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notesSlide1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moure la diapositiva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Feu clic per a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&lt;capçalera&gt;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&lt;data/hora&gt;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&lt;peu de pàgina&gt;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92570AA-8778-4B64-A9CC-A34E7F430ADD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0440" cy="372060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850560" y="9428760"/>
            <a:ext cx="29433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2837E0A-31D0-4902-9A38-47810D645C71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0440" cy="372060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850560" y="9428760"/>
            <a:ext cx="29433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BD4BF98-19D3-4C36-A676-1B792F453DC6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0440" cy="372060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3850560" y="9428760"/>
            <a:ext cx="29433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454E6BA-B10E-40BF-94BE-1DF010E64D4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b="0" lang="ca-E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0440" cy="372060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850560" y="9428760"/>
            <a:ext cx="29433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921B731-A980-4C55-B747-753BC2C10DF5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6920" cy="592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6920" cy="592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6920" cy="592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1978920" cy="6636600"/>
            <a:chOff x="0" y="228600"/>
            <a:chExt cx="1978920" cy="66366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67680" cy="6238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89280" y="3156480"/>
              <a:ext cx="447120" cy="23202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560520" y="5447160"/>
              <a:ext cx="421200" cy="14180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66720" y="6503760"/>
              <a:ext cx="117000" cy="3614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69840" y="3201120"/>
              <a:ext cx="568800" cy="33264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480" y="228600"/>
              <a:ext cx="71640" cy="29257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360" y="2944080"/>
              <a:ext cx="52200" cy="4917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34960" y="5478840"/>
              <a:ext cx="129960" cy="10227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38560" y="1398960"/>
              <a:ext cx="1440360" cy="40460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40800" y="6530040"/>
              <a:ext cx="110520" cy="3351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34960" y="5359320"/>
              <a:ext cx="23760" cy="219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90400" y="6244560"/>
              <a:ext cx="163440" cy="6202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0520" y="360"/>
            <a:ext cx="1950120" cy="6850800"/>
            <a:chOff x="20520" y="360"/>
            <a:chExt cx="1950120" cy="6850800"/>
          </a:xfrm>
        </p:grpSpPr>
        <p:sp>
          <p:nvSpPr>
            <p:cNvPr id="14" name="CustomShape 15"/>
            <p:cNvSpPr/>
            <p:nvPr/>
          </p:nvSpPr>
          <p:spPr>
            <a:xfrm>
              <a:off x="20520" y="360"/>
              <a:ext cx="407520" cy="43988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53600" y="4316400"/>
              <a:ext cx="348480" cy="15786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31600" y="5862600"/>
              <a:ext cx="354960" cy="9885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29840" y="4364280"/>
              <a:ext cx="455040" cy="22338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5560" y="1289160"/>
              <a:ext cx="142200" cy="30250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18720" y="6571440"/>
              <a:ext cx="109080" cy="2793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14000" y="4107600"/>
              <a:ext cx="66240" cy="5094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04600" y="3145680"/>
              <a:ext cx="1166040" cy="27147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87040" y="6600240"/>
              <a:ext cx="97920" cy="2509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04600" y="5897160"/>
              <a:ext cx="111960" cy="6721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04600" y="5772600"/>
              <a:ext cx="29520" cy="2257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831600" y="6322680"/>
              <a:ext cx="172440" cy="5284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 flipV="1">
            <a:off x="0" y="707040"/>
            <a:ext cx="1356120" cy="5058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6920" cy="127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44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1978920" cy="6636600"/>
            <a:chOff x="0" y="228600"/>
            <a:chExt cx="1978920" cy="66366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67680" cy="6238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89280" y="3156480"/>
              <a:ext cx="447120" cy="23202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560520" y="5447160"/>
              <a:ext cx="421200" cy="14180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666720" y="6503760"/>
              <a:ext cx="117000" cy="3614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69840" y="3201120"/>
              <a:ext cx="568800" cy="33264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15480" y="228600"/>
              <a:ext cx="71640" cy="29257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54360" y="2944080"/>
              <a:ext cx="52200" cy="4917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534960" y="5478840"/>
              <a:ext cx="129960" cy="10227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538560" y="1398960"/>
              <a:ext cx="1440360" cy="40460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640800" y="6530040"/>
              <a:ext cx="110520" cy="3351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534960" y="5359320"/>
              <a:ext cx="23760" cy="219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590400" y="6244560"/>
              <a:ext cx="163440" cy="6202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0520" y="360"/>
            <a:ext cx="1950120" cy="6850800"/>
            <a:chOff x="20520" y="360"/>
            <a:chExt cx="1950120" cy="6850800"/>
          </a:xfrm>
        </p:grpSpPr>
        <p:sp>
          <p:nvSpPr>
            <p:cNvPr id="80" name="CustomShape 15"/>
            <p:cNvSpPr/>
            <p:nvPr/>
          </p:nvSpPr>
          <p:spPr>
            <a:xfrm>
              <a:off x="20520" y="360"/>
              <a:ext cx="407520" cy="43988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453600" y="4316400"/>
              <a:ext cx="348480" cy="15786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831600" y="5862600"/>
              <a:ext cx="354960" cy="9885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429840" y="4364280"/>
              <a:ext cx="455040" cy="22338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385560" y="1289160"/>
              <a:ext cx="142200" cy="30250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918720" y="6571440"/>
              <a:ext cx="109080" cy="2793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414000" y="4107600"/>
              <a:ext cx="66240" cy="5094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804600" y="3145680"/>
              <a:ext cx="1166040" cy="27147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887040" y="6600240"/>
              <a:ext cx="97920" cy="2509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804600" y="5897160"/>
              <a:ext cx="111960" cy="6721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804600" y="5772600"/>
              <a:ext cx="29520" cy="2257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831600" y="6322680"/>
              <a:ext cx="172440" cy="5284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0" y="707040"/>
            <a:ext cx="1356120" cy="5058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1978920" cy="6636600"/>
            <a:chOff x="0" y="228600"/>
            <a:chExt cx="1978920" cy="663660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67680" cy="6238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89280" y="3156480"/>
              <a:ext cx="447120" cy="23202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560520" y="5447160"/>
              <a:ext cx="421200" cy="14180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666720" y="6503760"/>
              <a:ext cx="117000" cy="3614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69840" y="3201120"/>
              <a:ext cx="568800" cy="33264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15480" y="228600"/>
              <a:ext cx="71640" cy="29257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54360" y="2944080"/>
              <a:ext cx="52200" cy="4917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534960" y="5478840"/>
              <a:ext cx="129960" cy="10227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538560" y="1398960"/>
              <a:ext cx="1440360" cy="40460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640800" y="6530040"/>
              <a:ext cx="110520" cy="3351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534960" y="5359320"/>
              <a:ext cx="23760" cy="2196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590400" y="6244560"/>
              <a:ext cx="163440" cy="6202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0520" y="360"/>
            <a:ext cx="1950120" cy="6850800"/>
            <a:chOff x="20520" y="360"/>
            <a:chExt cx="1950120" cy="6850800"/>
          </a:xfrm>
        </p:grpSpPr>
        <p:sp>
          <p:nvSpPr>
            <p:cNvPr id="146" name="CustomShape 15"/>
            <p:cNvSpPr/>
            <p:nvPr/>
          </p:nvSpPr>
          <p:spPr>
            <a:xfrm>
              <a:off x="20520" y="360"/>
              <a:ext cx="407520" cy="43988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453600" y="4316400"/>
              <a:ext cx="348480" cy="15786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831600" y="5862600"/>
              <a:ext cx="354960" cy="9885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429840" y="4364280"/>
              <a:ext cx="455040" cy="22338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385560" y="1289160"/>
              <a:ext cx="142200" cy="30250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918720" y="6571440"/>
              <a:ext cx="109080" cy="2793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414000" y="4107600"/>
              <a:ext cx="66240" cy="5094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804600" y="3145680"/>
              <a:ext cx="1166040" cy="27147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887040" y="6600240"/>
              <a:ext cx="97920" cy="2509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804600" y="5897160"/>
              <a:ext cx="111960" cy="6721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804600" y="5772600"/>
              <a:ext cx="29520" cy="2257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831600" y="6322680"/>
              <a:ext cx="172440" cy="5284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0" y="707040"/>
            <a:ext cx="1356120" cy="5058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agora.xtec.cat/ceipbufala" TargetMode="External"/><Relationship Id="rId2" Type="http://schemas.openxmlformats.org/officeDocument/2006/relationships/hyperlink" Target="https://agora.xtec.cat/ceipbufala" TargetMode="External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161360" y="1772640"/>
            <a:ext cx="6855840" cy="11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 marL="343080" indent="-3409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4700" spc="-1" strike="noStrike">
                <a:solidFill>
                  <a:srgbClr val="17406d"/>
                </a:solidFill>
                <a:latin typeface="Berlin Sans FB Demi"/>
                <a:ea typeface="DejaVu Sans"/>
              </a:rPr>
              <a:t>Reunió d’inici de curs</a:t>
            </a:r>
            <a:endParaRPr b="0" lang="ca-ES" sz="47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4700" spc="-1" strike="noStrike">
                <a:solidFill>
                  <a:srgbClr val="17406d"/>
                </a:solidFill>
                <a:latin typeface="Berlin Sans FB Demi"/>
                <a:ea typeface="DejaVu Sans"/>
              </a:rPr>
              <a:t>3r</a:t>
            </a:r>
            <a:endParaRPr b="0" lang="ca-ES" sz="4700" spc="-1" strike="noStrike">
              <a:latin typeface="Arial"/>
            </a:endParaRPr>
          </a:p>
        </p:txBody>
      </p:sp>
      <p:pic>
        <p:nvPicPr>
          <p:cNvPr id="205" name="Picture 3" descr="Logo escola"/>
          <p:cNvPicPr/>
          <p:nvPr/>
        </p:nvPicPr>
        <p:blipFill>
          <a:blip r:embed="rId1"/>
          <a:stretch/>
        </p:blipFill>
        <p:spPr>
          <a:xfrm>
            <a:off x="1403640" y="260640"/>
            <a:ext cx="7456680" cy="1225800"/>
          </a:xfrm>
          <a:prstGeom prst="rect">
            <a:avLst/>
          </a:prstGeom>
          <a:ln w="9525">
            <a:noFill/>
          </a:ln>
        </p:spPr>
      </p:pic>
      <p:pic>
        <p:nvPicPr>
          <p:cNvPr id="206" name="Picture 2" descr="Joan Turull"/>
          <p:cNvPicPr/>
          <p:nvPr/>
        </p:nvPicPr>
        <p:blipFill>
          <a:blip r:embed="rId2"/>
          <a:srcRect l="8045" t="6142" r="6718" b="4980"/>
          <a:stretch/>
        </p:blipFill>
        <p:spPr>
          <a:xfrm>
            <a:off x="2483640" y="3055320"/>
            <a:ext cx="4392360" cy="323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Download Science Word Concept for free | Science words, Science doodles,  Science notebook cover"/>
          <p:cNvPicPr/>
          <p:nvPr/>
        </p:nvPicPr>
        <p:blipFill>
          <a:blip r:embed="rId1"/>
          <a:stretch/>
        </p:blipFill>
        <p:spPr>
          <a:xfrm>
            <a:off x="6012000" y="4077000"/>
            <a:ext cx="2734920" cy="2470320"/>
          </a:xfrm>
          <a:prstGeom prst="rect">
            <a:avLst/>
          </a:prstGeom>
          <a:ln w="0"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2123640" y="908640"/>
            <a:ext cx="5543280" cy="35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es-ES" sz="2400" spc="-1" strike="noStrike">
                <a:solidFill>
                  <a:srgbClr val="55a839"/>
                </a:solidFill>
                <a:latin typeface="Arial"/>
                <a:ea typeface="DejaVu Sans"/>
              </a:rPr>
              <a:t>SCIENCE</a:t>
            </a:r>
            <a:endParaRPr b="0" lang="ca-ES" sz="24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Una part dels continguts de medi es fan en anglès.</a:t>
            </a:r>
            <a:endParaRPr b="0" lang="ca-ES" sz="18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Els temes que es treballaran són:</a:t>
            </a:r>
            <a:endParaRPr b="0" lang="ca-ES" sz="1800" spc="-1" strike="noStrike">
              <a:latin typeface="Arial"/>
            </a:endParaRPr>
          </a:p>
          <a:p>
            <a:pPr marL="285840" indent="-284400" algn="ctr"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Plants.</a:t>
            </a:r>
            <a:endParaRPr b="0" lang="ca-ES" sz="1800" spc="-1" strike="noStrike">
              <a:latin typeface="Arial"/>
            </a:endParaRPr>
          </a:p>
          <a:p>
            <a:pPr marL="285840" indent="-284400" algn="ctr"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Water cycle.</a:t>
            </a:r>
            <a:endParaRPr b="0" lang="ca-ES" sz="1800" spc="-1" strike="noStrike">
              <a:latin typeface="Arial"/>
            </a:endParaRPr>
          </a:p>
          <a:p>
            <a:pPr marL="285840" indent="-284400" algn="ctr"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Lights and shadows.</a:t>
            </a:r>
            <a:endParaRPr b="0" lang="ca-ES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547640" y="548640"/>
            <a:ext cx="6838560" cy="50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ENGLISH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 marL="285840" indent="-2836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Dues hores setmanals.            Una és amb </a:t>
            </a:r>
            <a:r>
              <a:rPr b="1" lang="es-ES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mig grup.</a:t>
            </a:r>
            <a:endParaRPr b="0" lang="ca-ES" sz="1800" spc="-1" strike="noStrike">
              <a:latin typeface="Arial"/>
            </a:endParaRPr>
          </a:p>
          <a:p>
            <a:pPr lvl="7" marL="3486240" indent="-283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Atenció més personaitzada.</a:t>
            </a:r>
            <a:endParaRPr b="0" lang="ca-ES" sz="1800" spc="-1" strike="noStrike">
              <a:latin typeface="Arial"/>
            </a:endParaRPr>
          </a:p>
          <a:p>
            <a:pPr lvl="7" marL="3486240" indent="-283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Treballar l’expressió oral.</a:t>
            </a:r>
            <a:endParaRPr b="0" lang="ca-ES" sz="1800" spc="-1" strike="noStrike">
              <a:latin typeface="Arial"/>
            </a:endParaRPr>
          </a:p>
          <a:p>
            <a:pPr lvl="7" marL="3486240" indent="-2836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Treballar possibles dificultats</a:t>
            </a:r>
            <a:r>
              <a:rPr b="1" lang="es-ES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b="0" lang="ca-ES" sz="1600" spc="-1" strike="noStrike">
              <a:latin typeface="Arial"/>
            </a:endParaRPr>
          </a:p>
          <a:p>
            <a:pPr marL="3200400">
              <a:lnSpc>
                <a:spcPct val="150000"/>
              </a:lnSpc>
            </a:pPr>
            <a:endParaRPr b="0" lang="ca-ES" sz="1600" spc="-1" strike="noStrike">
              <a:latin typeface="Arial"/>
            </a:endParaRPr>
          </a:p>
          <a:p>
            <a:pPr marL="285840" indent="-2836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Llibre: Open Up (Editorial Oxford)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Té una llicència digital.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577400" y="1845000"/>
            <a:ext cx="357840" cy="69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 cap="rnd"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Picture 2" descr="Learn-English - Colegio LAR [Vigo]"/>
          <p:cNvPicPr/>
          <p:nvPr/>
        </p:nvPicPr>
        <p:blipFill>
          <a:blip r:embed="rId1"/>
          <a:stretch/>
        </p:blipFill>
        <p:spPr>
          <a:xfrm>
            <a:off x="5954400" y="5013000"/>
            <a:ext cx="3187440" cy="16664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4" descr="English Summer Camp - Cursos Ingles en Verano | Mangold Gandia"/>
          <p:cNvPicPr/>
          <p:nvPr/>
        </p:nvPicPr>
        <p:blipFill>
          <a:blip r:embed="rId2"/>
          <a:stretch/>
        </p:blipFill>
        <p:spPr>
          <a:xfrm>
            <a:off x="6372360" y="357480"/>
            <a:ext cx="2475720" cy="123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260360" y="332640"/>
            <a:ext cx="7486560" cy="7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ca-ES" sz="1800" spc="-1" strike="noStrike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1800" spc="-1" strike="noStrike">
                <a:solidFill>
                  <a:srgbClr val="0f6fc6"/>
                </a:solidFill>
                <a:latin typeface="Arial"/>
                <a:ea typeface="DejaVu Sans"/>
              </a:rPr>
              <a:t>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691640" y="692640"/>
            <a:ext cx="6695280" cy="61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2000" spc="-1" strike="noStrike">
                <a:solidFill>
                  <a:srgbClr val="595959"/>
                </a:solidFill>
                <a:latin typeface="Arial"/>
                <a:ea typeface="DejaVu Sans"/>
              </a:rPr>
              <a:t>EDUCACIÓ FÍSICA</a:t>
            </a:r>
            <a:endParaRPr b="0" lang="ca-ES" sz="2000" spc="-1" strike="noStrike">
              <a:latin typeface="Arial"/>
            </a:endParaRPr>
          </a:p>
          <a:p>
            <a:pPr marL="360" algn="just"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L’àrea d’educació física preveu el desenvolupament íntegre de l’infant envers el moviment i les relacions socials que s’estableixen. Treballarem la consciència corporal i la seva imatge «el cos», la lateralitat,  l’equilibri, les habilitats motrius bàsiques, l'expressió corporal i els jocs populars, els jocs cooperatius i els jocs tradicionals.</a:t>
            </a:r>
            <a:endParaRPr b="0" lang="ca-ES" sz="1800" spc="-1" strike="noStrike">
              <a:latin typeface="Arial"/>
            </a:endParaRPr>
          </a:p>
          <a:p>
            <a:pPr marL="360" algn="just"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ca-ES" sz="1800" spc="-1" strike="noStrike">
              <a:latin typeface="Arial"/>
            </a:endParaRPr>
          </a:p>
          <a:p>
            <a:pPr marL="360" algn="just">
              <a:lnSpc>
                <a:spcPct val="15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* MATERIAL:  Roba i calçat esportiu, samarreta de recanvi, tovallola petita i ampolla d’aigua, tot dins d’un necesser o bossa de roba.</a:t>
            </a:r>
            <a:endParaRPr b="0" lang="ca-ES" sz="1800" spc="-1" strike="noStrike">
              <a:latin typeface="Arial"/>
            </a:endParaRPr>
          </a:p>
          <a:p>
            <a:pPr marL="360"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ca-ES" sz="1800" spc="-1" strike="noStrike">
              <a:latin typeface="Arial"/>
            </a:endParaRPr>
          </a:p>
          <a:p>
            <a:pPr marL="360"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ca-ES" sz="1800" spc="-1" strike="noStrike">
              <a:latin typeface="Arial"/>
            </a:endParaRPr>
          </a:p>
          <a:p>
            <a:pPr marL="360"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1800" spc="-1" strike="noStrike">
                <a:solidFill>
                  <a:srgbClr val="0f6fc6"/>
                </a:solidFill>
                <a:latin typeface="Arial"/>
                <a:ea typeface="DejaVu Sans"/>
              </a:rPr>
              <a:t> 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907640" y="620640"/>
            <a:ext cx="6551280" cy="21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1800" spc="-1" strike="noStrike">
                <a:solidFill>
                  <a:srgbClr val="ff33cc"/>
                </a:solidFill>
                <a:latin typeface="Arial"/>
                <a:ea typeface="DejaVu Sans"/>
              </a:rPr>
              <a:t>ARTS (PLÀSTICA)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990099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Aquest curs l’àrea de plàstica s’impartirà en anglès. 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990099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Des de l’àrea de plàstica es participa en la decoració de l’escola, celebració de festes...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990099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L’autor que treballarem serà </a:t>
            </a:r>
            <a:r>
              <a:rPr b="1" i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Dalí.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907640" y="3357000"/>
            <a:ext cx="662328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es-ES" sz="1800" spc="-1" strike="noStrike">
                <a:solidFill>
                  <a:srgbClr val="7030a0"/>
                </a:solidFill>
                <a:latin typeface="Arial"/>
                <a:ea typeface="DejaVu Sans"/>
              </a:rPr>
              <a:t>MÚSICA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Escoltar i comprendre el món sonor que ens envolta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Interpretar i crear per expressar-nos.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Gaudir i estimar la música.</a:t>
            </a:r>
            <a:endParaRPr b="0" lang="ca-ES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Danses.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971640" y="3933000"/>
            <a:ext cx="74145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Els vostres fills i filles aprenen més i millor quan entenen allò que s’espera que aprenguin, participen en les tasques i prenen decisions que els ajuden a ser conscients de les dificultats i els encerts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3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4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5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6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7"/>
          <p:cNvSpPr/>
          <p:nvPr/>
        </p:nvSpPr>
        <p:spPr>
          <a:xfrm>
            <a:off x="971640" y="1484640"/>
            <a:ext cx="784656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Idees clau:</a:t>
            </a:r>
            <a:endParaRPr b="0" lang="ca-ES" sz="20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L’alumne és el protagonista del seu aprenentatge.</a:t>
            </a:r>
            <a:endParaRPr b="0" lang="ca-ES" sz="20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L’avaluació ha de servir perquè aprengui més i millor.</a:t>
            </a:r>
            <a:endParaRPr b="0" lang="ca-ES" sz="20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L’avaluació té com a objectiu ajudar l’alumnat a ser més competents.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37" name="CustomShape 8"/>
          <p:cNvSpPr/>
          <p:nvPr/>
        </p:nvSpPr>
        <p:spPr>
          <a:xfrm>
            <a:off x="1419480" y="499320"/>
            <a:ext cx="77025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4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AVALUACIÓ</a:t>
            </a:r>
            <a:endParaRPr b="0" lang="ca-E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534120" y="4994640"/>
            <a:ext cx="3101760" cy="1735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entury Gothic"/>
                <a:ea typeface="Arial"/>
              </a:rPr>
              <a:t>AE- Assoliment excel·lent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entury Gothic"/>
                <a:ea typeface="Arial"/>
              </a:rPr>
              <a:t>AN- Assoliment notable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entury Gothic"/>
                <a:ea typeface="Arial"/>
              </a:rPr>
              <a:t>AS- Assoliment satisfactori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entury Gothic"/>
                <a:ea typeface="Arial"/>
              </a:rPr>
              <a:t>NA- No-assoliment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971640" y="3310200"/>
            <a:ext cx="7827840" cy="2649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endParaRPr b="0" lang="ca-ES" sz="18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Informes escrits.</a:t>
            </a:r>
            <a:endParaRPr b="0" lang="ca-ES" sz="20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entury Gothic"/>
                <a:ea typeface="Arial"/>
              </a:rPr>
              <a:t>Aquests són els termes que s’utilitzen per valorar el grau d’assoliment de les competències:</a:t>
            </a:r>
            <a:endParaRPr b="0" lang="ca-ES" sz="20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endParaRPr b="0" lang="ca-ES" sz="20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287080" y="2765520"/>
            <a:ext cx="1418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  <a:ea typeface="DejaVu Sans"/>
              </a:rPr>
              <a:t>Observació sistemàtica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3996000" y="2709000"/>
            <a:ext cx="1365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  <a:ea typeface="DejaVu Sans"/>
              </a:rPr>
              <a:t>Conversa o exposició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7194240" y="2756880"/>
            <a:ext cx="1335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  <a:ea typeface="DejaVu Sans"/>
              </a:rPr>
              <a:t>Rúbriques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43" name="Picture 10" descr="Resultat d'imatges de conversa  icono"/>
          <p:cNvPicPr/>
          <p:nvPr/>
        </p:nvPicPr>
        <p:blipFill>
          <a:blip r:embed="rId1"/>
          <a:stretch/>
        </p:blipFill>
        <p:spPr>
          <a:xfrm>
            <a:off x="4331160" y="2069640"/>
            <a:ext cx="429840" cy="42984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2" descr="Resultat d'imatges de observar  icono"/>
          <p:cNvPicPr/>
          <p:nvPr/>
        </p:nvPicPr>
        <p:blipFill>
          <a:blip r:embed="rId2"/>
          <a:stretch/>
        </p:blipFill>
        <p:spPr>
          <a:xfrm>
            <a:off x="2631960" y="2037960"/>
            <a:ext cx="501840" cy="50184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Resultat d'imatges de dossier  icono"/>
          <p:cNvPicPr/>
          <p:nvPr/>
        </p:nvPicPr>
        <p:blipFill>
          <a:blip r:embed="rId3"/>
          <a:stretch/>
        </p:blipFill>
        <p:spPr>
          <a:xfrm>
            <a:off x="5972040" y="2132280"/>
            <a:ext cx="429840" cy="429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20" descr="Imatge relacionada"/>
          <p:cNvPicPr/>
          <p:nvPr/>
        </p:nvPicPr>
        <p:blipFill>
          <a:blip r:embed="rId4"/>
          <a:stretch/>
        </p:blipFill>
        <p:spPr>
          <a:xfrm>
            <a:off x="1204560" y="2104920"/>
            <a:ext cx="484920" cy="48492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2" descr="Resultat d'imatges de quadricula icono"/>
          <p:cNvPicPr/>
          <p:nvPr/>
        </p:nvPicPr>
        <p:blipFill>
          <a:blip r:embed="rId5"/>
          <a:stretch/>
        </p:blipFill>
        <p:spPr>
          <a:xfrm>
            <a:off x="7518240" y="2096280"/>
            <a:ext cx="501840" cy="501840"/>
          </a:xfrm>
          <a:prstGeom prst="rect">
            <a:avLst/>
          </a:prstGeom>
          <a:ln w="0">
            <a:noFill/>
          </a:ln>
        </p:spPr>
      </p:pic>
      <p:sp>
        <p:nvSpPr>
          <p:cNvPr id="248" name="CustomShape 6"/>
          <p:cNvSpPr/>
          <p:nvPr/>
        </p:nvSpPr>
        <p:spPr>
          <a:xfrm>
            <a:off x="1370880" y="548640"/>
            <a:ext cx="74286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Aquests són alguns dels </a:t>
            </a:r>
            <a:r>
              <a:rPr b="1" lang="ca-ES" sz="20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instruments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que poden utilitzar, tant els mestres com els vostres fills i filles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, </a:t>
            </a:r>
            <a:r>
              <a:rPr b="1" lang="ca-ES" sz="20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per avaluar el seu procés d’aprenentatge: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49" name="CustomShape 7"/>
          <p:cNvSpPr/>
          <p:nvPr/>
        </p:nvSpPr>
        <p:spPr>
          <a:xfrm>
            <a:off x="794160" y="2709000"/>
            <a:ext cx="1490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  <a:ea typeface="DejaVu Sans"/>
              </a:rPr>
              <a:t>Proves orals i escrites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50" name="CustomShape 8"/>
          <p:cNvSpPr/>
          <p:nvPr/>
        </p:nvSpPr>
        <p:spPr>
          <a:xfrm>
            <a:off x="5575680" y="2695320"/>
            <a:ext cx="1370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  <a:ea typeface="DejaVu Sans"/>
              </a:rPr>
              <a:t>Dossiers, activitats o treballs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187640" y="836640"/>
            <a:ext cx="7872840" cy="5850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Cada nen/a té unes necessitats, unes possibilitats i uns ritmes d’aprenentatge diferents. 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És per aquest motiu que a l’escola vetllem per a que es puguin atendre les necessitats dels nostres alumnes quan sorgeixen i per això comptem amb diferents recursos: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b="0" lang="ca-ES" sz="1800" spc="-1" strike="noStrike">
              <a:latin typeface="Arial"/>
            </a:endParaRPr>
          </a:p>
          <a:p>
            <a:pPr marL="216000" indent="-2142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Suports/desdoblaments.</a:t>
            </a:r>
            <a:endParaRPr b="0" lang="ca-ES" sz="1800" spc="-1" strike="noStrike">
              <a:latin typeface="Arial"/>
            </a:endParaRPr>
          </a:p>
          <a:p>
            <a:pPr marL="216000" indent="-2142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Professionals d’educació especial i d’atenció a la diversitat.</a:t>
            </a:r>
            <a:endParaRPr b="0" lang="ca-ES" sz="1800" spc="-1" strike="noStrike">
              <a:latin typeface="Arial"/>
            </a:endParaRPr>
          </a:p>
          <a:p>
            <a:pPr marL="216000" indent="-2142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Coordinació amb equips d’assessorament psicopedagògic (EAP).</a:t>
            </a:r>
            <a:endParaRPr b="0" lang="ca-ES" sz="1800" spc="-1" strike="noStrike">
              <a:latin typeface="Arial"/>
            </a:endParaRPr>
          </a:p>
          <a:p>
            <a:pPr marL="216000" indent="-2142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SIEI (Suport intensiu per a l’escolarització inclusiva).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Tota l’escola treballem amb esforç, constància i amb ajuda de les famílies. D’aquesta manera podrem atendre la diversitat de la millor manera possible.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187640" y="332640"/>
            <a:ext cx="7702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ATENCIÓ A LA DIVERSITAT</a:t>
            </a:r>
            <a:endParaRPr b="0" lang="ca-ES" sz="4000" spc="-1" strike="noStrike">
              <a:latin typeface="Arial"/>
            </a:endParaRPr>
          </a:p>
        </p:txBody>
      </p:sp>
      <p:pic>
        <p:nvPicPr>
          <p:cNvPr id="253" name="Picture 7" descr="Resultado de imaxes para compartir és construir"/>
          <p:cNvPicPr/>
          <p:nvPr/>
        </p:nvPicPr>
        <p:blipFill>
          <a:blip r:embed="rId1"/>
          <a:stretch/>
        </p:blipFill>
        <p:spPr>
          <a:xfrm>
            <a:off x="6912720" y="2781000"/>
            <a:ext cx="2147760" cy="103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038960" y="555120"/>
            <a:ext cx="7702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SORTIDES, FESTES I ACTIVITATS</a:t>
            </a:r>
            <a:endParaRPr b="0" lang="ca-ES" sz="36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195640" y="1340640"/>
            <a:ext cx="5830560" cy="49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1r Trimestre: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Filmets.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Ed. Viària.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La Granja – tot el dia.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Teatre Margarida Xirgu.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2n trimestre: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Spiribol.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Taller Dalí (taller a l’escola).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Auditori de Barcelona.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Parc de Ca l’Arnús – tot el dia.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Aquologia (taller a l’escola).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3r trimestre: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Circ Cric – tot el dia.</a:t>
            </a:r>
            <a:endParaRPr b="0" lang="ca-ES" sz="20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Teatre anglès.</a:t>
            </a: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495080" y="374760"/>
            <a:ext cx="590256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COMUNICACIÓ OFICIAL FAMÍLIA-ESCOLA</a:t>
            </a:r>
            <a:endParaRPr b="0" lang="ca-ES" sz="36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791640" y="1707480"/>
            <a:ext cx="808524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2440" indent="-173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Entrevistes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amb tutors es faran presencialment o virtualment, els dilluns de 12:35 a 13:30.</a:t>
            </a:r>
            <a:endParaRPr b="0" lang="ca-ES" sz="1800" spc="-1" strike="noStrike">
              <a:latin typeface="Arial"/>
            </a:endParaRPr>
          </a:p>
          <a:p>
            <a:pPr marL="17604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352440" indent="-173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Bloc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podreu veure imatges i vídeos d’activitats i sortides (</a:t>
            </a:r>
            <a:r>
              <a:rPr b="1" lang="es-ES" sz="1800" spc="-1" strike="noStrike" u="sng">
                <a:solidFill>
                  <a:srgbClr val="f49100"/>
                </a:solidFill>
                <a:uFillTx/>
                <a:latin typeface="Arial"/>
                <a:ea typeface="DejaVu Sans"/>
                <a:hlinkClick r:id="rId1"/>
              </a:rPr>
              <a:t>https://</a:t>
            </a:r>
            <a:r>
              <a:rPr b="1" lang="es-ES" sz="1800" spc="-1" strike="noStrike" u="sng">
                <a:solidFill>
                  <a:srgbClr val="f49100"/>
                </a:solidFill>
                <a:uFillTx/>
                <a:latin typeface="Arial"/>
                <a:ea typeface="DejaVu Sans"/>
                <a:hlinkClick r:id="rId2"/>
              </a:rPr>
              <a:t>agora.xtec.cat/ceipbufala</a:t>
            </a: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b="0" lang="ca-ES" sz="1800" spc="-1" strike="noStrike">
              <a:latin typeface="Arial"/>
            </a:endParaRPr>
          </a:p>
          <a:p>
            <a:pPr marL="17604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352440" indent="-173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Tokapp School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722160" indent="-1738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És la </a:t>
            </a:r>
            <a:r>
              <a:rPr b="0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via de comunicació de l’escola amb les famílies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(comunicacions d’aula, menú menjador, tràmits de beques, informació AMPA, extraescolars,  pagaments, sortides…).</a:t>
            </a:r>
            <a:endParaRPr b="0" lang="ca-ES" sz="1800" spc="-1" strike="noStrike">
              <a:latin typeface="Arial"/>
            </a:endParaRPr>
          </a:p>
          <a:p>
            <a:pPr marL="722160" indent="-1738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Aplicació fàcil de descarregar per a telèfons i tablets  (app store o google play).</a:t>
            </a:r>
            <a:endParaRPr b="0" lang="ca-ES" sz="1800" spc="-1" strike="noStrike">
              <a:latin typeface="Arial"/>
            </a:endParaRPr>
          </a:p>
          <a:p>
            <a:pPr marL="722160" indent="-1738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És molt important no canviar la </a:t>
            </a:r>
            <a:r>
              <a:rPr b="1" i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id</a:t>
            </a: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perquè no es podrà rebre la informació que s’envia.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58" name="Picture 2" descr="Resultado de imagen de comunicacion escuela"/>
          <p:cNvPicPr/>
          <p:nvPr/>
        </p:nvPicPr>
        <p:blipFill>
          <a:blip r:embed="rId3"/>
          <a:stretch/>
        </p:blipFill>
        <p:spPr>
          <a:xfrm>
            <a:off x="7399800" y="291240"/>
            <a:ext cx="1476720" cy="1476720"/>
          </a:xfrm>
          <a:prstGeom prst="rect">
            <a:avLst/>
          </a:prstGeom>
          <a:ln w="0"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1177560" y="5911920"/>
            <a:ext cx="7641720" cy="821160"/>
          </a:xfrm>
          <a:prstGeom prst="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CAL QUE TOTES LES FAMÍLIES TINGUIN </a:t>
            </a:r>
            <a:r>
              <a:rPr b="1" lang="es-ES" sz="24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TOKAPP</a:t>
            </a:r>
            <a:r>
              <a:rPr b="1" lang="es-ES" sz="2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PER PODER REBRE TOTA LA INFORMACIÓ!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945080" y="624240"/>
            <a:ext cx="6586920" cy="127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es-ES" sz="4400" spc="-1" strike="noStrike" u="sng">
                <a:solidFill>
                  <a:srgbClr val="262626"/>
                </a:solidFill>
                <a:uFillTx/>
                <a:latin typeface="Century Gothic"/>
                <a:ea typeface="DejaVu Sans"/>
              </a:rPr>
              <a:t>RECORDATORIS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683640" y="2061000"/>
            <a:ext cx="8854920" cy="23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920">
              <a:lnSpc>
                <a:spcPct val="15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es-ES" sz="2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Qualsevol dubte o pregunta sobre les extraescolars us podreu adreçar:</a:t>
            </a:r>
            <a:endParaRPr b="0" lang="ca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ampaescolabufala@gmail.com</a:t>
            </a:r>
            <a:endParaRPr b="0" lang="ca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403080" y="620640"/>
            <a:ext cx="302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HORARI DE 3r A</a:t>
            </a:r>
            <a:endParaRPr b="0" lang="ca-ES" sz="2800" spc="-1" strike="noStrike">
              <a:latin typeface="Arial"/>
            </a:endParaRPr>
          </a:p>
        </p:txBody>
      </p:sp>
      <p:pic>
        <p:nvPicPr>
          <p:cNvPr id="208" name="Imagen 3" descr=""/>
          <p:cNvPicPr/>
          <p:nvPr/>
        </p:nvPicPr>
        <p:blipFill>
          <a:blip r:embed="rId1"/>
          <a:stretch/>
        </p:blipFill>
        <p:spPr>
          <a:xfrm>
            <a:off x="1043640" y="1288080"/>
            <a:ext cx="7741800" cy="469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829800" y="2349000"/>
            <a:ext cx="7518960" cy="17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es-ES" sz="5400" spc="-1" strike="noStrike">
                <a:solidFill>
                  <a:srgbClr val="17406d"/>
                </a:solidFill>
                <a:latin typeface="Arial"/>
                <a:ea typeface="Ebrima"/>
              </a:rPr>
              <a:t>GRÀCIES PER LA VOSTRA ATENCIÓ</a:t>
            </a:r>
            <a:endParaRPr b="0" lang="ca-ES" sz="5400" spc="-1" strike="noStrike">
              <a:latin typeface="Arial"/>
            </a:endParaRPr>
          </a:p>
        </p:txBody>
      </p:sp>
      <p:pic>
        <p:nvPicPr>
          <p:cNvPr id="263" name="Picture 3" descr="Logo escola"/>
          <p:cNvPicPr/>
          <p:nvPr/>
        </p:nvPicPr>
        <p:blipFill>
          <a:blip r:embed="rId1"/>
          <a:stretch/>
        </p:blipFill>
        <p:spPr>
          <a:xfrm>
            <a:off x="0" y="0"/>
            <a:ext cx="9178200" cy="1509120"/>
          </a:xfrm>
          <a:prstGeom prst="rect">
            <a:avLst/>
          </a:prstGeom>
          <a:ln w="9525">
            <a:noFill/>
          </a:ln>
        </p:spPr>
      </p:pic>
      <p:pic>
        <p:nvPicPr>
          <p:cNvPr id="264" name="Picture 8" descr="Resultado de imagen de cenefa escuela"/>
          <p:cNvPicPr/>
          <p:nvPr/>
        </p:nvPicPr>
        <p:blipFill>
          <a:blip r:embed="rId2"/>
          <a:srcRect l="0" t="31190" r="0" b="0"/>
          <a:stretch/>
        </p:blipFill>
        <p:spPr>
          <a:xfrm>
            <a:off x="0" y="4683240"/>
            <a:ext cx="9141840" cy="219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204000" y="620640"/>
            <a:ext cx="302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HORARI DE 3r B</a:t>
            </a:r>
            <a:endParaRPr b="0" lang="ca-ES" sz="2800" spc="-1" strike="noStrike">
              <a:latin typeface="Arial"/>
            </a:endParaRPr>
          </a:p>
        </p:txBody>
      </p:sp>
      <p:pic>
        <p:nvPicPr>
          <p:cNvPr id="210" name="Imagen 3" descr=""/>
          <p:cNvPicPr/>
          <p:nvPr/>
        </p:nvPicPr>
        <p:blipFill>
          <a:blip r:embed="rId1"/>
          <a:stretch/>
        </p:blipFill>
        <p:spPr>
          <a:xfrm>
            <a:off x="1331640" y="1340640"/>
            <a:ext cx="7404480" cy="496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835640" y="548640"/>
            <a:ext cx="543492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ACCÉS A L’ESCOLA</a:t>
            </a:r>
            <a:br/>
            <a:endParaRPr b="0" lang="ca-ES" sz="40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296000" y="1187280"/>
            <a:ext cx="7342560" cy="57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ENTRADES</a:t>
            </a: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Es faran per la </a:t>
            </a:r>
            <a:r>
              <a:rPr b="1" lang="ca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porta de la pista</a:t>
            </a: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. </a:t>
            </a:r>
            <a:endParaRPr b="0" lang="ca-ES" sz="22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Matí: De 9:00 a 9:06. A partir de les 9:06 es considera retard.</a:t>
            </a:r>
            <a:endParaRPr b="0" lang="ca-ES" sz="22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Migdia: De 15:00 a 15:06. A partir de les 15:06 es considera retard.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SORTIDES</a:t>
            </a: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endParaRPr b="0" lang="ca-ES" sz="22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Les portes  s’obriran a les 12:30 i a les 16:30.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 marL="285840" indent="-2836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RECORDEU!</a:t>
            </a:r>
            <a:endParaRPr b="0" lang="ca-ES" sz="2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 partir de les 16:35, l’alumnat es deixarà al </a:t>
            </a:r>
            <a:r>
              <a:rPr b="1" lang="ca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servei d’acollida</a:t>
            </a: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si alguna família no arriba a l’hora.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511280" y="360000"/>
            <a:ext cx="6694560" cy="71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es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ACOLLIDA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Horari: 7:45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LUDOTECA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curta: de 16:30 a 17:00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llarga: de 16:30 a 18:00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 u="sng">
                <a:solidFill>
                  <a:srgbClr val="000000"/>
                </a:solidFill>
                <a:uFillTx/>
                <a:latin typeface="Century Gothic"/>
                <a:ea typeface="DejaVu Sans"/>
              </a:rPr>
              <a:t>MENJADOR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Atenció telefònica de 9 a 11.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610316826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Venta de tiquets: dilluns i dijous de 9:15 a 9:45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2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menjador.escola.bufala@gmail.com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11640" y="1917000"/>
            <a:ext cx="7918560" cy="36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2440" indent="-1738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Justificar al TokApp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 les faltes d’assistència o retards. Es farà el recompte trimestral i sortirà reflectit en els informes de l’alumnat.</a:t>
            </a:r>
            <a:endParaRPr b="0" lang="ca-ES" sz="18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S’han de respectar els horaris d’entrada i sortida. </a:t>
            </a:r>
            <a:endParaRPr b="0" lang="ca-ES" sz="18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Evitar portar medicaments a l’escola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. Si és precís, cal portar la recepta del metge amb la dosi i horari, i la petició de la família per escrit. En la capsa posar el nom de l’alumne.</a:t>
            </a:r>
            <a:endParaRPr b="0" lang="ca-ES" sz="18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Recomanem no portar motxilles amb estructura rígides o rodes.</a:t>
            </a:r>
            <a:endParaRPr b="0" lang="ca-ES" sz="1800" spc="-1" strike="noStrike">
              <a:latin typeface="Arial"/>
            </a:endParaRPr>
          </a:p>
          <a:p>
            <a:pPr marL="352440" indent="-1738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No hi ha servei de consergeria de 13:15h a 14:45h</a:t>
            </a: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.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611640" y="548640"/>
            <a:ext cx="868464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RECOMANACIONS I NORMES D’ORGANITZACIÓ I FUNCIONAMENT</a:t>
            </a:r>
            <a:endParaRPr b="0" lang="ca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76000" y="180000"/>
            <a:ext cx="8314920" cy="630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Els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deures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s’ han de lliurar puntualment. 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Recomanem portar tot marcat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amb el nom i cognoms i posar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betes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 a les jaquetes i bates.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Recomanem portar bata o samarreta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vella per treballar la plàstica i cada divendres se l'emportaran a casa per rentar.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Cal que portin tots els dies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l’agenda.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Reviseu-la cada dia a casa i ajudeu-los a fer-la servir.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Els nens i les nenes tindran un petit estoig a l’aula que no podrà sortir de la classe.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Esmorzars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: </a:t>
            </a:r>
            <a:endParaRPr b="0" lang="ca-ES" sz="2000" spc="-1" strike="noStrike">
              <a:latin typeface="Arial"/>
            </a:endParaRPr>
          </a:p>
          <a:p>
            <a:pPr marL="811080" indent="-2790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L’àpat principal es fa a casa, a l’escola només han de portar un mos.</a:t>
            </a:r>
            <a:endParaRPr b="0" lang="ca-ES" sz="1800" spc="-1" strike="noStrike">
              <a:latin typeface="Arial"/>
            </a:endParaRPr>
          </a:p>
          <a:p>
            <a:pPr marL="811080" indent="-2790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No es poden portar sucs ni làctics. </a:t>
            </a:r>
            <a:endParaRPr b="0" lang="ca-ES" sz="1800" spc="-1" strike="noStrike">
              <a:latin typeface="Arial"/>
            </a:endParaRPr>
          </a:p>
          <a:p>
            <a:pPr marL="811080" indent="-2790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Els dimecres 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seguirem esmorzant fruita.</a:t>
            </a:r>
            <a:endParaRPr b="0" lang="ca-ES" sz="1800" spc="-1" strike="noStrike">
              <a:latin typeface="Arial"/>
            </a:endParaRPr>
          </a:p>
          <a:p>
            <a:pPr marL="811080" indent="-2790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No es poden portar coberts.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907640" y="188640"/>
            <a:ext cx="626328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50000"/>
              </a:lnSpc>
            </a:pPr>
            <a:r>
              <a:rPr b="1" lang="ca-ES" sz="2400" spc="-1" strike="noStrike">
                <a:solidFill>
                  <a:srgbClr val="ff0000"/>
                </a:solidFill>
                <a:latin typeface="Arial"/>
                <a:ea typeface="DejaVu Sans"/>
              </a:rPr>
              <a:t>CATALÀ / CASTELLÀ</a:t>
            </a:r>
            <a:endParaRPr b="0" lang="ca-ES" sz="24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Aconseguir una lectura fluïda i comprensiva.</a:t>
            </a:r>
            <a:endParaRPr b="0" lang="ca-ES" sz="18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Elaboració de textos amb adequació i coherència, utilitzant connectors i un vocabulari més ric.</a:t>
            </a:r>
            <a:endParaRPr b="0" lang="ca-ES" sz="18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Garantir una ortografia adequada al nivell.</a:t>
            </a:r>
            <a:endParaRPr b="0" lang="ca-ES" sz="1800" spc="-1" strike="noStrike">
              <a:latin typeface="Arial"/>
            </a:endParaRPr>
          </a:p>
          <a:p>
            <a:pPr marL="343080" indent="-341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Aprendre a fer exposicions orals a partir d’un guió prèviament.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691640" y="3429000"/>
            <a:ext cx="62121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50000"/>
              </a:lnSpc>
            </a:pPr>
            <a:r>
              <a:rPr b="1" lang="ca-ES" sz="2400" spc="-1" strike="noStrike">
                <a:solidFill>
                  <a:srgbClr val="2191c9"/>
                </a:solidFill>
                <a:latin typeface="Arial"/>
                <a:ea typeface="DejaVu Sans"/>
              </a:rPr>
              <a:t>MATEMÀTIQUES (INNOVAMAT)</a:t>
            </a:r>
            <a:endParaRPr b="0" lang="ca-ES" sz="2400" spc="-1" strike="noStrike">
              <a:latin typeface="Arial"/>
            </a:endParaRPr>
          </a:p>
          <a:p>
            <a:pPr lvl="1" marL="55080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Comptatge fins al 10.000.</a:t>
            </a:r>
            <a:endParaRPr b="0" lang="ca-ES" sz="1800" spc="-1" strike="noStrike">
              <a:latin typeface="Arial"/>
            </a:endParaRPr>
          </a:p>
          <a:p>
            <a:pPr lvl="1" marL="55080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Domini de les operacions bàsiques (sumes, restes i multiplicacions).</a:t>
            </a:r>
            <a:endParaRPr b="0" lang="ca-ES" sz="1800" spc="-1" strike="noStrike">
              <a:latin typeface="Arial"/>
            </a:endParaRPr>
          </a:p>
          <a:p>
            <a:pPr lvl="1" marL="55080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Aprendre estratègies per la resolució de problemes.</a:t>
            </a:r>
            <a:endParaRPr b="0" lang="ca-ES" sz="1800" spc="-1" strike="noStrike">
              <a:latin typeface="Arial"/>
            </a:endParaRPr>
          </a:p>
          <a:p>
            <a:pPr marL="264960"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979640" y="980640"/>
            <a:ext cx="6119280" cy="434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50000"/>
              </a:lnSpc>
            </a:pPr>
            <a:r>
              <a:rPr b="1" lang="ca-ES" sz="2400" spc="-1" strike="noStrike">
                <a:solidFill>
                  <a:srgbClr val="00b050"/>
                </a:solidFill>
                <a:latin typeface="Arial"/>
                <a:ea typeface="DejaVu Sans"/>
              </a:rPr>
              <a:t>MEDI </a:t>
            </a:r>
            <a:endParaRPr b="0" lang="ca-ES" sz="2400" spc="-1" strike="noStrike">
              <a:latin typeface="Arial"/>
            </a:endParaRPr>
          </a:p>
          <a:p>
            <a:pPr lvl="1" marL="285840" indent="-19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Treballarem mitjançant les capses d’aprenentatge.</a:t>
            </a:r>
            <a:endParaRPr b="0" lang="ca-ES" sz="1800" spc="-1" strike="noStrike">
              <a:latin typeface="Arial"/>
            </a:endParaRPr>
          </a:p>
          <a:p>
            <a:pPr lvl="1" marL="285840" indent="-19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Els temes que treballarem aquest curs seran: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 lvl="1" marL="549360" indent="810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Les plantes.</a:t>
            </a:r>
            <a:endParaRPr b="0" lang="ca-ES" sz="1800" spc="-1" strike="noStrike">
              <a:latin typeface="Arial"/>
            </a:endParaRPr>
          </a:p>
          <a:p>
            <a:pPr lvl="1" marL="549360" indent="810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L’aigua.</a:t>
            </a:r>
            <a:endParaRPr b="0" lang="ca-ES" sz="1800" spc="-1" strike="noStrike">
              <a:latin typeface="Arial"/>
            </a:endParaRPr>
          </a:p>
          <a:p>
            <a:pPr lvl="1" marL="549360" indent="810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Canvis i continuïtat en el temps.</a:t>
            </a:r>
            <a:endParaRPr b="0" lang="ca-ES" sz="1800" spc="-1" strike="noStrike">
              <a:latin typeface="Arial"/>
            </a:endParaRPr>
          </a:p>
          <a:p>
            <a:pPr lvl="1" marL="549360" indent="810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 relleu.</a:t>
            </a:r>
            <a:endParaRPr b="0" lang="ca-ES" sz="1800" spc="-1" strike="noStrike">
              <a:latin typeface="Arial"/>
            </a:endParaRPr>
          </a:p>
          <a:p>
            <a:pPr lvl="1" marL="549360" indent="810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L’Univers.</a:t>
            </a:r>
            <a:endParaRPr b="0" lang="ca-ES" sz="1800" spc="-1" strike="noStrike">
              <a:latin typeface="Arial"/>
            </a:endParaRPr>
          </a:p>
          <a:p>
            <a:pPr lvl="1" marL="549360" indent="810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L’ajuntament i el meu municipi.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1163</TotalTime>
  <Application>LibreOffice/7.0.6.2$Windows_X86_64 LibreOffice_project/144abb84a525d8e30c9dbbefa69cbbf2d8d4ae3b</Application>
  <AppVersion>15.0000</AppVersion>
  <Words>1127</Words>
  <Paragraphs>166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2017-09-06T10:23:30Z</dcterms:created>
  <dc:creator>super</dc:creator>
  <dc:description/>
  <dc:language>ca-ES</dc:language>
  <cp:lastModifiedBy/>
  <cp:lastPrinted>2022-09-08T12:43:33Z</cp:lastPrinted>
  <dcterms:modified xsi:type="dcterms:W3CDTF">2022-09-19T13:20:31Z</dcterms:modified>
  <cp:revision>150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20</vt:i4>
  </property>
</Properties>
</file>