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Feu clic per a moure la diapositiva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Feu clic per a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&lt;capçalera&gt;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&lt;data/hora&gt;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&lt;peu de pàgina&gt;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F010DD1-3C9F-4A6D-8B6B-748E03B14A83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8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E3F0CCB-17AA-4651-B31E-1B4BD2E2C798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0B1614E-9D6A-4658-8645-5A1FC212D984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3F66902-E4F0-4E99-8995-FB397250416B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9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E32635-F8D5-41C3-A659-F4A010C1087A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4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D5723E9-B511-48DF-913A-94D1B759D4B7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2FE6523-1255-4D1E-A199-697635C18D7F}" type="slidenum">
              <a:rPr b="0" lang="es-E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A90A8B8-9DC4-439F-81E0-D97C9A9AFD00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28/09/21</a:t>
            </a:fld>
            <a:endParaRPr b="0" lang="ca-ES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9FDFE12-05B9-411C-AF5E-7CE25B2CC02D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ca-ES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Feu clic per a editar el format del text de l'esquema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Segon nivell d'esquema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nivell d'esquema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 nivell d'esquema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Cinquè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Sisè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Setè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83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8B06026-EF59-4D29-8EF6-F998F8758EE2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28/09/21</a:t>
            </a:fld>
            <a:endParaRPr b="0" lang="ca-ES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61C168-5D66-4555-8DD9-EEABB10CADBB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ca-E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152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anchor="b">
            <a:normAutofit fontScale="78000"/>
          </a:bodyPr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96C15F-952D-453F-8106-4682EB167363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28/09/21</a:t>
            </a:fld>
            <a:endParaRPr b="0" lang="ca-ES" sz="900" spc="-1" strike="noStrike">
              <a:latin typeface="Times New Roman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68" name="CustomShape 31"/>
          <p:cNvSpPr/>
          <p:nvPr/>
        </p:nvSpPr>
        <p:spPr>
          <a:xfrm>
            <a:off x="-31680" y="4321080"/>
            <a:ext cx="1395000" cy="781560"/>
          </a:xfrm>
          <a:custGeom>
            <a:avLst/>
            <a:gdLst/>
            <a:ah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PlaceHolder 32"/>
          <p:cNvSpPr>
            <a:spLocks noGrp="1"/>
          </p:cNvSpPr>
          <p:nvPr>
            <p:ph type="sldNum"/>
          </p:nvPr>
        </p:nvSpPr>
        <p:spPr>
          <a:xfrm>
            <a:off x="423360" y="452952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848099-251C-4B51-BB07-C862E6B4EF0D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ca-ES" sz="2000" spc="-1" strike="noStrike">
              <a:latin typeface="Times New Roman"/>
            </a:endParaRPr>
          </a:p>
        </p:txBody>
      </p:sp>
      <p:sp>
        <p:nvSpPr>
          <p:cNvPr id="170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Feu clic per a editar el format del text de l'esquema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Segon nivell d'esquema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nivell d'esquema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 nivell d'esquema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Cinquè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Sisè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Setè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cee9f8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0" y="228600"/>
            <a:ext cx="1980720" cy="6638400"/>
            <a:chOff x="0" y="228600"/>
            <a:chExt cx="1980720" cy="6638400"/>
          </a:xfrm>
        </p:grpSpPr>
        <p:sp>
          <p:nvSpPr>
            <p:cNvPr id="208" name="CustomShape 2"/>
            <p:cNvSpPr/>
            <p:nvPr/>
          </p:nvSpPr>
          <p:spPr>
            <a:xfrm>
              <a:off x="0" y="2575080"/>
              <a:ext cx="6948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3"/>
            <p:cNvSpPr/>
            <p:nvPr/>
          </p:nvSpPr>
          <p:spPr>
            <a:xfrm>
              <a:off x="89280" y="3156480"/>
              <a:ext cx="44892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560520" y="5447160"/>
              <a:ext cx="42300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666720" y="6503760"/>
              <a:ext cx="1188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69840" y="3201120"/>
              <a:ext cx="57060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15480" y="228600"/>
              <a:ext cx="734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54360" y="2944080"/>
              <a:ext cx="5400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534960" y="5478840"/>
              <a:ext cx="13176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538560" y="1398960"/>
              <a:ext cx="14421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640800" y="6530040"/>
              <a:ext cx="11232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2"/>
            <p:cNvSpPr/>
            <p:nvPr/>
          </p:nvSpPr>
          <p:spPr>
            <a:xfrm>
              <a:off x="534960" y="5359320"/>
              <a:ext cx="2556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3"/>
            <p:cNvSpPr/>
            <p:nvPr/>
          </p:nvSpPr>
          <p:spPr>
            <a:xfrm>
              <a:off x="590400" y="6244560"/>
              <a:ext cx="16524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0" name="Group 14"/>
          <p:cNvGrpSpPr/>
          <p:nvPr/>
        </p:nvGrpSpPr>
        <p:grpSpPr>
          <a:xfrm>
            <a:off x="20520" y="360"/>
            <a:ext cx="1951920" cy="6852600"/>
            <a:chOff x="20520" y="360"/>
            <a:chExt cx="1951920" cy="6852600"/>
          </a:xfrm>
        </p:grpSpPr>
        <p:sp>
          <p:nvSpPr>
            <p:cNvPr id="221" name="CustomShape 15"/>
            <p:cNvSpPr/>
            <p:nvPr/>
          </p:nvSpPr>
          <p:spPr>
            <a:xfrm>
              <a:off x="20520" y="360"/>
              <a:ext cx="4093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CustomShape 16"/>
            <p:cNvSpPr/>
            <p:nvPr/>
          </p:nvSpPr>
          <p:spPr>
            <a:xfrm>
              <a:off x="453600" y="4316400"/>
              <a:ext cx="35028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17"/>
            <p:cNvSpPr/>
            <p:nvPr/>
          </p:nvSpPr>
          <p:spPr>
            <a:xfrm>
              <a:off x="831600" y="5862600"/>
              <a:ext cx="3567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8"/>
            <p:cNvSpPr/>
            <p:nvPr/>
          </p:nvSpPr>
          <p:spPr>
            <a:xfrm>
              <a:off x="429840" y="4364280"/>
              <a:ext cx="45684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19"/>
            <p:cNvSpPr/>
            <p:nvPr/>
          </p:nvSpPr>
          <p:spPr>
            <a:xfrm>
              <a:off x="385560" y="1289160"/>
              <a:ext cx="14400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CustomShape 20"/>
            <p:cNvSpPr/>
            <p:nvPr/>
          </p:nvSpPr>
          <p:spPr>
            <a:xfrm>
              <a:off x="918720" y="6571440"/>
              <a:ext cx="11088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CustomShape 21"/>
            <p:cNvSpPr/>
            <p:nvPr/>
          </p:nvSpPr>
          <p:spPr>
            <a:xfrm>
              <a:off x="414000" y="4107600"/>
              <a:ext cx="6804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CustomShape 22"/>
            <p:cNvSpPr/>
            <p:nvPr/>
          </p:nvSpPr>
          <p:spPr>
            <a:xfrm>
              <a:off x="804600" y="3145680"/>
              <a:ext cx="116784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CustomShape 23"/>
            <p:cNvSpPr/>
            <p:nvPr/>
          </p:nvSpPr>
          <p:spPr>
            <a:xfrm>
              <a:off x="887040" y="6600240"/>
              <a:ext cx="9972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24"/>
            <p:cNvSpPr/>
            <p:nvPr/>
          </p:nvSpPr>
          <p:spPr>
            <a:xfrm>
              <a:off x="804600" y="5897160"/>
              <a:ext cx="11376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25"/>
            <p:cNvSpPr/>
            <p:nvPr/>
          </p:nvSpPr>
          <p:spPr>
            <a:xfrm>
              <a:off x="804600" y="5772600"/>
              <a:ext cx="3132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26"/>
            <p:cNvSpPr/>
            <p:nvPr/>
          </p:nvSpPr>
          <p:spPr>
            <a:xfrm>
              <a:off x="831600" y="6322680"/>
              <a:ext cx="174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PlaceHolder 28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54289C2-B3F1-4174-84A2-804468A1224E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28/09/21</a:t>
            </a:fld>
            <a:endParaRPr b="0" lang="ca-ES" sz="900" spc="-1" strike="noStrike">
              <a:latin typeface="Times New Roman"/>
            </a:endParaRPr>
          </a:p>
        </p:txBody>
      </p:sp>
      <p:sp>
        <p:nvSpPr>
          <p:cNvPr id="235" name="PlaceHolder 29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236" name="CustomShape 30"/>
          <p:cNvSpPr/>
          <p:nvPr/>
        </p:nvSpPr>
        <p:spPr>
          <a:xfrm flipV="1">
            <a:off x="0" y="71100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PlaceHolder 31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5C864F-EF50-4326-A571-F8FA15C0C769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ca-ES" sz="2000" spc="-1" strike="noStrike">
              <a:latin typeface="Times New Roman"/>
            </a:endParaRPr>
          </a:p>
        </p:txBody>
      </p:sp>
      <p:sp>
        <p:nvSpPr>
          <p:cNvPr id="238" name="PlaceHolder 3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Feu clic per a editar el format del text del títol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9" name="PlaceHolder 3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Feu clic per a editar el format del text de l'esquema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Segon nivell d'esquema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nivell d'esquema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Quart nivell d'esquema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Cinquè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Sisè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Setè nivell d'esquema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blocs.xtec.cat/escolabufala/" TargetMode="Externa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2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161360" y="1772640"/>
            <a:ext cx="6857640" cy="1178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1000"/>
          </a:bodyPr>
          <a:p>
            <a:pPr marL="343080" indent="-342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4700" spc="-1" strike="noStrike">
                <a:solidFill>
                  <a:srgbClr val="17406d"/>
                </a:solidFill>
                <a:latin typeface="Berlin Sans FB Demi"/>
              </a:rPr>
              <a:t>Reunió d’inici de curs</a:t>
            </a:r>
            <a:endParaRPr b="0" lang="ca-ES" sz="47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4700" spc="-1" strike="noStrike">
                <a:solidFill>
                  <a:srgbClr val="17406d"/>
                </a:solidFill>
                <a:latin typeface="Berlin Sans FB Demi"/>
              </a:rPr>
              <a:t>4t</a:t>
            </a:r>
            <a:endParaRPr b="0" lang="ca-ES" sz="47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4700" spc="-1" strike="noStrike">
              <a:latin typeface="Arial"/>
            </a:endParaRPr>
          </a:p>
        </p:txBody>
      </p:sp>
      <p:pic>
        <p:nvPicPr>
          <p:cNvPr id="283" name="Picture 3" descr="Logo escola"/>
          <p:cNvPicPr/>
          <p:nvPr/>
        </p:nvPicPr>
        <p:blipFill>
          <a:blip r:embed="rId1"/>
          <a:stretch/>
        </p:blipFill>
        <p:spPr>
          <a:xfrm>
            <a:off x="1403640" y="260640"/>
            <a:ext cx="7458480" cy="1227600"/>
          </a:xfrm>
          <a:prstGeom prst="rect">
            <a:avLst/>
          </a:prstGeom>
          <a:ln w="9525">
            <a:noFill/>
          </a:ln>
        </p:spPr>
      </p:pic>
      <p:pic>
        <p:nvPicPr>
          <p:cNvPr id="284" name="Picture 2" descr="Joan Turull"/>
          <p:cNvPicPr/>
          <p:nvPr/>
        </p:nvPicPr>
        <p:blipFill>
          <a:blip r:embed="rId2"/>
          <a:srcRect l="8045" t="6142" r="6718" b="4980"/>
          <a:stretch/>
        </p:blipFill>
        <p:spPr>
          <a:xfrm>
            <a:off x="2483640" y="3055320"/>
            <a:ext cx="4394160" cy="32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611640" y="1917000"/>
            <a:ext cx="7920360" cy="449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2440" indent="-1756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Justificar a l’agenda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 les faltes d’assistència o retards. Es farà el recompte trimestral i sortirà reflectit en els informes de l’alumnat.</a:t>
            </a: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 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Les notes a l’agenda, tant de les famílies com dels mestres,  es fan sempre a la part de “</a:t>
            </a:r>
            <a:r>
              <a:rPr b="0" i="1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Comunicats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”.</a:t>
            </a: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S’han de respectar els horaris d’entrada i sortida. </a:t>
            </a: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Evitar portar medicaments a l’escola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. Si és precís, cal portar la recepta del metge amb la dosi i horari, i la petició de la família per escrit. En la capsa posar el nom de l’alumne.</a:t>
            </a: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Recomanem no portar motxilles amb estructura rígides o rodes.</a:t>
            </a: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spcBef>
                <a:spcPts val="451"/>
              </a:spcBef>
              <a:buClr>
                <a:srgbClr val="000000"/>
              </a:buClr>
              <a:buFont typeface="Arial Unicode MS"/>
              <a:buChar char="•"/>
            </a:pPr>
            <a:r>
              <a:rPr b="1" lang="ca-ES" sz="1800" spc="-1" strike="noStrike" u="sng">
                <a:solidFill>
                  <a:srgbClr val="000000"/>
                </a:solidFill>
                <a:uFillTx/>
                <a:latin typeface="Century Gothic"/>
                <a:ea typeface="Arial Unicode MS"/>
              </a:rPr>
              <a:t>No hi ha servei de consergeria de 13:15h a 14:45h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611640" y="548640"/>
            <a:ext cx="8686440" cy="914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Arial"/>
              </a:rPr>
              <a:t>RECOMANACIONS I NORMES D’ORGANITZACIÓ I FUNCIONAMENT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947160" y="354240"/>
            <a:ext cx="7920360" cy="66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Els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deures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s’ han de lliurar puntualment.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Cal portar tot marcat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amb el nom i cognoms i posar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betes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 a les jaquetes i bates.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Cal portar bata o samarreta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vella per treballar la plàstica i cada divendres se l'emportaran a casa per rentar.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Cal que portin tots els dies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l’agenda 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i la 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carpeta blava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. Reviseu-la cada dia a casa i ajudeu-los a fer-la servir.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Els nens i les nenes tindran un petit estoig a l’aula que no podrà sortir de la classe.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Esmorzars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: </a:t>
            </a:r>
            <a:endParaRPr b="0" lang="ca-ES" sz="2000" spc="-1" strike="noStrike">
              <a:latin typeface="Arial"/>
            </a:endParaRPr>
          </a:p>
          <a:p>
            <a:pPr marL="811080" indent="-2808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L’àpat principal es fa a casa, a l’escola només han de portar un mos.</a:t>
            </a:r>
            <a:endParaRPr b="0" lang="ca-ES" sz="1800" spc="-1" strike="noStrike">
              <a:latin typeface="Arial"/>
            </a:endParaRPr>
          </a:p>
          <a:p>
            <a:pPr marL="53028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811080" indent="-2808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No es poden portar sucs ni làctics. </a:t>
            </a:r>
            <a:endParaRPr b="0" lang="ca-ES" sz="1800" spc="-1" strike="noStrike">
              <a:latin typeface="Arial"/>
            </a:endParaRPr>
          </a:p>
          <a:p>
            <a:pPr marL="53028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811080" indent="-2808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Els dimecres 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seguirem esmorzant fruita.</a:t>
            </a:r>
            <a:endParaRPr b="0" lang="ca-ES" sz="1800" spc="-1" strike="noStrike">
              <a:latin typeface="Arial"/>
            </a:endParaRPr>
          </a:p>
          <a:p>
            <a:pPr marL="53028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811080" indent="-28080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No es poden portar coberts.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331640" y="1664280"/>
            <a:ext cx="7884360" cy="48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Estona diària de lectura.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Tallers d’escriptura.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Caixes d’aprenentatge de medi.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Biblioteca a l’aula.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Innovamat.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24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1331640" y="620640"/>
            <a:ext cx="770436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4400" spc="-1" strike="noStrike" u="sng">
                <a:solidFill>
                  <a:srgbClr val="000000"/>
                </a:solidFill>
                <a:uFillTx/>
                <a:latin typeface="Century Gothic"/>
              </a:rPr>
              <a:t>TREBALL A L’AULA</a:t>
            </a:r>
            <a:endParaRPr b="0" lang="ca-E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475640" y="260640"/>
            <a:ext cx="658872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"/>
          </a:bodyPr>
          <a:p>
            <a:pPr>
              <a:lnSpc>
                <a:spcPct val="200000"/>
              </a:lnSpc>
            </a:pPr>
            <a:r>
              <a:rPr b="1" lang="es-ES" sz="4400" spc="-1" strike="noStrike" u="sng">
                <a:solidFill>
                  <a:srgbClr val="262626"/>
                </a:solidFill>
                <a:uFillTx/>
                <a:latin typeface="Century Gothic"/>
              </a:rPr>
              <a:t>HORARIS</a:t>
            </a:r>
            <a:br/>
            <a:r>
              <a:rPr b="1" lang="es-ES" sz="2200" spc="-1" strike="noStrike">
                <a:solidFill>
                  <a:srgbClr val="262626"/>
                </a:solidFill>
                <a:latin typeface="Century Gothic"/>
              </a:rPr>
              <a:t>-</a:t>
            </a:r>
            <a:r>
              <a:rPr b="1" lang="es-ES" sz="2700" spc="-1" strike="noStrike">
                <a:solidFill>
                  <a:srgbClr val="262626"/>
                </a:solidFill>
                <a:latin typeface="Century Gothic"/>
              </a:rPr>
              <a:t> Reforços a les àrees instrumentals de català i matemàtiques.</a:t>
            </a:r>
            <a:br/>
            <a:r>
              <a:rPr b="1" lang="es-ES" sz="2700" spc="-1" strike="noStrike">
                <a:solidFill>
                  <a:srgbClr val="262626"/>
                </a:solidFill>
                <a:latin typeface="Century Gothic"/>
              </a:rPr>
              <a:t>- Mitjos grups per realitzar taller d’escriptura i anglès.</a:t>
            </a:r>
            <a:br/>
            <a:r>
              <a:rPr b="1" lang="es-ES" sz="2700" spc="-1" strike="noStrike">
                <a:solidFill>
                  <a:srgbClr val="262626"/>
                </a:solidFill>
                <a:latin typeface="Century Gothic"/>
              </a:rPr>
              <a:t>- Mitjos grups de matemàtiques.</a:t>
            </a:r>
            <a:br/>
            <a:r>
              <a:rPr b="1" lang="es-ES" sz="2700" spc="-1" strike="noStrike">
                <a:solidFill>
                  <a:srgbClr val="262626"/>
                </a:solidFill>
                <a:latin typeface="Century Gothic"/>
              </a:rPr>
              <a:t>- Reforç a medi.</a:t>
            </a:r>
            <a:endParaRPr b="0" lang="en-US" sz="27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611640" y="1124640"/>
            <a:ext cx="6480360" cy="1543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br/>
            <a:br/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1241640" y="635040"/>
            <a:ext cx="7704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OBJECTIUS PRINCIPALS A ASSOLIR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827640" y="1340640"/>
            <a:ext cx="7992360" cy="56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Experimentar des de les diferents àrees, per promoure l’esperit crític i la capacitat de raonament.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Continuar augmentant les habilitats comunicatives.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Fomentar cada vegada més l'autonomia i que els infants vagin adquirint més responsabilitats.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Gaudir dels diferents aprenentatges.</a:t>
            </a:r>
            <a:endParaRPr b="0" lang="ca-ES" sz="22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799"/>
              </a:spcBef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  <a:ea typeface="Arial Unicode MS"/>
              </a:rPr>
              <a:t>(Tenir un horari i un lloc de treball i estudi, cada tarda, ajudarà molt a l’infant).</a:t>
            </a:r>
            <a:endParaRPr b="0" lang="ca-ES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ca-ES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ca-ES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ca-ES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0" lang="ca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115640" y="404640"/>
            <a:ext cx="7848360" cy="61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ctr">
              <a:lnSpc>
                <a:spcPct val="200000"/>
              </a:lnSpc>
            </a:pPr>
            <a:r>
              <a:rPr b="1" lang="ca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CATALÀ</a:t>
            </a:r>
            <a:endParaRPr b="0" lang="ca-ES" sz="3200" spc="-1" strike="noStrike">
              <a:latin typeface="Arial"/>
            </a:endParaRPr>
          </a:p>
          <a:p>
            <a:pPr marL="343080" indent="-34272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Aconseguir una lectura fluïda i comprensiva.</a:t>
            </a:r>
            <a:endParaRPr b="0" lang="ca-ES" sz="2400" spc="-1" strike="noStrike">
              <a:latin typeface="Arial"/>
            </a:endParaRPr>
          </a:p>
          <a:p>
            <a:pPr marL="343080" indent="-34272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Elaboració de textos amb adequació i coherència, utilitzant connectors i un vocabulari més ric.</a:t>
            </a:r>
            <a:endParaRPr b="0" lang="ca-ES" sz="2400" spc="-1" strike="noStrike">
              <a:latin typeface="Arial"/>
            </a:endParaRPr>
          </a:p>
          <a:p>
            <a:pPr marL="343080" indent="-34272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Garantir una ortografia adequada al nivell.</a:t>
            </a:r>
            <a:endParaRPr b="0" lang="ca-ES" sz="2400" spc="-1" strike="noStrike">
              <a:latin typeface="Arial"/>
            </a:endParaRPr>
          </a:p>
          <a:p>
            <a:pPr marL="343080" indent="-342720" algn="just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Aprendre a fer exposicions orals a partir d’un guió prèviament.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689480" y="548640"/>
            <a:ext cx="66963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MATEMÀTIQUES (INNOVAMAT)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1679040" y="1772640"/>
            <a:ext cx="712836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Comptatge fins a 1,000.000.</a:t>
            </a:r>
            <a:endParaRPr b="0" lang="ca-ES" sz="2400" spc="-1" strike="noStrike"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Domini de les operaciones bàsiques (suma, resta, multiplicació i divisió).</a:t>
            </a:r>
            <a:endParaRPr b="0" lang="ca-ES" sz="2400" spc="-1" strike="noStrike">
              <a:latin typeface="Arial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Aprendre estratègies per a la resolució de problemes</a:t>
            </a:r>
            <a:r>
              <a:rPr b="1" lang="es-ES" sz="24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67640" y="692640"/>
            <a:ext cx="8280720" cy="612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s-ES_tradnl" sz="3200" spc="-1" strike="noStrike" u="sng">
                <a:solidFill>
                  <a:srgbClr val="000000"/>
                </a:solidFill>
                <a:uFillTx/>
                <a:latin typeface="Century Gothic"/>
              </a:rPr>
              <a:t>MEDI</a:t>
            </a:r>
            <a:endParaRPr b="0" lang="ca-ES" sz="32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_tradnl" sz="2400" spc="-1" strike="noStrike">
                <a:solidFill>
                  <a:srgbClr val="000000"/>
                </a:solidFill>
                <a:latin typeface="Century Gothic"/>
              </a:rPr>
              <a:t>Despertar la curiositat per al món científic i per al seu entorn.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_tradnl" sz="2400" spc="-1" strike="noStrike">
                <a:solidFill>
                  <a:srgbClr val="000000"/>
                </a:solidFill>
                <a:latin typeface="Century Gothic"/>
              </a:rPr>
              <a:t>Els temes que treballarem seran: </a:t>
            </a:r>
            <a:endParaRPr b="0" lang="ca-ES" sz="2400" spc="-1" strike="noStrike"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b="1" lang="es-ES_tradnl" sz="2400" spc="-1" strike="noStrike">
                <a:solidFill>
                  <a:srgbClr val="000000"/>
                </a:solidFill>
                <a:latin typeface="Century Gothic"/>
              </a:rPr>
              <a:t>1. Aparell digestiu i excretor.</a:t>
            </a:r>
            <a:endParaRPr b="0" lang="ca-ES" sz="2400" spc="-1" strike="noStrike"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2. Des de la prehistòria fins als romans.</a:t>
            </a:r>
            <a:endParaRPr b="0" lang="ca-ES" sz="2400" spc="-1" strike="noStrike"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3. Aparell respiratori i circulatori. </a:t>
            </a:r>
            <a:endParaRPr b="0" lang="ca-ES" sz="2400" spc="-1" strike="noStrike"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4. Patrimoni social i cultural. </a:t>
            </a:r>
            <a:endParaRPr b="0" lang="ca-ES" sz="2400" spc="-1" strike="noStrike"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5. Animals. </a:t>
            </a:r>
            <a:endParaRPr b="0" lang="ca-ES" sz="2400" spc="-1" strike="noStrike">
              <a:latin typeface="Arial"/>
            </a:endParaRPr>
          </a:p>
          <a:p>
            <a:pPr marL="457200" algn="ctr">
              <a:lnSpc>
                <a:spcPct val="15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6. Fonts d’energia i màquines. </a:t>
            </a:r>
            <a:endParaRPr b="0" lang="ca-ES" sz="2400" spc="-1" strike="noStrike">
              <a:latin typeface="Arial"/>
            </a:endParaRPr>
          </a:p>
          <a:p>
            <a:pPr marL="457200">
              <a:lnSpc>
                <a:spcPct val="150000"/>
              </a:lnSpc>
            </a:pP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547640" y="476640"/>
            <a:ext cx="6264360" cy="438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SCIENCE</a:t>
            </a:r>
            <a:endParaRPr b="0" lang="ca-ES" sz="32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Una part dels continguts de medi es fan en anglès.</a:t>
            </a:r>
            <a:endParaRPr b="0" lang="ca-ES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Els temes que s’estudiaran són:</a:t>
            </a:r>
            <a:endParaRPr b="0" lang="ca-ES" sz="2400" spc="-1" strike="noStrike">
              <a:latin typeface="Arial"/>
            </a:endParaRPr>
          </a:p>
          <a:p>
            <a:pPr marL="285840" indent="-285480" algn="ctr"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Grups d’aliments i dieta sana.</a:t>
            </a:r>
            <a:endParaRPr b="0" lang="ca-ES" sz="2400" spc="-1" strike="noStrike">
              <a:latin typeface="Arial"/>
            </a:endParaRPr>
          </a:p>
          <a:p>
            <a:pPr marL="285840" indent="-285480" algn="ctr"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Mapes i ciutats.</a:t>
            </a:r>
            <a:endParaRPr b="0" lang="ca-ES" sz="2400" spc="-1" strike="noStrike">
              <a:latin typeface="Arial"/>
            </a:endParaRPr>
          </a:p>
          <a:p>
            <a:pPr marL="285840" indent="-285480" algn="ctr">
              <a:lnSpc>
                <a:spcPct val="150000"/>
              </a:lnSpc>
              <a:buClr>
                <a:srgbClr val="000000"/>
              </a:buClr>
              <a:buFont typeface="Arial"/>
              <a:buChar char="-"/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Màquines</a:t>
            </a: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</p:txBody>
      </p:sp>
      <p:pic>
        <p:nvPicPr>
          <p:cNvPr id="332" name="Picture 2" descr="Download Science Word Concept for free | Science words, Science doodles,  Science notebook cover"/>
          <p:cNvPicPr/>
          <p:nvPr/>
        </p:nvPicPr>
        <p:blipFill>
          <a:blip r:embed="rId1"/>
          <a:stretch/>
        </p:blipFill>
        <p:spPr>
          <a:xfrm>
            <a:off x="6012000" y="5051160"/>
            <a:ext cx="1497960" cy="149796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4" descr="Healthy food pyramid. Different groups of products vector de Stock | Adobe  Stock"/>
          <p:cNvPicPr/>
          <p:nvPr/>
        </p:nvPicPr>
        <p:blipFill>
          <a:blip r:embed="rId2"/>
          <a:stretch/>
        </p:blipFill>
        <p:spPr>
          <a:xfrm>
            <a:off x="7020360" y="2692800"/>
            <a:ext cx="1835280" cy="183528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6" descr="Translation and Localization: Simplified with PIM -"/>
          <p:cNvPicPr/>
          <p:nvPr/>
        </p:nvPicPr>
        <p:blipFill>
          <a:blip r:embed="rId3"/>
          <a:stretch/>
        </p:blipFill>
        <p:spPr>
          <a:xfrm>
            <a:off x="1331640" y="4987080"/>
            <a:ext cx="3312360" cy="156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1547640" y="548640"/>
            <a:ext cx="6840360" cy="49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ENGLISH</a:t>
            </a:r>
            <a:endParaRPr b="0" lang="ca-E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32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</a:rPr>
              <a:t>Dues hores setmanals.            Una és amb </a:t>
            </a:r>
            <a:r>
              <a:rPr b="1" lang="es-ES" sz="1800" spc="-1" strike="noStrike" u="sng">
                <a:solidFill>
                  <a:srgbClr val="000000"/>
                </a:solidFill>
                <a:uFillTx/>
                <a:latin typeface="Century Gothic"/>
              </a:rPr>
              <a:t>mig grup.</a:t>
            </a:r>
            <a:endParaRPr b="0" lang="ca-ES" sz="1800" spc="-1" strike="noStrike">
              <a:latin typeface="Arial"/>
            </a:endParaRPr>
          </a:p>
          <a:p>
            <a:pPr lvl="7" marL="34862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</a:rPr>
              <a:t>Atenció més personaitzada.</a:t>
            </a:r>
            <a:endParaRPr b="0" lang="ca-ES" sz="1800" spc="-1" strike="noStrike">
              <a:latin typeface="Arial"/>
            </a:endParaRPr>
          </a:p>
          <a:p>
            <a:pPr lvl="7" marL="34862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</a:rPr>
              <a:t>Treballar l’expressió oral.</a:t>
            </a:r>
            <a:endParaRPr b="0" lang="ca-ES" sz="1800" spc="-1" strike="noStrike">
              <a:latin typeface="Arial"/>
            </a:endParaRPr>
          </a:p>
          <a:p>
            <a:pPr lvl="7" marL="3486240" indent="-28548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</a:rPr>
              <a:t>Treballar possibles dificultats</a:t>
            </a:r>
            <a:r>
              <a:rPr b="1" lang="es-ES" sz="16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ca-ES" sz="1600" spc="-1" strike="noStrike">
              <a:latin typeface="Arial"/>
            </a:endParaRPr>
          </a:p>
          <a:p>
            <a:pPr marL="3200400">
              <a:lnSpc>
                <a:spcPct val="150000"/>
              </a:lnSpc>
            </a:pPr>
            <a:endParaRPr b="0" lang="ca-ES" sz="16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Llibre: Tiger (Editorial Macmillan). Aquest any també amb Activity Book. Té una llicència digital.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577400" y="1845000"/>
            <a:ext cx="359640" cy="71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 cap="rnd"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7" name="Picture 2" descr="Learn-English - Colegio LAR [Vigo]"/>
          <p:cNvPicPr/>
          <p:nvPr/>
        </p:nvPicPr>
        <p:blipFill>
          <a:blip r:embed="rId1"/>
          <a:stretch/>
        </p:blipFill>
        <p:spPr>
          <a:xfrm>
            <a:off x="5954400" y="5013000"/>
            <a:ext cx="3189240" cy="16682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4" descr="English Summer Camp - Cursos Ingles en Verano | Mangold Gandia"/>
          <p:cNvPicPr/>
          <p:nvPr/>
        </p:nvPicPr>
        <p:blipFill>
          <a:blip r:embed="rId2"/>
          <a:stretch/>
        </p:blipFill>
        <p:spPr>
          <a:xfrm>
            <a:off x="6372360" y="357480"/>
            <a:ext cx="2477520" cy="124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1835640" y="548640"/>
            <a:ext cx="5436720" cy="791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4000"/>
          </a:bodyPr>
          <a:p>
            <a:pPr algn="ctr"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Century Gothic"/>
              </a:rPr>
              <a:t>ACCÉS A L’ESCOLA</a:t>
            </a:r>
            <a:br/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547640" y="1484640"/>
            <a:ext cx="7344360" cy="47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2800" spc="-1" strike="noStrike" u="sng">
                <a:solidFill>
                  <a:srgbClr val="000000"/>
                </a:solidFill>
                <a:uFillTx/>
                <a:latin typeface="Century Gothic"/>
              </a:rPr>
              <a:t>ENTRADES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 :</a:t>
            </a:r>
            <a:endParaRPr b="0" lang="ca-ES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Es faran per la </a:t>
            </a:r>
            <a:r>
              <a:rPr b="1" lang="ca-ES" sz="2800" spc="-1" strike="noStrike" u="sng">
                <a:solidFill>
                  <a:srgbClr val="000000"/>
                </a:solidFill>
                <a:uFillTx/>
                <a:latin typeface="Century Gothic"/>
              </a:rPr>
              <a:t>porta de la pista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,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de 8:55 a 9:10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de 14:55 a 15:05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800" spc="-1" strike="noStrike" u="sng">
                <a:solidFill>
                  <a:srgbClr val="000000"/>
                </a:solidFill>
                <a:uFillTx/>
                <a:latin typeface="Century Gothic"/>
              </a:rPr>
              <a:t>SORTIDES</a:t>
            </a:r>
            <a:endParaRPr b="0" lang="ca-ES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Les portes  s’obriran 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de  12:25 a 12.35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800" spc="-1" strike="noStrike">
                <a:solidFill>
                  <a:srgbClr val="000000"/>
                </a:solidFill>
                <a:latin typeface="Century Gothic"/>
              </a:rPr>
              <a:t>de 16:25 a 16:35</a:t>
            </a:r>
            <a:endParaRPr b="0" lang="ca-E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ca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260360" y="332640"/>
            <a:ext cx="7488360" cy="652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EDUCACIÓ FÍSICA</a:t>
            </a:r>
            <a:endParaRPr b="0" lang="ca-ES" sz="32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Principal objectiu: gaudir de l’activitat física, experimentar amb el cos i adquirir hàbits saludables.</a:t>
            </a: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És necessari portar:</a:t>
            </a:r>
            <a:endParaRPr b="0" lang="ca-ES" sz="2400" spc="-1" strike="noStrike">
              <a:latin typeface="Arial"/>
            </a:endParaRPr>
          </a:p>
          <a:p>
            <a:pPr marL="285840" indent="-285480" algn="ctr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Roba esportiva.</a:t>
            </a:r>
            <a:endParaRPr b="0" lang="ca-ES" sz="2400" spc="-1" strike="noStrike">
              <a:latin typeface="Arial"/>
            </a:endParaRPr>
          </a:p>
          <a:p>
            <a:pPr marL="285840" indent="-285480" algn="ctr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Una bosseta amb una samarreta de recanvi i una tovallola.</a:t>
            </a:r>
            <a:endParaRPr b="0" lang="ca-ES" sz="2400" spc="-1" strike="noStrike">
              <a:latin typeface="Arial"/>
            </a:endParaRPr>
          </a:p>
          <a:p>
            <a:pPr marL="285840" indent="-285480" algn="ctr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Una cinta per la mascareta.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ca-ES" sz="2400" spc="-1" strike="noStrike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7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s-ES" sz="1800" spc="-1" strike="noStrike">
                <a:solidFill>
                  <a:srgbClr val="0f6fc6"/>
                </a:solidFill>
                <a:latin typeface="Arial"/>
              </a:rPr>
              <a:t> 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043640" y="476640"/>
            <a:ext cx="792036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ARTS (PLÀSTICA)</a:t>
            </a:r>
            <a:endParaRPr b="0" lang="ca-ES" sz="32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990099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</a:rPr>
              <a:t>Aquest curs l’àrea de plàstica s’impartirà en anglès. </a:t>
            </a:r>
            <a:endParaRPr b="0" lang="ca-ES" sz="22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990099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</a:rPr>
              <a:t>Des de l’àrea de plàstica es participa en la decoració de l’escola, celebració de festes...</a:t>
            </a:r>
            <a:endParaRPr b="0" lang="ca-ES" sz="22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990099"/>
              </a:buClr>
              <a:buFont typeface="Arial"/>
              <a:buChar char="•"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a-ES" sz="2200" spc="-1" strike="noStrike">
                <a:solidFill>
                  <a:srgbClr val="000000"/>
                </a:solidFill>
                <a:latin typeface="Century Gothic"/>
              </a:rPr>
              <a:t>L’autor que treballarem serà </a:t>
            </a:r>
            <a:r>
              <a:rPr b="1" i="1" lang="ca-ES" sz="2200" spc="-1" strike="noStrike">
                <a:solidFill>
                  <a:srgbClr val="000000"/>
                </a:solidFill>
                <a:latin typeface="Century Gothic"/>
              </a:rPr>
              <a:t>Van Gogh </a:t>
            </a:r>
            <a:r>
              <a:rPr b="1" lang="ca-ES" sz="2200" spc="-1" strike="noStrike">
                <a:solidFill>
                  <a:srgbClr val="000000"/>
                </a:solidFill>
                <a:latin typeface="Century Gothic"/>
              </a:rPr>
              <a:t>entre d’altres</a:t>
            </a:r>
            <a:r>
              <a:rPr b="1" i="1" lang="ca-ES" sz="22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ca-ES" sz="22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187640" y="3429000"/>
            <a:ext cx="7632360" cy="33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MÚSICA</a:t>
            </a:r>
            <a:endParaRPr b="0" lang="ca-ES" sz="3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</a:rPr>
              <a:t>Escoltar i comprendre el món sonor que ens envolta.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</a:rPr>
              <a:t>Interpretar i crear per expressar-nos.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</a:rPr>
              <a:t>Iniciació a l’instrument ukelele.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</a:rPr>
              <a:t>Gaudir i estimar la música.</a:t>
            </a:r>
            <a:endParaRPr b="0" lang="ca-ES" sz="2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200" spc="-1" strike="noStrike">
                <a:solidFill>
                  <a:srgbClr val="000000"/>
                </a:solidFill>
                <a:latin typeface="Century Gothic"/>
              </a:rPr>
              <a:t>Concert de Nadal.</a:t>
            </a:r>
            <a:endParaRPr b="0" lang="ca-E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ca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971640" y="3933000"/>
            <a:ext cx="741636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Els vostres fills i filles aprenen més i millor quan entenen allò que s’espera que aprenguin, participen en les tasques i prenen decisions que els ajuden a ser conscients de les dificultats i els encerts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7"/>
          <p:cNvSpPr/>
          <p:nvPr/>
        </p:nvSpPr>
        <p:spPr>
          <a:xfrm>
            <a:off x="971640" y="1484640"/>
            <a:ext cx="7848360" cy="23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Idees clau:</a:t>
            </a:r>
            <a:endParaRPr b="0" lang="ca-ES" sz="20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L’alumne és el protagonista del seu aprenentatge.</a:t>
            </a:r>
            <a:endParaRPr b="0" lang="ca-ES" sz="20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L’avaluació ha de servir perquè aprengui més i millor.</a:t>
            </a:r>
            <a:endParaRPr b="0" lang="ca-ES" sz="2000" spc="-1" strike="noStrike">
              <a:latin typeface="Arial"/>
            </a:endParaRPr>
          </a:p>
          <a:p>
            <a:pPr marL="352440" indent="-1756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L’avaluació té com a objectiu ajudar l’alumnat a ser més competents.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1419480" y="499320"/>
            <a:ext cx="770436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4400" spc="-1" strike="noStrike" u="sng">
                <a:solidFill>
                  <a:srgbClr val="000000"/>
                </a:solidFill>
                <a:uFillTx/>
                <a:latin typeface="Century Gothic"/>
              </a:rPr>
              <a:t>AVALUACIÓ</a:t>
            </a:r>
            <a:endParaRPr b="0" lang="ca-E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3534120" y="4995000"/>
            <a:ext cx="3103560" cy="1736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latin typeface="Century Gothic"/>
                <a:ea typeface="Arial"/>
              </a:rPr>
              <a:t>AE- Assoliment excel·lent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latin typeface="Century Gothic"/>
                <a:ea typeface="Arial"/>
              </a:rPr>
              <a:t>AN- Assoliment notable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latin typeface="Century Gothic"/>
                <a:ea typeface="Arial"/>
              </a:rPr>
              <a:t>AS- Assoliment satisfactori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1" lang="en-US" sz="1800" spc="-1" strike="noStrike">
                <a:latin typeface="Century Gothic"/>
                <a:ea typeface="Arial"/>
              </a:rPr>
              <a:t>NA- No-assoliment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971640" y="3408840"/>
            <a:ext cx="7829640" cy="2454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endParaRPr b="0" lang="ca-ES" sz="18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Informes escrits </a:t>
            </a:r>
            <a:r>
              <a:rPr b="0" lang="es-ES" sz="2000" spc="-1" strike="noStrike">
                <a:solidFill>
                  <a:srgbClr val="000000"/>
                </a:solidFill>
                <a:latin typeface="Century Gothic"/>
              </a:rPr>
              <a:t>al final de cada trimestre.</a:t>
            </a:r>
            <a:endParaRPr b="0" lang="ca-ES" sz="20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entury Gothic"/>
                <a:ea typeface="Arial"/>
              </a:rPr>
              <a:t>Aquests són els termes que s’utilitzen per valorar el grau d’assoliment de les competències:</a:t>
            </a:r>
            <a:endParaRPr b="0" lang="ca-ES" sz="20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endParaRPr b="0" lang="ca-ES" sz="2000" spc="-1" strike="noStrike">
              <a:latin typeface="Arial"/>
            </a:endParaRPr>
          </a:p>
          <a:p>
            <a:pPr marL="176040" algn="just">
              <a:lnSpc>
                <a:spcPct val="150000"/>
              </a:lnSpc>
              <a:tabLst>
                <a:tab algn="l" pos="2197080"/>
              </a:tabLst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2287080" y="2765520"/>
            <a:ext cx="14205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</a:rPr>
              <a:t>Observació sistemàtica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3996000" y="2709000"/>
            <a:ext cx="1367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</a:rPr>
              <a:t>Conversa o exposició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7194240" y="2756880"/>
            <a:ext cx="1337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</a:rPr>
              <a:t>Rúbriques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55" name="Picture 10" descr="Resultat d'imatges de conversa  icono"/>
          <p:cNvPicPr/>
          <p:nvPr/>
        </p:nvPicPr>
        <p:blipFill>
          <a:blip r:embed="rId1"/>
          <a:stretch/>
        </p:blipFill>
        <p:spPr>
          <a:xfrm>
            <a:off x="4331160" y="206964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12" descr="Resultat d'imatges de observar  icono"/>
          <p:cNvPicPr/>
          <p:nvPr/>
        </p:nvPicPr>
        <p:blipFill>
          <a:blip r:embed="rId2"/>
          <a:stretch/>
        </p:blipFill>
        <p:spPr>
          <a:xfrm>
            <a:off x="2631960" y="2037960"/>
            <a:ext cx="503640" cy="50364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14" descr="Resultat d'imatges de dossier  icono"/>
          <p:cNvPicPr/>
          <p:nvPr/>
        </p:nvPicPr>
        <p:blipFill>
          <a:blip r:embed="rId3"/>
          <a:stretch/>
        </p:blipFill>
        <p:spPr>
          <a:xfrm>
            <a:off x="5972040" y="2132280"/>
            <a:ext cx="431640" cy="43164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20" descr="Imatge relacionada"/>
          <p:cNvPicPr/>
          <p:nvPr/>
        </p:nvPicPr>
        <p:blipFill>
          <a:blip r:embed="rId4"/>
          <a:stretch/>
        </p:blipFill>
        <p:spPr>
          <a:xfrm>
            <a:off x="1204560" y="2104920"/>
            <a:ext cx="486720" cy="48672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22" descr="Resultat d'imatges de quadricula icono"/>
          <p:cNvPicPr/>
          <p:nvPr/>
        </p:nvPicPr>
        <p:blipFill>
          <a:blip r:embed="rId5"/>
          <a:stretch/>
        </p:blipFill>
        <p:spPr>
          <a:xfrm>
            <a:off x="7518240" y="2096280"/>
            <a:ext cx="503640" cy="503640"/>
          </a:xfrm>
          <a:prstGeom prst="rect">
            <a:avLst/>
          </a:prstGeom>
          <a:ln w="0">
            <a:noFill/>
          </a:ln>
        </p:spPr>
      </p:pic>
      <p:sp>
        <p:nvSpPr>
          <p:cNvPr id="360" name="CustomShape 6"/>
          <p:cNvSpPr/>
          <p:nvPr/>
        </p:nvSpPr>
        <p:spPr>
          <a:xfrm>
            <a:off x="1370880" y="548640"/>
            <a:ext cx="74304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Aquests són alguns dels </a:t>
            </a:r>
            <a:r>
              <a:rPr b="1" lang="ca-ES" sz="2000" spc="-1" strike="noStrike" u="sng">
                <a:solidFill>
                  <a:srgbClr val="000000"/>
                </a:solidFill>
                <a:uFillTx/>
                <a:latin typeface="Century Gothic"/>
              </a:rPr>
              <a:t>instruments</a:t>
            </a: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 que poden utilitzar, tant els mestres com els vostres fills i filles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, </a:t>
            </a:r>
            <a:r>
              <a:rPr b="1" lang="ca-ES" sz="2000" spc="-1" strike="noStrike" u="sng">
                <a:solidFill>
                  <a:srgbClr val="000000"/>
                </a:solidFill>
                <a:uFillTx/>
                <a:latin typeface="Century Gothic"/>
              </a:rPr>
              <a:t>per avaluar el seu procés d’aprenentatge: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361" name="CustomShape 7"/>
          <p:cNvSpPr/>
          <p:nvPr/>
        </p:nvSpPr>
        <p:spPr>
          <a:xfrm>
            <a:off x="794160" y="2709000"/>
            <a:ext cx="1492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</a:rPr>
              <a:t>Proves orals i escrites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62" name="CustomShape 8"/>
          <p:cNvSpPr/>
          <p:nvPr/>
        </p:nvSpPr>
        <p:spPr>
          <a:xfrm>
            <a:off x="5575680" y="2695320"/>
            <a:ext cx="13719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17406d"/>
                </a:solidFill>
                <a:latin typeface="Arial"/>
              </a:rPr>
              <a:t>Dossiers, activitats o treballs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187640" y="1056960"/>
            <a:ext cx="7874640" cy="5851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Cada nen/a té unes necessitats, unes possibilitats i uns ritmes d’aprenentatge diferents.  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És per aquest motiu que a l’escola vetllem per a que es puguin atendre les necessitats dels nostres alumnes quan sorgeixen i per això comptem amb diferents recursos: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Suports/desdoblaments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Professionals d’educació especial i d’atenció a la diversitat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Coordinació amb equips d’assessorament psicopedagògic (EAP)</a:t>
            </a: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50000"/>
              </a:lnSpc>
              <a:buClr>
                <a:srgbClr val="000000"/>
              </a:buClr>
              <a:buFont typeface="Wingdings" charset="2"/>
              <a:buChar char="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SIEI (Suport intensiu per a l’escolarització inclusiva) 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ca-ES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Tota l’escola treballem amb esforç, constància i amb ajuda de les famílies. D’aquesta manera podrem atendre la diversitat de la millor manera possible. 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1187640" y="332640"/>
            <a:ext cx="770436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4000" spc="-1" strike="noStrike" u="sng">
                <a:solidFill>
                  <a:srgbClr val="000000"/>
                </a:solidFill>
                <a:uFillTx/>
                <a:latin typeface="Century Gothic"/>
              </a:rPr>
              <a:t>ATENCIÓ A LA DIVERSITAT</a:t>
            </a:r>
            <a:endParaRPr b="0" lang="ca-ES" sz="4000" spc="-1" strike="noStrike">
              <a:latin typeface="Arial"/>
            </a:endParaRPr>
          </a:p>
        </p:txBody>
      </p:sp>
      <p:pic>
        <p:nvPicPr>
          <p:cNvPr id="365" name="Picture 7" descr="Resultado de imaxes para compartir és construir"/>
          <p:cNvPicPr/>
          <p:nvPr/>
        </p:nvPicPr>
        <p:blipFill>
          <a:blip r:embed="rId1"/>
          <a:stretch/>
        </p:blipFill>
        <p:spPr>
          <a:xfrm>
            <a:off x="6912720" y="2781000"/>
            <a:ext cx="2149560" cy="103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1038960" y="555120"/>
            <a:ext cx="77043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</a:rPr>
              <a:t>SORTIDES, FESTES, ACTIVITATS I COLÒNIES</a:t>
            </a:r>
            <a:endParaRPr b="0" lang="ca-ES" sz="3600" spc="-1" strike="noStrike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2195640" y="1761840"/>
            <a:ext cx="5832360" cy="46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1r Trimestre: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Teatre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Ed. Viària.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Concer t de Nadal.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2n trimestre: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Spiribol.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Taller Van Gogh.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Museu de Badalona.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3r trimestre: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CRAM.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Teatre anglès.</a:t>
            </a:r>
            <a:endParaRPr b="0" lang="ca-ES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es-ES" sz="2000" spc="-1" strike="noStrike">
                <a:solidFill>
                  <a:srgbClr val="000000"/>
                </a:solidFill>
                <a:latin typeface="Century Gothic"/>
              </a:rPr>
              <a:t>Colònies la Granja.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1495080" y="374760"/>
            <a:ext cx="5904360" cy="914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</a:rPr>
              <a:t>COMUNICACIÓ OFICIAL FAMÍLIA-ESCOLA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791640" y="1707480"/>
            <a:ext cx="8087040" cy="389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2440" indent="-175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Entrevistes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 amb tutors es faran per telèfon o virtualment, els dijous de 12:35 a 13:30.</a:t>
            </a:r>
            <a:endParaRPr b="0" lang="ca-ES" sz="1800" spc="-1" strike="noStrike">
              <a:latin typeface="Arial"/>
            </a:endParaRPr>
          </a:p>
          <a:p>
            <a:pPr marL="17604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Bloc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: podreu veure imatges i vídeos d’activitats i sortides (</a:t>
            </a:r>
            <a:r>
              <a:rPr b="0" lang="ca-ES" sz="1800" spc="-1" strike="noStrike" u="sng">
                <a:solidFill>
                  <a:srgbClr val="f49100"/>
                </a:solidFill>
                <a:uFillTx/>
                <a:latin typeface="Century Gothic"/>
                <a:hlinkClick r:id="rId1"/>
              </a:rPr>
              <a:t>https://blocs.xtec.cat/escolabufala/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).</a:t>
            </a:r>
            <a:endParaRPr b="0" lang="ca-ES" sz="1800" spc="-1" strike="noStrike">
              <a:latin typeface="Arial"/>
            </a:endParaRPr>
          </a:p>
          <a:p>
            <a:pPr marL="176040"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352440" indent="-1756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Tokapp School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:</a:t>
            </a:r>
            <a:endParaRPr b="0" lang="ca-E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marL="722160" indent="-175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És la</a:t>
            </a:r>
            <a:r>
              <a:rPr b="0" lang="ca-ES" sz="1800" spc="-1" strike="noStrike" u="sng">
                <a:solidFill>
                  <a:srgbClr val="000000"/>
                </a:solidFill>
                <a:uFillTx/>
                <a:latin typeface="Century Gothic"/>
              </a:rPr>
              <a:t> via de comunicació de l’escola amb les famílies</a:t>
            </a: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. (Comunicacions d’aula, menú menjador, tràmits de beques, informació AMPA, extraescolars,  pagaments, sortides…).</a:t>
            </a:r>
            <a:endParaRPr b="0" lang="ca-ES" sz="1800" spc="-1" strike="noStrike">
              <a:latin typeface="Arial"/>
            </a:endParaRPr>
          </a:p>
          <a:p>
            <a:pPr marL="722160" indent="-175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0" lang="ca-ES" sz="1800" spc="-1" strike="noStrike">
                <a:solidFill>
                  <a:srgbClr val="000000"/>
                </a:solidFill>
                <a:latin typeface="Century Gothic"/>
              </a:rPr>
              <a:t>Aplicació fàcil de descarregar per a telèfons i tablets  (app store o google play).</a:t>
            </a:r>
            <a:endParaRPr b="0" lang="ca-ES" sz="1800" spc="-1" strike="noStrike">
              <a:latin typeface="Arial"/>
            </a:endParaRPr>
          </a:p>
          <a:p>
            <a:pPr marL="722160" indent="-17568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És molt important no canviar la </a:t>
            </a:r>
            <a:r>
              <a:rPr b="1" i="1" lang="ca-ES" sz="1800" spc="-1" strike="noStrike">
                <a:solidFill>
                  <a:srgbClr val="000000"/>
                </a:solidFill>
                <a:latin typeface="Century Gothic"/>
              </a:rPr>
              <a:t>id</a:t>
            </a: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 perquè no es podrà rebre la informació que s’envia. 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70" name="Picture 2" descr="Resultado de imagen de comunicacion escuela"/>
          <p:cNvPicPr/>
          <p:nvPr/>
        </p:nvPicPr>
        <p:blipFill>
          <a:blip r:embed="rId2"/>
          <a:stretch/>
        </p:blipFill>
        <p:spPr>
          <a:xfrm>
            <a:off x="7399800" y="291240"/>
            <a:ext cx="1478520" cy="147852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3"/>
          <p:cNvSpPr/>
          <p:nvPr/>
        </p:nvSpPr>
        <p:spPr>
          <a:xfrm>
            <a:off x="1234800" y="5765040"/>
            <a:ext cx="7643520" cy="821880"/>
          </a:xfrm>
          <a:prstGeom prst="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CAL QUE TOTES LES FAMÍLIES TINGUIN </a:t>
            </a:r>
            <a:r>
              <a:rPr b="1" lang="es-ES" sz="2400" spc="-1" strike="noStrike" u="sng">
                <a:solidFill>
                  <a:srgbClr val="000000"/>
                </a:solidFill>
                <a:uFillTx/>
                <a:latin typeface="Century Gothic"/>
              </a:rPr>
              <a:t>TOKAPP</a:t>
            </a: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 PER PODER REBRE TOTA LA INFORMACIÓ!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936000" y="363600"/>
            <a:ext cx="8016480" cy="843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CONSELLS PEL BON ÚS DE LES XARXES I WHASTAPP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73" name="Picture 2" descr="Resultat d'imatges de posit transparente"/>
          <p:cNvPicPr/>
          <p:nvPr/>
        </p:nvPicPr>
        <p:blipFill>
          <a:blip r:embed="rId1"/>
          <a:stretch/>
        </p:blipFill>
        <p:spPr>
          <a:xfrm>
            <a:off x="608400" y="2758680"/>
            <a:ext cx="3528000" cy="4104000"/>
          </a:xfrm>
          <a:prstGeom prst="rect">
            <a:avLst/>
          </a:prstGeom>
          <a:ln w="0">
            <a:noFill/>
          </a:ln>
        </p:spPr>
      </p:pic>
      <p:sp>
        <p:nvSpPr>
          <p:cNvPr id="374" name="CustomShape 2"/>
          <p:cNvSpPr/>
          <p:nvPr/>
        </p:nvSpPr>
        <p:spPr>
          <a:xfrm rot="21252000">
            <a:off x="1045080" y="3379680"/>
            <a:ext cx="259920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Pensar abans d’escriure.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Si es té un problema o dubte de l’escola, preguntar abans a les mestres que al grup.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No ser l’agenda dels fills/es.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75" name="Picture 2" descr="Resultat d'imatges de posit transparente"/>
          <p:cNvPicPr/>
          <p:nvPr/>
        </p:nvPicPr>
        <p:blipFill>
          <a:blip r:embed="rId2"/>
          <a:stretch/>
        </p:blipFill>
        <p:spPr>
          <a:xfrm>
            <a:off x="6055200" y="2349000"/>
            <a:ext cx="3088440" cy="4667040"/>
          </a:xfrm>
          <a:prstGeom prst="rect">
            <a:avLst/>
          </a:prstGeom>
          <a:ln w="0">
            <a:noFill/>
          </a:ln>
        </p:spPr>
      </p:pic>
      <p:sp>
        <p:nvSpPr>
          <p:cNvPr id="376" name="CustomShape 3"/>
          <p:cNvSpPr/>
          <p:nvPr/>
        </p:nvSpPr>
        <p:spPr>
          <a:xfrm rot="21245400">
            <a:off x="6288120" y="3072240"/>
            <a:ext cx="244800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No cal contestar-ho tot.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Evitar contribuir a rumors.</a:t>
            </a: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" sz="1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Utilitzar un to de cordialitat i respecte.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377" name="Picture 2" descr="Resultado de imagen de whatsapp"/>
          <p:cNvPicPr/>
          <p:nvPr/>
        </p:nvPicPr>
        <p:blipFill>
          <a:blip r:embed="rId3"/>
          <a:stretch/>
        </p:blipFill>
        <p:spPr>
          <a:xfrm>
            <a:off x="4025880" y="3296520"/>
            <a:ext cx="2136960" cy="2136960"/>
          </a:xfrm>
          <a:prstGeom prst="rect">
            <a:avLst/>
          </a:prstGeom>
          <a:ln w="0">
            <a:noFill/>
          </a:ln>
        </p:spPr>
      </p:pic>
      <p:sp>
        <p:nvSpPr>
          <p:cNvPr id="378" name="CustomShape 4"/>
          <p:cNvSpPr/>
          <p:nvPr/>
        </p:nvSpPr>
        <p:spPr>
          <a:xfrm>
            <a:off x="608400" y="1455120"/>
            <a:ext cx="792360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46120" algn="just">
              <a:lnSpc>
                <a:spcPct val="100000"/>
              </a:lnSpc>
              <a:tabLst>
                <a:tab algn="l" pos="446040"/>
                <a:tab algn="l" pos="895320"/>
                <a:tab algn="l" pos="1344600"/>
                <a:tab algn="l" pos="1793880"/>
                <a:tab algn="l" pos="2243160"/>
                <a:tab algn="l" pos="2692440"/>
                <a:tab algn="l" pos="3141720"/>
                <a:tab algn="l" pos="3591000"/>
                <a:tab algn="l" pos="4040280"/>
                <a:tab algn="l" pos="4489560"/>
                <a:tab algn="l" pos="4938840"/>
                <a:tab algn="l" pos="5388120"/>
                <a:tab algn="l" pos="5837400"/>
                <a:tab algn="l" pos="628668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Els possibles grups de whastapp de classe no són font d’informació de l’escola, no totes les notificacions són de grup i no arribarà tota aquella informació de caire individual.</a:t>
            </a: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1331640" y="620640"/>
            <a:ext cx="7704360" cy="935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ca-ES" sz="3600" spc="-1" strike="noStrike" u="sng">
                <a:solidFill>
                  <a:srgbClr val="000000"/>
                </a:solidFill>
                <a:uFillTx/>
                <a:latin typeface="Century Gothic"/>
              </a:rPr>
              <a:t>PROTECCIÓ DE DADES I DRET D’IMATGE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1259640" y="1908720"/>
            <a:ext cx="7776360" cy="324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En compliment de la Llei orgànica 3/2018, de 5 de desembre, de protecció de dades personals i garantia dels drets digitals.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  <a:ea typeface="Times New Roman"/>
              </a:rPr>
              <a:t>Les fotos i les gravacions podran ser utilitzades única i exclusivament de forma personal i domèstica. Els familiars han de tenir en compte que no poden publicar o difondre aquest tipus de dades a Internet, xarxes socials, etc., tret que hagin obtingut el consentiment des qui apareixen.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381" name="Picture 2" descr="Resultado de imagen de camara fotos dibujo"/>
          <p:cNvPicPr/>
          <p:nvPr/>
        </p:nvPicPr>
        <p:blipFill>
          <a:blip r:embed="rId1"/>
          <a:stretch/>
        </p:blipFill>
        <p:spPr>
          <a:xfrm>
            <a:off x="3604680" y="5144040"/>
            <a:ext cx="1933920" cy="171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1945080" y="624240"/>
            <a:ext cx="658872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s-ES" sz="4400" spc="-1" strike="noStrike" u="sng">
                <a:solidFill>
                  <a:srgbClr val="262626"/>
                </a:solidFill>
                <a:uFillTx/>
                <a:latin typeface="Century Gothic"/>
              </a:rPr>
              <a:t>RECORDATORIS</a:t>
            </a:r>
            <a:endParaRPr b="0" lang="en-US" sz="4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467640" y="1628640"/>
            <a:ext cx="8856720" cy="410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es-ES" sz="2800" spc="-1" strike="noStrike">
                <a:solidFill>
                  <a:srgbClr val="000000"/>
                </a:solidFill>
                <a:latin typeface="Century Gothic"/>
              </a:rPr>
              <a:t>Les activitats extraescolars començaran el 4 d’octubre.</a:t>
            </a:r>
            <a:endParaRPr b="0" lang="en-US" sz="2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5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es-ES" sz="2800" spc="-1" strike="noStrike">
                <a:solidFill>
                  <a:srgbClr val="000000"/>
                </a:solidFill>
                <a:latin typeface="Century Gothic"/>
              </a:rPr>
              <a:t>Qualsevol dubte o pregunta sobre les extraescolars us podreu adreçar:</a:t>
            </a:r>
            <a:endParaRPr b="0" lang="en-US" sz="2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</a:rPr>
              <a:t>ampaescolabufala@gmail.com</a:t>
            </a:r>
            <a:endParaRPr b="0" lang="en-US" sz="36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511280" y="548640"/>
            <a:ext cx="6696360" cy="52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s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RECORDEU</a:t>
            </a: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:</a:t>
            </a:r>
            <a:endParaRPr b="0" lang="ca-ES" sz="24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Les famílies no poden entrar al recinte escolar i es recomana que només acompanyi un adult a l’infant, per evitar possibles aglomeracions a l’entrada.</a:t>
            </a:r>
            <a:endParaRPr b="0" lang="ca-ES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" sz="24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1" lang="ca-ES" sz="2400" spc="-1" strike="noStrike">
                <a:solidFill>
                  <a:srgbClr val="000000"/>
                </a:solidFill>
                <a:latin typeface="Century Gothic"/>
              </a:rPr>
              <a:t>A partir de les 16:35, l’alumnat es deixarà al servei d’acollida si alguna família no arriba a l’hora.</a:t>
            </a:r>
            <a:endParaRPr b="0" lang="ca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829800" y="2349000"/>
            <a:ext cx="7520760" cy="180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es-ES" sz="5400" spc="-1" strike="noStrike">
                <a:solidFill>
                  <a:srgbClr val="17406d"/>
                </a:solidFill>
                <a:latin typeface="Arial"/>
                <a:ea typeface="Ebrima"/>
              </a:rPr>
              <a:t>GRÀCIES PER LA VOSTRA ATENCIÓ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85" name="Picture 3" descr="Logo escola"/>
          <p:cNvPicPr/>
          <p:nvPr/>
        </p:nvPicPr>
        <p:blipFill>
          <a:blip r:embed="rId1"/>
          <a:stretch/>
        </p:blipFill>
        <p:spPr>
          <a:xfrm>
            <a:off x="0" y="0"/>
            <a:ext cx="9180000" cy="1510920"/>
          </a:xfrm>
          <a:prstGeom prst="rect">
            <a:avLst/>
          </a:prstGeom>
          <a:ln w="9525">
            <a:noFill/>
          </a:ln>
        </p:spPr>
      </p:pic>
      <p:pic>
        <p:nvPicPr>
          <p:cNvPr id="386" name="Picture 8" descr="Resultado de imagen de cenefa escuela"/>
          <p:cNvPicPr/>
          <p:nvPr/>
        </p:nvPicPr>
        <p:blipFill>
          <a:blip r:embed="rId2"/>
          <a:srcRect l="0" t="31190" r="0" b="0"/>
          <a:stretch/>
        </p:blipFill>
        <p:spPr>
          <a:xfrm>
            <a:off x="0" y="4683240"/>
            <a:ext cx="9143640" cy="220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1763640" y="404640"/>
            <a:ext cx="6194160" cy="716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 u="sng">
                <a:solidFill>
                  <a:srgbClr val="000000"/>
                </a:solidFill>
                <a:uFillTx/>
                <a:latin typeface="Century Gothic"/>
              </a:rPr>
              <a:t>SEGURETAT A L’ESCOLA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1115640" y="1196640"/>
            <a:ext cx="7776360" cy="460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A diferència del curs passat no es prendrà la temperatura als infants, però SI s’hauran de posar gel hidroalcohòlic.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Ens rentarem les mans en diferents moments de la jornada.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Cal que portin mascareta a l’aula (fins noves instruccions).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Cada alumne/a haurà de portar a la motxilla: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- una ampolla d’aigua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- un paquet de mocadors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- una bosseta per la mascareta 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- una mascareta “de recanvi” , en una altra bossa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- un paraigües plegable.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1187640" y="5949360"/>
            <a:ext cx="763236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entury Gothic"/>
              </a:rPr>
              <a:t>RECOMANEM INFORMEU ALS VOSTRES FILLS/ES D’AQUESTE S NOVES MESURES ABANS DE L’INICI DE CURS.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1360080" y="620640"/>
            <a:ext cx="7776360" cy="860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1" lang="es-ES" sz="2800" spc="-1" strike="noStrike" u="sng">
                <a:solidFill>
                  <a:srgbClr val="000000"/>
                </a:solidFill>
                <a:uFillTx/>
                <a:latin typeface="Century Gothic"/>
              </a:rPr>
              <a:t>MÉS MESURES DE PREVENCIÓ…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1043640" y="1700640"/>
            <a:ext cx="7596000" cy="4032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5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Cada classe té la consideració de “grup estable de convivència”.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 algn="just">
              <a:lnSpc>
                <a:spcPct val="15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  <a:tabLst>
                <a:tab algn="l" pos="0"/>
              </a:tabLst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El contacte entre altres grups/classes es veurà limitat i s’haurà de fer respectant les mesures de seguretat (distància), que s’hauran de mantenir als passadissos, patis i altres espais comuns. Es faran diferents torns de patis amb espais separats pels diferents grups.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539640" y="260640"/>
            <a:ext cx="7772040" cy="1066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ca-ES" sz="3200" spc="-1" strike="noStrike" u="sng">
                <a:solidFill>
                  <a:srgbClr val="000000"/>
                </a:solidFill>
                <a:uFillTx/>
                <a:latin typeface="Century Gothic"/>
              </a:rPr>
              <a:t>MESURES EXTRAORDINÀRIES DE SALUT                                          ESCOLA BUFALÀ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1520280" y="3938400"/>
            <a:ext cx="1843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3"/>
          <p:cNvSpPr/>
          <p:nvPr/>
        </p:nvSpPr>
        <p:spPr>
          <a:xfrm>
            <a:off x="2267640" y="1534680"/>
            <a:ext cx="2235600" cy="6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Entrades i sortides relaxades </a:t>
            </a: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amb mascareta a partir del 6 anys. </a:t>
            </a:r>
            <a:r>
              <a:rPr b="0" lang="ca-ES" sz="1200" spc="-1" strike="noStrike">
                <a:solidFill>
                  <a:srgbClr val="376092"/>
                </a:solidFill>
                <a:latin typeface="Century Gothic"/>
              </a:rPr>
              <a:t>Facilitant entrades i sortides. Reduir l’estona a les portes d’accés.</a:t>
            </a:r>
            <a:endParaRPr b="0" lang="ca-E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ca-ES" sz="1200" spc="-1" strike="noStrike">
              <a:latin typeface="Arial"/>
            </a:endParaRPr>
          </a:p>
        </p:txBody>
      </p:sp>
      <p:pic>
        <p:nvPicPr>
          <p:cNvPr id="296" name="Picture 9" descr=""/>
          <p:cNvPicPr/>
          <p:nvPr/>
        </p:nvPicPr>
        <p:blipFill>
          <a:blip r:embed="rId1"/>
          <a:stretch/>
        </p:blipFill>
        <p:spPr>
          <a:xfrm>
            <a:off x="1396800" y="1807560"/>
            <a:ext cx="708480" cy="6516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"/>
          <p:cNvPicPr/>
          <p:nvPr/>
        </p:nvPicPr>
        <p:blipFill>
          <a:blip r:embed="rId2"/>
          <a:stretch/>
        </p:blipFill>
        <p:spPr>
          <a:xfrm>
            <a:off x="5139360" y="1787760"/>
            <a:ext cx="680760" cy="65628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4"/>
          <p:cNvSpPr/>
          <p:nvPr/>
        </p:nvSpPr>
        <p:spPr>
          <a:xfrm>
            <a:off x="5906520" y="1653840"/>
            <a:ext cx="2426040" cy="161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Acompanyats. </a:t>
            </a: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Els mínims possibles per alumne</a:t>
            </a:r>
            <a:endParaRPr b="0" lang="ca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Distanciament físic de seguretat i ús de mascareta</a:t>
            </a:r>
            <a:endParaRPr b="0" lang="ca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Es recomana que aquestes persones estiguin </a:t>
            </a: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vacunades </a:t>
            </a: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amb la pauta completa.</a:t>
            </a:r>
            <a:endParaRPr b="0" lang="ca-ES" sz="1200" spc="-1" strike="noStrike">
              <a:latin typeface="Arial"/>
            </a:endParaRPr>
          </a:p>
        </p:txBody>
      </p:sp>
      <p:pic>
        <p:nvPicPr>
          <p:cNvPr id="299" name="Picture 13" descr=""/>
          <p:cNvPicPr/>
          <p:nvPr/>
        </p:nvPicPr>
        <p:blipFill>
          <a:blip r:embed="rId3"/>
          <a:stretch/>
        </p:blipFill>
        <p:spPr>
          <a:xfrm>
            <a:off x="5164560" y="4994280"/>
            <a:ext cx="630360" cy="6418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" descr=""/>
          <p:cNvPicPr/>
          <p:nvPr/>
        </p:nvPicPr>
        <p:blipFill>
          <a:blip r:embed="rId4"/>
          <a:stretch/>
        </p:blipFill>
        <p:spPr>
          <a:xfrm>
            <a:off x="5117400" y="3333960"/>
            <a:ext cx="617760" cy="594000"/>
          </a:xfrm>
          <a:prstGeom prst="rect">
            <a:avLst/>
          </a:prstGeom>
          <a:ln w="0">
            <a:noFill/>
          </a:ln>
        </p:spPr>
      </p:pic>
      <p:sp>
        <p:nvSpPr>
          <p:cNvPr id="301" name="CustomShape 5"/>
          <p:cNvSpPr/>
          <p:nvPr/>
        </p:nvSpPr>
        <p:spPr>
          <a:xfrm>
            <a:off x="5917320" y="3455640"/>
            <a:ext cx="24048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Grups de convivència estable</a:t>
            </a:r>
            <a:endParaRPr b="0" lang="ca-ES" sz="1200" spc="-1" strike="noStrike">
              <a:latin typeface="Arial"/>
            </a:endParaRPr>
          </a:p>
        </p:txBody>
      </p:sp>
      <p:pic>
        <p:nvPicPr>
          <p:cNvPr id="302" name="Picture 3" descr=""/>
          <p:cNvPicPr/>
          <p:nvPr/>
        </p:nvPicPr>
        <p:blipFill>
          <a:blip r:embed="rId5"/>
          <a:stretch/>
        </p:blipFill>
        <p:spPr>
          <a:xfrm>
            <a:off x="5131800" y="4082040"/>
            <a:ext cx="644040" cy="598680"/>
          </a:xfrm>
          <a:prstGeom prst="rect">
            <a:avLst/>
          </a:prstGeom>
          <a:ln w="0">
            <a:noFill/>
          </a:ln>
        </p:spPr>
      </p:pic>
      <p:sp>
        <p:nvSpPr>
          <p:cNvPr id="303" name="CustomShape 6"/>
          <p:cNvSpPr/>
          <p:nvPr/>
        </p:nvSpPr>
        <p:spPr>
          <a:xfrm>
            <a:off x="1520280" y="3938400"/>
            <a:ext cx="1843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7"/>
          <p:cNvSpPr/>
          <p:nvPr/>
        </p:nvSpPr>
        <p:spPr>
          <a:xfrm>
            <a:off x="5955480" y="4170600"/>
            <a:ext cx="23284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Ventilació d’aules cada hora</a:t>
            </a:r>
            <a:endParaRPr b="0" lang="ca-ES" sz="1200" spc="-1" strike="noStrike">
              <a:latin typeface="Arial"/>
            </a:endParaRPr>
          </a:p>
        </p:txBody>
      </p:sp>
      <p:pic>
        <p:nvPicPr>
          <p:cNvPr id="305" name="Picture 5" descr=""/>
          <p:cNvPicPr/>
          <p:nvPr/>
        </p:nvPicPr>
        <p:blipFill>
          <a:blip r:embed="rId6"/>
          <a:stretch/>
        </p:blipFill>
        <p:spPr>
          <a:xfrm>
            <a:off x="1521360" y="3732480"/>
            <a:ext cx="583920" cy="570600"/>
          </a:xfrm>
          <a:prstGeom prst="rect">
            <a:avLst/>
          </a:prstGeom>
          <a:ln w="0">
            <a:noFill/>
          </a:ln>
        </p:spPr>
      </p:pic>
      <p:sp>
        <p:nvSpPr>
          <p:cNvPr id="306" name="CustomShape 8"/>
          <p:cNvSpPr/>
          <p:nvPr/>
        </p:nvSpPr>
        <p:spPr>
          <a:xfrm>
            <a:off x="2283480" y="3112920"/>
            <a:ext cx="2372760" cy="185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Rentat de mans</a:t>
            </a:r>
            <a:endParaRPr b="0" lang="ca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A l’arribada i a la sortida de de l’escola</a:t>
            </a:r>
            <a:endParaRPr b="0" lang="ca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Abans i després dels àpats</a:t>
            </a:r>
            <a:endParaRPr b="0" lang="ca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Abans i després d’anar al WC</a:t>
            </a:r>
            <a:endParaRPr b="0" lang="ca-ES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241"/>
              </a:spcBef>
              <a:buClr>
                <a:srgbClr val="0b5394"/>
              </a:buClr>
              <a:buFont typeface="Arial"/>
              <a:buChar char="•"/>
            </a:pP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Abans i després de les diferents activitats (també de la sortida al pati)</a:t>
            </a:r>
            <a:endParaRPr b="0" lang="ca-ES" sz="1200" spc="-1" strike="noStrike">
              <a:latin typeface="Arial"/>
            </a:endParaRPr>
          </a:p>
        </p:txBody>
      </p:sp>
      <p:pic>
        <p:nvPicPr>
          <p:cNvPr id="307" name="Picture 6" descr=""/>
          <p:cNvPicPr/>
          <p:nvPr/>
        </p:nvPicPr>
        <p:blipFill>
          <a:blip r:embed="rId7"/>
          <a:stretch/>
        </p:blipFill>
        <p:spPr>
          <a:xfrm>
            <a:off x="1478520" y="5351760"/>
            <a:ext cx="598680" cy="546120"/>
          </a:xfrm>
          <a:prstGeom prst="rect">
            <a:avLst/>
          </a:prstGeom>
          <a:ln w="0">
            <a:noFill/>
          </a:ln>
        </p:spPr>
      </p:pic>
      <p:sp>
        <p:nvSpPr>
          <p:cNvPr id="308" name="CustomShape 9"/>
          <p:cNvSpPr/>
          <p:nvPr/>
        </p:nvSpPr>
        <p:spPr>
          <a:xfrm>
            <a:off x="2118960" y="5486400"/>
            <a:ext cx="25693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Esbarjos esglaonats i sectoritzats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309" name="CustomShape 10"/>
          <p:cNvSpPr/>
          <p:nvPr/>
        </p:nvSpPr>
        <p:spPr>
          <a:xfrm>
            <a:off x="5933160" y="4995720"/>
            <a:ext cx="307188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Ús de mascareta en tot el recinte a partir de 6 anys. </a:t>
            </a:r>
            <a:endParaRPr b="0" lang="ca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- E. Infantil, </a:t>
            </a: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no obligatòria</a:t>
            </a:r>
            <a:endParaRPr b="0" lang="ca-ES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1"/>
              </a:spcBef>
            </a:pPr>
            <a:r>
              <a:rPr b="1" lang="ca-ES" sz="1200" spc="-1" strike="noStrike">
                <a:solidFill>
                  <a:srgbClr val="0b5394"/>
                </a:solidFill>
                <a:latin typeface="Century Gothic"/>
              </a:rPr>
              <a:t>- E. Primària</a:t>
            </a:r>
            <a:r>
              <a:rPr b="0" lang="ca-ES" sz="1200" spc="-1" strike="noStrike">
                <a:solidFill>
                  <a:srgbClr val="0b5394"/>
                </a:solidFill>
                <a:latin typeface="Century Gothic"/>
              </a:rPr>
              <a:t>, obligatòria</a:t>
            </a:r>
            <a:endParaRPr b="0" lang="ca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1511280" y="188640"/>
            <a:ext cx="763236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ca-ES" sz="4000" spc="-1" strike="noStrike" u="sng">
                <a:solidFill>
                  <a:srgbClr val="262626"/>
                </a:solidFill>
                <a:uFillTx/>
                <a:latin typeface="Century Gothic"/>
              </a:rPr>
              <a:t>LLISTA DE COMPROVACIÓ DE SÍMPTOMES PER A LES FAMÍLIES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819000" y="1628640"/>
            <a:ext cx="3730320" cy="525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7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Si el vostre fill, filla o infant tutelat no es troba bé, marqueu amb una creu quins d'aquests símptomes presenta: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Febre o febrícula (per sobre de 37,5 ºC)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Mal de coll**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Refredat nasal**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Tos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Dificultat per respirar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ca-ES" sz="3300" spc="-1" strike="noStrike">
                <a:solidFill>
                  <a:srgbClr val="000000"/>
                </a:solidFill>
                <a:latin typeface="Century Gothic"/>
              </a:rPr>
              <a:t>Fatiga, dolors musculars i/o mal de cap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pt-BR" sz="3300" spc="-1" strike="noStrike">
                <a:solidFill>
                  <a:srgbClr val="000000"/>
                </a:solidFill>
                <a:latin typeface="Century Gothic"/>
              </a:rPr>
              <a:t>Mal de panxa amb vòmits o diarrea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Wingdings" charset="2"/>
              <a:buChar char=""/>
            </a:pPr>
            <a:r>
              <a:rPr b="1" lang="fr-FR" sz="3300" spc="-1" strike="noStrike">
                <a:solidFill>
                  <a:srgbClr val="000000"/>
                </a:solidFill>
                <a:latin typeface="Century Gothic"/>
              </a:rPr>
              <a:t>Pèrdua d'olfacte o gust (infants grans i adolescents) </a:t>
            </a: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33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4549680" y="1845000"/>
            <a:ext cx="471564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Si a casa hi ha alguna persona adulta que no es troba bé, marqueu amb una creu quins d'aquests símptomes presenta: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Febre o febrícula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Tos seca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Dificultat per respirar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pt-BR" sz="1800" spc="-1" strike="noStrike">
                <a:solidFill>
                  <a:srgbClr val="000000"/>
                </a:solidFill>
                <a:latin typeface="Century Gothic"/>
              </a:rPr>
              <a:t>Falta d'olfacte i/o de gust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Mal de coll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Mal de cap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Vòmits i diarrees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Fatiga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Pèrdua de gana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Dolor generalitzat a les articulacions i/o musculatura </a:t>
            </a:r>
            <a:endParaRPr b="0" lang="ca-E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ca-ES" sz="1800" spc="-1" strike="noStrike">
                <a:solidFill>
                  <a:srgbClr val="000000"/>
                </a:solidFill>
                <a:latin typeface="Century Gothic"/>
              </a:rPr>
              <a:t>Refredat nasal </a:t>
            </a: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259640" y="476640"/>
            <a:ext cx="748836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1001"/>
              </a:spcBef>
              <a:buClr>
                <a:srgbClr val="0f6fc6"/>
              </a:buClr>
              <a:buFont typeface="Wingdings 3" charset="2"/>
              <a:buChar char=""/>
            </a:pPr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* Si heu marcat una o diverses caselles cal que eviteu portar l'infant a l'escola i que us poseu en contacte amb els/les responsables del centre educatiu per comunicar-ho. En l'horari d'atenció del vostre centre d'atenció primària, poseu-vos en contacte telefònic amb el vostre equip de pediatria o de capçalera. En cas contrari, truqueu al 061. </a:t>
            </a:r>
            <a:br/>
            <a:br/>
            <a:r>
              <a:rPr b="1" lang="ca-ES" sz="2000" spc="-1" strike="noStrike">
                <a:solidFill>
                  <a:srgbClr val="000000"/>
                </a:solidFill>
                <a:latin typeface="Century Gothic"/>
              </a:rPr>
              <a:t>** Com que el mal de coll i el refredat nasal (amb o sense mocs) són molt habituals en els infants, només s'haurien de considerar símptomes potencials de covid-19 quan també hi ha febre o altres manifestacions de la llista de símptomes.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648000" y="260640"/>
            <a:ext cx="7772040" cy="8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48000"/>
          </a:bodyPr>
          <a:p>
            <a:pPr algn="ctr">
              <a:lnSpc>
                <a:spcPct val="100000"/>
              </a:lnSpc>
            </a:pPr>
            <a:r>
              <a:rPr b="1" lang="ca-ES" sz="4000" spc="-1" strike="noStrike" u="sng">
                <a:solidFill>
                  <a:srgbClr val="000000"/>
                </a:solidFill>
                <a:uFillTx/>
                <a:latin typeface="Century Gothic"/>
              </a:rPr>
              <a:t>MISSATGES CLAU PER LES FAMÍLIES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827640" y="1196640"/>
            <a:ext cx="756036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p>
            <a:pPr marL="457200" indent="-456840" algn="just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L’escola és un entorn segur</a:t>
            </a:r>
            <a:endParaRPr b="0" lang="ca-ES" sz="20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f6fc6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Si el vostre fill/a presenta símptomes, no el porteu a l’escola i comuniqueu-ho al centre: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1403640" y="2277000"/>
            <a:ext cx="3456000" cy="25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Febre o febrícula &gt;37’5C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Tos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Dificultat per a respirar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Mal de coll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Congestió nasal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Vòmits i/o diarrees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Mal de cap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Malestar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Dolor muscular</a:t>
            </a:r>
            <a:endParaRPr b="0" lang="ca-ES" sz="1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ca-ES" sz="1200" spc="-1" strike="noStrike">
                <a:solidFill>
                  <a:srgbClr val="000000"/>
                </a:solidFill>
                <a:latin typeface="Century Gothic"/>
              </a:rPr>
              <a:t>Alteració del gust o olfacte </a:t>
            </a:r>
            <a:endParaRPr b="0" lang="ca-ES" sz="1200" spc="-1" strike="noStrike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827640" y="4653000"/>
            <a:ext cx="7920360" cy="194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89000"/>
          </a:bodyPr>
          <a:p>
            <a:pPr marL="457200" indent="-4568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Col·laboreu amb el centre i feu que les entrades i sortides siguin àgils, eviteu les aglomeracions.</a:t>
            </a:r>
            <a:endParaRPr b="0" lang="ca-ES" sz="2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Si hi ha un cas positiu a la classe del vostre fill/a seguiu les indicacions del centre i/o dels serveis de Salut.</a:t>
            </a:r>
            <a:endParaRPr b="0" lang="ca-ES" sz="20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a-ES" sz="2000" spc="-1" strike="noStrike">
                <a:solidFill>
                  <a:srgbClr val="000000"/>
                </a:solidFill>
                <a:latin typeface="Century Gothic"/>
              </a:rPr>
              <a:t>Sigueu un bon exemple pels vostres fills/es i seguiu les mesures de protecció.</a:t>
            </a: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1024</TotalTime>
  <Application>LibreOffice/7.0.5.2$Windows_X86_64 LibreOffice_project/64390860c6cd0aca4beafafcfd84613dd9dfb63a</Application>
  <AppVersion>15.0000</AppVersion>
  <Words>1913</Words>
  <Paragraphs>272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2017-09-06T10:23:30Z</dcterms:created>
  <dc:creator>super</dc:creator>
  <dc:description/>
  <dc:language>ca-ES</dc:language>
  <cp:lastModifiedBy/>
  <dcterms:modified xsi:type="dcterms:W3CDTF">2021-09-28T14:51:54Z</dcterms:modified>
  <cp:revision>127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30</vt:i4>
  </property>
</Properties>
</file>