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  <p:sldMasterId id="2147483928" r:id="rId2"/>
  </p:sldMasterIdLst>
  <p:notesMasterIdLst>
    <p:notesMasterId r:id="rId28"/>
  </p:notesMasterIdLst>
  <p:handoutMasterIdLst>
    <p:handoutMasterId r:id="rId29"/>
  </p:handoutMasterIdLst>
  <p:sldIdLst>
    <p:sldId id="256" r:id="rId3"/>
    <p:sldId id="303" r:id="rId4"/>
    <p:sldId id="307" r:id="rId5"/>
    <p:sldId id="304" r:id="rId6"/>
    <p:sldId id="305" r:id="rId7"/>
    <p:sldId id="331" r:id="rId8"/>
    <p:sldId id="326" r:id="rId9"/>
    <p:sldId id="333" r:id="rId10"/>
    <p:sldId id="313" r:id="rId11"/>
    <p:sldId id="314" r:id="rId12"/>
    <p:sldId id="308" r:id="rId13"/>
    <p:sldId id="320" r:id="rId14"/>
    <p:sldId id="335" r:id="rId15"/>
    <p:sldId id="334" r:id="rId16"/>
    <p:sldId id="321" r:id="rId17"/>
    <p:sldId id="323" r:id="rId18"/>
    <p:sldId id="312" r:id="rId19"/>
    <p:sldId id="309" r:id="rId20"/>
    <p:sldId id="310" r:id="rId21"/>
    <p:sldId id="311" r:id="rId22"/>
    <p:sldId id="290" r:id="rId23"/>
    <p:sldId id="293" r:id="rId24"/>
    <p:sldId id="282" r:id="rId25"/>
    <p:sldId id="283" r:id="rId26"/>
    <p:sldId id="295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1" autoAdjust="0"/>
    <p:restoredTop sz="94660"/>
  </p:normalViewPr>
  <p:slideViewPr>
    <p:cSldViewPr>
      <p:cViewPr>
        <p:scale>
          <a:sx n="60" d="100"/>
          <a:sy n="60" d="100"/>
        </p:scale>
        <p:origin x="-50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A855F-5BB5-4056-B8D0-03567C607E46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20AFE-8404-44E6-9480-944027D1F4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82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1AF2-17A8-4F2C-98A4-9E132CB6380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5E00-60C5-4D14-8D14-7987A98BA2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5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42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17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52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45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10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31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67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90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28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05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5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6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53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6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24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7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379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74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91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40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70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99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05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98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46201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81745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71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0014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7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68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9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xtec.cat/ceipbufal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161256" y="1772816"/>
            <a:ext cx="6858000" cy="11786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a-ES" sz="4700" b="1" dirty="0" smtClean="0">
                <a:solidFill>
                  <a:schemeClr val="tx2"/>
                </a:solidFill>
                <a:latin typeface="Berlin Sans FB Demi" pitchFamily="34" charset="0"/>
              </a:rPr>
              <a:t>Reunió d’inici de curs</a:t>
            </a:r>
          </a:p>
          <a:p>
            <a:pPr algn="ctr">
              <a:buNone/>
            </a:pPr>
            <a:r>
              <a:rPr lang="ca-ES" sz="4700" b="1" dirty="0" smtClean="0">
                <a:solidFill>
                  <a:schemeClr val="tx2"/>
                </a:solidFill>
                <a:latin typeface="Berlin Sans FB Demi" pitchFamily="34" charset="0"/>
              </a:rPr>
              <a:t>3r</a:t>
            </a:r>
          </a:p>
          <a:p>
            <a:pPr algn="ctr">
              <a:buNone/>
            </a:pPr>
            <a:endParaRPr lang="ca-ES" sz="22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3315" name="Picture 3" descr="Logo 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458938" cy="1227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Joan Turu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6143" r="6718" b="4980"/>
          <a:stretch/>
        </p:blipFill>
        <p:spPr bwMode="auto">
          <a:xfrm>
            <a:off x="2483768" y="3055315"/>
            <a:ext cx="4394448" cy="32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46983" y="354322"/>
            <a:ext cx="792088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Els </a:t>
            </a:r>
            <a:r>
              <a:rPr lang="ca-ES" sz="20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deures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 han de lliurar puntualment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20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</a:t>
            </a:r>
            <a:r>
              <a:rPr lang="ca-ES" sz="20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portar tot marcat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amb el nom i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cognoms i posar </a:t>
            </a: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betes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les jaquetes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 bates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20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portar </a:t>
            </a:r>
            <a:r>
              <a:rPr lang="ca-ES" sz="20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bata o samarreta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vella per treballar la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plàstica i cada divendres se l'emportaran a casa per rentar.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2000" dirty="0" smtClean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Cal que portin tots els dies </a:t>
            </a: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l’agenda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 la </a:t>
            </a:r>
            <a:r>
              <a:rPr lang="ca-ES" sz="2000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carpeta blava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Reviseu-la cada dia a casa i ajudeu-los a fer-la </a:t>
            </a: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servir.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Els nens i les nenes tindran un petit estoig a l’aula que no podrà sortir de la classe.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05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Esmorzars</a:t>
            </a:r>
            <a:r>
              <a:rPr lang="ca-ES" sz="20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L’àpat principal es fa a casa, a l’escola només han de portar un mos.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0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es poden portar sucs ni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làctics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10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Els dimecres 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seguirem esmorzant fruita.</a:t>
            </a:r>
          </a:p>
          <a:p>
            <a:pPr marL="530225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ca-ES" sz="1050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11213" indent="-280988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es poden portar coberts.</a:t>
            </a:r>
          </a:p>
          <a:p>
            <a:pPr marL="285750" lvl="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b="1" u="sng" dirty="0">
              <a:solidFill>
                <a:schemeClr val="tx2"/>
              </a:solidFill>
              <a:latin typeface="Comic Sans MS" panose="030F0702030302020204" pitchFamily="66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74865"/>
            <a:ext cx="561662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ca-ES" sz="2400" b="1" dirty="0" smtClean="0">
                <a:solidFill>
                  <a:srgbClr val="FF0000"/>
                </a:solidFill>
              </a:rPr>
              <a:t>CATALÀ / CASTELLÀ</a:t>
            </a:r>
            <a:endParaRPr lang="ca-ES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>
                <a:cs typeface="Arial" pitchFamily="34" charset="0"/>
              </a:rPr>
              <a:t>Aconseguir una lectura fluïda i comprensiva.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>
                <a:cs typeface="Arial" pitchFamily="34" charset="0"/>
              </a:rPr>
              <a:t>Elaboració de textos amb adequació i coherència, utilitzant connectors i un vocabulari més ric.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>
                <a:cs typeface="Arial" pitchFamily="34" charset="0"/>
              </a:rPr>
              <a:t>Garantir una ortografia adequada al nivell.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>
                <a:cs typeface="Arial" pitchFamily="34" charset="0"/>
              </a:rPr>
              <a:t>Aprendre a fer exposicions orals a partir d’un guió prèviament.</a:t>
            </a:r>
            <a:endParaRPr lang="ca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1259632" y="3713402"/>
            <a:ext cx="62135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ca-ES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MATEMÀTIQUES (INNOVAMAT)</a:t>
            </a:r>
            <a:endParaRPr lang="ca-ES" b="1" dirty="0" smtClean="0">
              <a:latin typeface="+mj-lt"/>
            </a:endParaRPr>
          </a:p>
          <a:p>
            <a:pPr marL="550862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>
                <a:latin typeface="+mj-lt"/>
              </a:rPr>
              <a:t> </a:t>
            </a:r>
            <a:r>
              <a:rPr lang="ca-E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a-ES" b="1" dirty="0"/>
              <a:t>Comptatge fins al </a:t>
            </a:r>
            <a:r>
              <a:rPr lang="ca-ES" b="1" dirty="0" smtClean="0"/>
              <a:t>10.000</a:t>
            </a:r>
            <a:endParaRPr lang="ca-ES" b="1" dirty="0">
              <a:latin typeface="+mj-lt"/>
            </a:endParaRPr>
          </a:p>
          <a:p>
            <a:pPr marL="550862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 smtClean="0">
                <a:latin typeface="+mj-lt"/>
              </a:rPr>
              <a:t>Domini de les operacions bàsiques (sumes, restes i multiplicacions)</a:t>
            </a:r>
          </a:p>
          <a:p>
            <a:pPr marL="550862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 smtClean="0">
                <a:latin typeface="+mj-lt"/>
              </a:rPr>
              <a:t>Aprendre estratègies per la resolució de problemes.</a:t>
            </a:r>
          </a:p>
          <a:p>
            <a:pPr marL="265112" lvl="1">
              <a:lnSpc>
                <a:spcPct val="150000"/>
              </a:lnSpc>
              <a:defRPr/>
            </a:pPr>
            <a:endParaRPr lang="ca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836712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ca-ES" sz="2400" b="1" dirty="0" smtClean="0">
                <a:solidFill>
                  <a:srgbClr val="00B050"/>
                </a:solidFill>
                <a:latin typeface="+mj-lt"/>
              </a:rPr>
              <a:t>MEDI </a:t>
            </a:r>
          </a:p>
          <a:p>
            <a:pPr marL="285750" lvl="1" indent="-206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 smtClean="0">
                <a:latin typeface="+mj-lt"/>
              </a:rPr>
              <a:t> Treballarem mitjançant les caixes d’aprenentatge.</a:t>
            </a:r>
          </a:p>
          <a:p>
            <a:pPr marL="285750" lvl="1" indent="-206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b="1" dirty="0">
                <a:latin typeface="+mj-lt"/>
              </a:rPr>
              <a:t> </a:t>
            </a:r>
            <a:r>
              <a:rPr lang="ca-ES" b="1" dirty="0" smtClean="0">
                <a:latin typeface="+mj-lt"/>
              </a:rPr>
              <a:t>Els temes que treballarem aquest curs seran:</a:t>
            </a:r>
          </a:p>
          <a:p>
            <a:pPr marL="285750" lvl="1" indent="-20638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ca-ES" b="1" dirty="0">
              <a:latin typeface="+mj-lt"/>
            </a:endParaRPr>
          </a:p>
          <a:p>
            <a:pPr marL="549275" lvl="1" indent="80963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ca-ES" b="1" dirty="0" smtClean="0">
                <a:latin typeface="+mj-lt"/>
              </a:rPr>
              <a:t>Les plantes</a:t>
            </a:r>
          </a:p>
          <a:p>
            <a:pPr marL="549275" lvl="1" indent="80963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ca-ES" b="1" dirty="0" smtClean="0">
                <a:latin typeface="+mj-lt"/>
              </a:rPr>
              <a:t>L’aigua</a:t>
            </a:r>
          </a:p>
          <a:p>
            <a:pPr marL="549275" lvl="1" indent="80963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ca-ES" b="1" dirty="0" smtClean="0">
                <a:latin typeface="+mj-lt"/>
              </a:rPr>
              <a:t>Canvis i continuïtat en el temps</a:t>
            </a:r>
          </a:p>
          <a:p>
            <a:pPr marL="549275" lvl="1" indent="80963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ca-ES" b="1" dirty="0" smtClean="0">
                <a:latin typeface="+mj-lt"/>
              </a:rPr>
              <a:t>El relleu</a:t>
            </a:r>
          </a:p>
          <a:p>
            <a:pPr marL="549275" lvl="1" indent="80963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ca-ES" b="1" dirty="0" smtClean="0">
                <a:latin typeface="+mj-lt"/>
              </a:rPr>
              <a:t>El sistema solar</a:t>
            </a:r>
          </a:p>
          <a:p>
            <a:pPr marL="549275" lvl="1" indent="80963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ca-ES" b="1" dirty="0" smtClean="0">
                <a:latin typeface="+mj-lt"/>
              </a:rPr>
              <a:t>L’ajuntament i el meu municipi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7453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476672"/>
            <a:ext cx="6264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SCIENCE</a:t>
            </a:r>
            <a:endParaRPr lang="es-ES" sz="2000" b="1" dirty="0" smtClean="0">
              <a:solidFill>
                <a:schemeClr val="accent5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smtClean="0">
                <a:latin typeface="+mj-lt"/>
                <a:cs typeface="Arial" pitchFamily="34" charset="0"/>
              </a:rPr>
              <a:t>Una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part</a:t>
            </a:r>
            <a:r>
              <a:rPr lang="es-ES" sz="2400" b="1" dirty="0" smtClean="0">
                <a:latin typeface="+mj-lt"/>
                <a:cs typeface="Arial" pitchFamily="34" charset="0"/>
              </a:rPr>
              <a:t>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dels</a:t>
            </a:r>
            <a:r>
              <a:rPr lang="es-ES" sz="2400" b="1" dirty="0" smtClean="0">
                <a:latin typeface="+mj-lt"/>
                <a:cs typeface="Arial" pitchFamily="34" charset="0"/>
              </a:rPr>
              <a:t>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continguts</a:t>
            </a:r>
            <a:r>
              <a:rPr lang="es-ES" sz="2400" b="1" dirty="0" smtClean="0">
                <a:latin typeface="+mj-lt"/>
                <a:cs typeface="Arial" pitchFamily="34" charset="0"/>
              </a:rPr>
              <a:t> de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medi</a:t>
            </a:r>
            <a:r>
              <a:rPr lang="es-ES" sz="2400" b="1" dirty="0" smtClean="0">
                <a:latin typeface="+mj-lt"/>
                <a:cs typeface="Arial" pitchFamily="34" charset="0"/>
              </a:rPr>
              <a:t> es fan en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anglès</a:t>
            </a:r>
            <a:r>
              <a:rPr lang="es-ES" sz="2400" b="1" dirty="0" smtClean="0">
                <a:latin typeface="+mj-lt"/>
                <a:cs typeface="Arial" pitchFamily="34" charset="0"/>
              </a:rPr>
              <a:t>.</a:t>
            </a:r>
            <a:endParaRPr lang="es-ES" sz="2400" b="1" dirty="0"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 err="1" smtClean="0">
                <a:latin typeface="+mj-lt"/>
                <a:cs typeface="Arial" pitchFamily="34" charset="0"/>
              </a:rPr>
              <a:t>Els</a:t>
            </a:r>
            <a:r>
              <a:rPr lang="es-ES" sz="2400" b="1" dirty="0" smtClean="0">
                <a:latin typeface="+mj-lt"/>
                <a:cs typeface="Arial" pitchFamily="34" charset="0"/>
              </a:rPr>
              <a:t> temes que es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treballaran</a:t>
            </a:r>
            <a:r>
              <a:rPr lang="es-ES" sz="2400" b="1" dirty="0" smtClean="0">
                <a:latin typeface="+mj-lt"/>
                <a:cs typeface="Arial" pitchFamily="34" charset="0"/>
              </a:rPr>
              <a:t>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són</a:t>
            </a:r>
            <a:r>
              <a:rPr lang="es-ES" sz="2400" b="1" dirty="0" smtClean="0">
                <a:latin typeface="+mj-lt"/>
                <a:cs typeface="Arial" pitchFamily="34" charset="0"/>
              </a:rPr>
              <a:t>: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ES" sz="2400" b="1" dirty="0" err="1" smtClean="0">
                <a:latin typeface="+mj-lt"/>
                <a:cs typeface="Arial" pitchFamily="34" charset="0"/>
              </a:rPr>
              <a:t>Plants</a:t>
            </a:r>
            <a:r>
              <a:rPr lang="es-ES" sz="2400" b="1" dirty="0" smtClean="0">
                <a:latin typeface="+mj-lt"/>
                <a:cs typeface="Arial" pitchFamily="34" charset="0"/>
              </a:rPr>
              <a:t>.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ES" sz="2400" b="1" dirty="0" err="1" smtClean="0">
                <a:latin typeface="+mj-lt"/>
                <a:cs typeface="Arial" pitchFamily="34" charset="0"/>
              </a:rPr>
              <a:t>Water</a:t>
            </a:r>
            <a:r>
              <a:rPr lang="es-ES" sz="2400" b="1" dirty="0" smtClean="0">
                <a:latin typeface="+mj-lt"/>
                <a:cs typeface="Arial" pitchFamily="34" charset="0"/>
              </a:rPr>
              <a:t>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cycle</a:t>
            </a:r>
            <a:r>
              <a:rPr lang="es-ES" sz="2400" b="1" dirty="0" smtClean="0">
                <a:latin typeface="+mj-lt"/>
                <a:cs typeface="Arial" pitchFamily="34" charset="0"/>
              </a:rPr>
              <a:t>.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ES" sz="2400" b="1" dirty="0" err="1" smtClean="0">
                <a:latin typeface="+mj-lt"/>
                <a:cs typeface="Arial" pitchFamily="34" charset="0"/>
              </a:rPr>
              <a:t>Lights</a:t>
            </a:r>
            <a:r>
              <a:rPr lang="es-ES" sz="2400" b="1" dirty="0" smtClean="0">
                <a:latin typeface="+mj-lt"/>
                <a:cs typeface="Arial" pitchFamily="34" charset="0"/>
              </a:rPr>
              <a:t> and </a:t>
            </a:r>
            <a:r>
              <a:rPr lang="es-ES" sz="2400" b="1" dirty="0" err="1" smtClean="0">
                <a:latin typeface="+mj-lt"/>
                <a:cs typeface="Arial" pitchFamily="34" charset="0"/>
              </a:rPr>
              <a:t>shadows</a:t>
            </a:r>
            <a:r>
              <a:rPr lang="es-ES" sz="2400" b="1" dirty="0" smtClean="0">
                <a:latin typeface="+mj-lt"/>
                <a:cs typeface="Arial" pitchFamily="34" charset="0"/>
              </a:rPr>
              <a:t>.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es-ES" sz="24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Download Science Word Concept for free | Science words, Science doodles,  Science notebook 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86" y="4509119"/>
            <a:ext cx="2040245" cy="20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548680"/>
            <a:ext cx="684076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s-ES" sz="2400" b="1" u="sng" dirty="0" smtClean="0"/>
          </a:p>
          <a:p>
            <a:endParaRPr lang="es-ES" sz="3200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err="1" smtClean="0"/>
              <a:t>Dues</a:t>
            </a:r>
            <a:r>
              <a:rPr lang="es-ES" b="1" dirty="0" smtClean="0"/>
              <a:t> </a:t>
            </a:r>
            <a:r>
              <a:rPr lang="es-ES" b="1" dirty="0" err="1" smtClean="0"/>
              <a:t>hores</a:t>
            </a:r>
            <a:r>
              <a:rPr lang="es-ES" b="1" dirty="0" smtClean="0"/>
              <a:t> </a:t>
            </a:r>
            <a:r>
              <a:rPr lang="es-ES" b="1" dirty="0" err="1" smtClean="0"/>
              <a:t>setmanals</a:t>
            </a:r>
            <a:r>
              <a:rPr lang="es-ES" b="1" dirty="0" smtClean="0"/>
              <a:t>.            Una </a:t>
            </a:r>
            <a:r>
              <a:rPr lang="es-ES" b="1" dirty="0" err="1" smtClean="0"/>
              <a:t>és</a:t>
            </a:r>
            <a:r>
              <a:rPr lang="es-ES" b="1" dirty="0" smtClean="0"/>
              <a:t> </a:t>
            </a:r>
            <a:r>
              <a:rPr lang="es-ES" b="1" dirty="0" err="1" smtClean="0"/>
              <a:t>amb</a:t>
            </a:r>
            <a:r>
              <a:rPr lang="es-ES" b="1" dirty="0" smtClean="0"/>
              <a:t> </a:t>
            </a:r>
            <a:r>
              <a:rPr lang="es-ES" b="1" u="sng" dirty="0" err="1" smtClean="0"/>
              <a:t>mig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grup</a:t>
            </a:r>
            <a:r>
              <a:rPr lang="es-ES" b="1" u="sng" dirty="0" smtClean="0"/>
              <a:t>.</a:t>
            </a:r>
          </a:p>
          <a:p>
            <a:pPr marL="3486150" lvl="7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b="1" dirty="0" err="1" smtClean="0"/>
              <a:t>Atenció</a:t>
            </a:r>
            <a:r>
              <a:rPr lang="es-ES" b="1" dirty="0" smtClean="0"/>
              <a:t> </a:t>
            </a:r>
            <a:r>
              <a:rPr lang="es-ES" b="1" dirty="0" err="1" smtClean="0"/>
              <a:t>més</a:t>
            </a:r>
            <a:r>
              <a:rPr lang="es-ES" b="1" dirty="0" smtClean="0"/>
              <a:t> </a:t>
            </a:r>
            <a:r>
              <a:rPr lang="es-ES" b="1" dirty="0" err="1" smtClean="0"/>
              <a:t>personaitzada</a:t>
            </a:r>
            <a:r>
              <a:rPr lang="es-ES" b="1" dirty="0" smtClean="0"/>
              <a:t>.</a:t>
            </a:r>
          </a:p>
          <a:p>
            <a:pPr marL="3486150" lvl="7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b="1" dirty="0" err="1" smtClean="0"/>
              <a:t>Treballar</a:t>
            </a:r>
            <a:r>
              <a:rPr lang="es-ES" b="1" dirty="0" smtClean="0"/>
              <a:t> </a:t>
            </a:r>
            <a:r>
              <a:rPr lang="es-ES" b="1" dirty="0" err="1" smtClean="0"/>
              <a:t>l’expressió</a:t>
            </a:r>
            <a:r>
              <a:rPr lang="es-ES" b="1" dirty="0" smtClean="0"/>
              <a:t> oral.</a:t>
            </a:r>
          </a:p>
          <a:p>
            <a:pPr marL="3486150" lvl="7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b="1" dirty="0" err="1" smtClean="0"/>
              <a:t>Treballar</a:t>
            </a:r>
            <a:r>
              <a:rPr lang="es-ES" b="1" dirty="0" smtClean="0"/>
              <a:t> </a:t>
            </a:r>
            <a:r>
              <a:rPr lang="es-ES" b="1" dirty="0" err="1" smtClean="0"/>
              <a:t>possibles</a:t>
            </a:r>
            <a:r>
              <a:rPr lang="es-ES" b="1" dirty="0" smtClean="0"/>
              <a:t> </a:t>
            </a:r>
            <a:r>
              <a:rPr lang="es-ES" b="1" dirty="0" err="1" smtClean="0"/>
              <a:t>dificultats</a:t>
            </a:r>
            <a:r>
              <a:rPr lang="es-ES" sz="1600" b="1" dirty="0" smtClean="0"/>
              <a:t>.</a:t>
            </a:r>
          </a:p>
          <a:p>
            <a:pPr lvl="7">
              <a:lnSpc>
                <a:spcPct val="150000"/>
              </a:lnSpc>
            </a:pPr>
            <a:endParaRPr lang="es-ES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err="1" smtClean="0"/>
              <a:t>Llibre</a:t>
            </a:r>
            <a:r>
              <a:rPr lang="es-ES" sz="2000" b="1" dirty="0" smtClean="0"/>
              <a:t>: Tiger (Editorial </a:t>
            </a:r>
            <a:r>
              <a:rPr lang="es-ES" sz="2000" b="1" dirty="0" err="1" smtClean="0"/>
              <a:t>Macmillan</a:t>
            </a:r>
            <a:r>
              <a:rPr lang="es-ES" sz="2000" b="1" dirty="0" smtClean="0"/>
              <a:t>). </a:t>
            </a:r>
            <a:r>
              <a:rPr lang="es-ES" sz="2000" b="1" dirty="0" err="1" smtClean="0"/>
              <a:t>Aquest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any</a:t>
            </a:r>
            <a:r>
              <a:rPr lang="es-ES" sz="2000" b="1" dirty="0" smtClean="0"/>
              <a:t> també </a:t>
            </a:r>
            <a:r>
              <a:rPr lang="es-ES" sz="2000" b="1" dirty="0" err="1" smtClean="0"/>
              <a:t>amb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Activity</a:t>
            </a:r>
            <a:r>
              <a:rPr lang="es-ES" sz="2000" b="1" dirty="0" smtClean="0"/>
              <a:t> Book. Té una </a:t>
            </a:r>
            <a:r>
              <a:rPr lang="es-ES" sz="2000" b="1" dirty="0" err="1" smtClean="0"/>
              <a:t>llicència</a:t>
            </a:r>
            <a:r>
              <a:rPr lang="es-ES" sz="2000" b="1" dirty="0" smtClean="0"/>
              <a:t> digital.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b="1" dirty="0"/>
          </a:p>
          <a:p>
            <a:endParaRPr lang="es-ES" b="1" dirty="0"/>
          </a:p>
        </p:txBody>
      </p:sp>
      <p:sp>
        <p:nvSpPr>
          <p:cNvPr id="3" name="2 Flecha derecha"/>
          <p:cNvSpPr/>
          <p:nvPr/>
        </p:nvSpPr>
        <p:spPr>
          <a:xfrm>
            <a:off x="4577559" y="1844824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 descr="Learn-English - Colegio LAR [Vig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17" y="5013176"/>
            <a:ext cx="3189483" cy="166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glish Summer Camp - Cursos Ingles en Verano | Mangold Ga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457"/>
            <a:ext cx="2477877" cy="124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692696"/>
            <a:ext cx="6696744" cy="616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EDUCACIÓ FÍSICA</a:t>
            </a:r>
          </a:p>
          <a:p>
            <a:pPr marL="360" algn="just">
              <a:lnSpc>
                <a:spcPct val="150000"/>
              </a:lnSpc>
              <a:spcBef>
                <a:spcPts val="601"/>
              </a:spcBef>
              <a:buClr>
                <a:srgbClr val="4F81BD"/>
              </a:buClr>
              <a:buSzPct val="70000"/>
            </a:pPr>
            <a:r>
              <a:rPr lang="ca-ES" b="1" spc="-1" dirty="0">
                <a:latin typeface="Century Gothic" pitchFamily="34" charset="0"/>
              </a:rPr>
              <a:t>L’àrea d’educació física preveu el desenvolupament íntegre de l’infant envers el moviment i les relacions socials que s’estableixen. Treballarem la consciència corporal i la seva imatge «el cos», la lateralitat,  l’equilibri, les habilitats motrius bàsiques, l'expressió corporal i els jocs populars, els jocs cooperatius i els jocs tradicionals</a:t>
            </a:r>
            <a:r>
              <a:rPr lang="ca-ES" b="1" spc="-1" dirty="0" smtClean="0">
                <a:latin typeface="Century Gothic" pitchFamily="34" charset="0"/>
              </a:rPr>
              <a:t>.</a:t>
            </a:r>
          </a:p>
          <a:p>
            <a:pPr marL="360" algn="just">
              <a:lnSpc>
                <a:spcPct val="150000"/>
              </a:lnSpc>
              <a:spcBef>
                <a:spcPts val="601"/>
              </a:spcBef>
              <a:buClr>
                <a:srgbClr val="4F81BD"/>
              </a:buClr>
              <a:buSzPct val="70000"/>
            </a:pPr>
            <a:endParaRPr lang="es-ES" b="1" spc="-1" dirty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spcBef>
                <a:spcPts val="601"/>
              </a:spcBef>
            </a:pPr>
            <a:r>
              <a:rPr lang="ca-ES" b="1" spc="-1" dirty="0" smtClean="0">
                <a:latin typeface="Century Gothic" pitchFamily="34" charset="0"/>
              </a:rPr>
              <a:t>--</a:t>
            </a:r>
            <a:r>
              <a:rPr lang="ca-ES" b="1" spc="-1" dirty="0">
                <a:latin typeface="Century Gothic" pitchFamily="34" charset="0"/>
              </a:rPr>
              <a:t>MATERIAL:  Roba i calçat esportiu, mascareta amb </a:t>
            </a:r>
            <a:r>
              <a:rPr lang="ca-ES" b="1" spc="-1" dirty="0" smtClean="0">
                <a:latin typeface="Century Gothic" pitchFamily="34" charset="0"/>
              </a:rPr>
              <a:t>cordill, tovallola </a:t>
            </a:r>
            <a:r>
              <a:rPr lang="ca-ES" b="1" spc="-1" dirty="0">
                <a:latin typeface="Century Gothic" pitchFamily="34" charset="0"/>
              </a:rPr>
              <a:t>petita., ampolla </a:t>
            </a:r>
            <a:r>
              <a:rPr lang="ca-ES" b="1" spc="-1" dirty="0" smtClean="0">
                <a:latin typeface="Century Gothic" pitchFamily="34" charset="0"/>
              </a:rPr>
              <a:t>d’aigua, tot dins d’un necesser o bossa de roba.</a:t>
            </a:r>
            <a:endParaRPr lang="ca-ES" b="1" spc="-1" dirty="0">
              <a:latin typeface="Century Gothic" pitchFamily="34" charset="0"/>
            </a:endParaRPr>
          </a:p>
          <a:p>
            <a:pPr algn="just">
              <a:lnSpc>
                <a:spcPct val="110000"/>
              </a:lnSpc>
              <a:spcBef>
                <a:spcPts val="800"/>
              </a:spcBef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800"/>
              </a:spcBef>
              <a:buFont typeface="Wingdings" pitchFamily="2" charset="2"/>
              <a:buChar char="ü"/>
            </a:pPr>
            <a:endParaRPr lang="es-ES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800"/>
              </a:spcBef>
            </a:pPr>
            <a:r>
              <a:rPr lang="es-E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31640" y="548680"/>
            <a:ext cx="5526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a-E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ARTS (PLÀSTICA)</a:t>
            </a:r>
          </a:p>
          <a:p>
            <a:pPr marL="285750" indent="-285750">
              <a:lnSpc>
                <a:spcPct val="150000"/>
              </a:lnSpc>
              <a:buClr>
                <a:srgbClr val="99009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a-ES" b="1" dirty="0" smtClean="0">
                <a:latin typeface="+mj-lt"/>
                <a:cs typeface="Arial" pitchFamily="34" charset="0"/>
              </a:rPr>
              <a:t>Aquest curs l’àrea de plàstica s’impartirà en anglès. </a:t>
            </a:r>
            <a:endParaRPr lang="ca-ES" b="1" dirty="0">
              <a:latin typeface="+mj-lt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9009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a-ES" b="1" dirty="0" smtClean="0">
                <a:latin typeface="+mj-lt"/>
                <a:cs typeface="Arial" pitchFamily="34" charset="0"/>
              </a:rPr>
              <a:t>Des </a:t>
            </a:r>
            <a:r>
              <a:rPr lang="ca-ES" b="1" dirty="0">
                <a:latin typeface="+mj-lt"/>
                <a:cs typeface="Arial" pitchFamily="34" charset="0"/>
              </a:rPr>
              <a:t>de l’àrea de plàstica es participa en la decoració de l’escola, celebració de festes...</a:t>
            </a:r>
          </a:p>
          <a:p>
            <a:pPr marL="285750" indent="-285750">
              <a:lnSpc>
                <a:spcPct val="150000"/>
              </a:lnSpc>
              <a:buClr>
                <a:srgbClr val="99009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a-ES" b="1" dirty="0">
                <a:latin typeface="+mj-lt"/>
                <a:cs typeface="Arial" pitchFamily="34" charset="0"/>
              </a:rPr>
              <a:t>L’autor que treballarem serà </a:t>
            </a:r>
            <a:r>
              <a:rPr lang="ca-ES" b="1" i="1" dirty="0" smtClean="0">
                <a:latin typeface="+mj-lt"/>
                <a:cs typeface="Arial" pitchFamily="34" charset="0"/>
              </a:rPr>
              <a:t>Dalí</a:t>
            </a:r>
            <a:endParaRPr lang="ca-ES" b="1" i="1" dirty="0">
              <a:latin typeface="+mj-lt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31640" y="3645024"/>
            <a:ext cx="542747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MÚSICA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dirty="0">
                <a:latin typeface="Century Gothic" pitchFamily="34" charset="0"/>
                <a:cs typeface="Arial" pitchFamily="34" charset="0"/>
              </a:rPr>
              <a:t>Escoltar i </a:t>
            </a:r>
            <a:r>
              <a:rPr lang="es-ES" b="1" dirty="0" err="1">
                <a:latin typeface="Century Gothic" pitchFamily="34" charset="0"/>
                <a:cs typeface="Arial" pitchFamily="34" charset="0"/>
              </a:rPr>
              <a:t>comprendre</a:t>
            </a:r>
            <a:r>
              <a:rPr lang="es-ES" b="1" dirty="0">
                <a:latin typeface="Century Gothic" pitchFamily="34" charset="0"/>
                <a:cs typeface="Arial" pitchFamily="34" charset="0"/>
              </a:rPr>
              <a:t> el </a:t>
            </a:r>
            <a:r>
              <a:rPr lang="es-ES" b="1" dirty="0" err="1">
                <a:latin typeface="Century Gothic" pitchFamily="34" charset="0"/>
                <a:cs typeface="Arial" pitchFamily="34" charset="0"/>
              </a:rPr>
              <a:t>món</a:t>
            </a:r>
            <a:r>
              <a:rPr lang="es-ES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s-ES" b="1" dirty="0" err="1">
                <a:latin typeface="Century Gothic" pitchFamily="34" charset="0"/>
                <a:cs typeface="Arial" pitchFamily="34" charset="0"/>
              </a:rPr>
              <a:t>sonor</a:t>
            </a:r>
            <a:r>
              <a:rPr lang="es-ES" b="1" dirty="0">
                <a:latin typeface="Century Gothic" pitchFamily="34" charset="0"/>
                <a:cs typeface="Arial" pitchFamily="34" charset="0"/>
              </a:rPr>
              <a:t> que </a:t>
            </a:r>
            <a:r>
              <a:rPr lang="es-ES" b="1" dirty="0" err="1">
                <a:latin typeface="Century Gothic" pitchFamily="34" charset="0"/>
                <a:cs typeface="Arial" pitchFamily="34" charset="0"/>
              </a:rPr>
              <a:t>ens</a:t>
            </a:r>
            <a:r>
              <a:rPr lang="es-ES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s-ES" b="1" dirty="0" err="1">
                <a:latin typeface="Century Gothic" pitchFamily="34" charset="0"/>
                <a:cs typeface="Arial" pitchFamily="34" charset="0"/>
              </a:rPr>
              <a:t>envolta</a:t>
            </a:r>
            <a:endParaRPr lang="es-ES" b="1" dirty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dirty="0">
                <a:latin typeface="Century Gothic" pitchFamily="34" charset="0"/>
                <a:cs typeface="Arial" pitchFamily="34" charset="0"/>
              </a:rPr>
              <a:t>Interpretar i crear per </a:t>
            </a:r>
            <a:r>
              <a:rPr lang="es-ES" b="1" dirty="0" err="1">
                <a:latin typeface="Century Gothic" pitchFamily="34" charset="0"/>
                <a:cs typeface="Arial" pitchFamily="34" charset="0"/>
              </a:rPr>
              <a:t>expressar</a:t>
            </a:r>
            <a:r>
              <a:rPr lang="es-ES" b="1" dirty="0">
                <a:latin typeface="Century Gothic" pitchFamily="34" charset="0"/>
                <a:cs typeface="Arial" pitchFamily="34" charset="0"/>
              </a:rPr>
              <a:t>-nos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dirty="0" err="1">
                <a:latin typeface="Century Gothic" pitchFamily="34" charset="0"/>
                <a:cs typeface="Arial" pitchFamily="34" charset="0"/>
              </a:rPr>
              <a:t>Gaudir</a:t>
            </a:r>
            <a:r>
              <a:rPr lang="es-ES" b="1" dirty="0">
                <a:latin typeface="Century Gothic" pitchFamily="34" charset="0"/>
                <a:cs typeface="Arial" pitchFamily="34" charset="0"/>
              </a:rPr>
              <a:t> i estimar la música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dirty="0" err="1" smtClean="0">
                <a:latin typeface="Century Gothic" pitchFamily="34" charset="0"/>
                <a:cs typeface="Arial" pitchFamily="34" charset="0"/>
              </a:rPr>
              <a:t>Danses</a:t>
            </a:r>
            <a:endParaRPr lang="es-ES" b="1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s-E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1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24744"/>
            <a:ext cx="6480720" cy="1544216"/>
          </a:xfrm>
        </p:spPr>
        <p:txBody>
          <a:bodyPr>
            <a:noAutofit/>
          </a:bodyPr>
          <a:lstStyle/>
          <a:p>
            <a:r>
              <a:rPr lang="es-ES" sz="4000" dirty="0">
                <a:latin typeface="Arial Black" pitchFamily="34" charset="0"/>
              </a:rPr>
              <a:t/>
            </a:r>
            <a:br>
              <a:rPr lang="es-ES" sz="4000" dirty="0">
                <a:latin typeface="Arial Black" pitchFamily="34" charset="0"/>
              </a:rPr>
            </a:br>
            <a:r>
              <a:rPr lang="es-ES" sz="4000" dirty="0">
                <a:latin typeface="Arial Black" pitchFamily="34" charset="0"/>
              </a:rPr>
              <a:t/>
            </a:r>
            <a:br>
              <a:rPr lang="es-ES" sz="4000" dirty="0">
                <a:latin typeface="Arial Black" pitchFamily="34" charset="0"/>
              </a:rPr>
            </a:b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41795" y="63521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OBJECTIUS PRINCIPALS A ASSOLIR</a:t>
            </a:r>
            <a:endParaRPr lang="es-E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D6E3E9F-0417-4B2E-9686-E4D21F6F5A39}"/>
              </a:ext>
            </a:extLst>
          </p:cNvPr>
          <p:cNvSpPr/>
          <p:nvPr/>
        </p:nvSpPr>
        <p:spPr>
          <a:xfrm>
            <a:off x="971600" y="1844824"/>
            <a:ext cx="76328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Experimentar des de les diferents àrees, per promoure l’esperit crític i la capacitat de raonament.</a:t>
            </a:r>
          </a:p>
          <a:p>
            <a:pPr marL="285750" lvl="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Continuar augmentant les habilitats comunicatives.</a:t>
            </a:r>
          </a:p>
          <a:p>
            <a:pPr marL="28575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Fomentar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cada vegada més l'autonomia i que els 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infants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vagin adquirint més responsabilitats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.</a:t>
            </a:r>
          </a:p>
          <a:p>
            <a:pPr marL="285750" indent="-285750"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Gaudir dels diferents aprenentatges.</a:t>
            </a:r>
          </a:p>
          <a:p>
            <a:pPr algn="just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(Tenir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un horari i un lloc de treball i 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estudi,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cada 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tarda, </a:t>
            </a:r>
            <a:r>
              <a:rPr lang="ca-ES" altLang="ca-ES" b="1" dirty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ajudarà molt a l’infant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/>
                <a:cs typeface="Arial" pitchFamily="34" charset="0"/>
              </a:rPr>
              <a:t>.)</a:t>
            </a:r>
          </a:p>
          <a:p>
            <a:pPr marL="34290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 smtClean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342900" lvl="0" indent="-34290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ca-ES" sz="1200" b="1" dirty="0">
              <a:solidFill>
                <a:schemeClr val="tx2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393286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 vostres fills i filles aprenen més i millor quan entenen allò que s’espera que aprenguin, participen en les tasques i prenen decisions que els ajuden a ser conscients de les dificultats i els encerts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5060" name="AutoShape 4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2" name="AutoShape 6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4" name="AutoShape 8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72" name="AutoShape 16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74" name="AutoShape 18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971600" y="1484784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Idees </a:t>
            </a:r>
            <a:r>
              <a:rPr lang="es-E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clau</a:t>
            </a:r>
            <a:r>
              <a:rPr lang="es-E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L’alumne és el protagonista del seu aprenentatge.</a:t>
            </a: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L’avaluació ha de servir perquè aprengui més i millor.</a:t>
            </a:r>
          </a:p>
          <a:p>
            <a:pPr marL="352425" indent="-176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L’avaluació té com a objectiu ajudar l’alumnat a ser més competents.</a:t>
            </a:r>
            <a:endParaRPr lang="ca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3 Rectángulo">
            <a:extLst>
              <a:ext uri="{FF2B5EF4-FFF2-40B4-BE49-F238E27FC236}">
                <a16:creationId xmlns="" xmlns:a16="http://schemas.microsoft.com/office/drawing/2014/main" id="{01186D65-B0AC-461F-B50F-0893A7784867}"/>
              </a:ext>
            </a:extLst>
          </p:cNvPr>
          <p:cNvSpPr/>
          <p:nvPr/>
        </p:nvSpPr>
        <p:spPr>
          <a:xfrm>
            <a:off x="1419618" y="499319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AVALUACIÓ</a:t>
            </a:r>
            <a:endParaRPr lang="es-E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9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534187" y="4725144"/>
            <a:ext cx="31039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AE-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excel·lent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notable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satisfactori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NA- No-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971599" y="3264757"/>
            <a:ext cx="7829983" cy="24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lang="es-ES" sz="1100" b="1" dirty="0">
              <a:latin typeface="Comic Sans MS" panose="030F0702030302020204" pitchFamily="66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Informes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escrits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 final de cada trimestre.</a:t>
            </a: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Aquests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són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els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termes que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s’utilitzen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per valorar el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grau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d’assoliment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de les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competències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  <a:endParaRPr 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lang="es-ES" dirty="0">
              <a:latin typeface="Comic Sans MS" panose="030F0702030302020204" pitchFamily="66" charset="0"/>
            </a:endParaRPr>
          </a:p>
          <a:p>
            <a:pPr marL="17621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endParaRPr kumimoji="0" 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86902" y="2765533"/>
            <a:ext cx="119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Observació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sistemàtica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95936" y="27089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Conversa o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exposició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94176" y="275693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Rúbriques</a:t>
            </a:r>
            <a:endParaRPr lang="es-E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Resultat d'imatges de conversa  ico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002" y="2069527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12" descr="Resultat d'imatges de observar  ic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025" y="2037895"/>
            <a:ext cx="504056" cy="504056"/>
          </a:xfrm>
          <a:prstGeom prst="rect">
            <a:avLst/>
          </a:prstGeom>
          <a:noFill/>
        </p:spPr>
      </p:pic>
      <p:pic>
        <p:nvPicPr>
          <p:cNvPr id="12" name="Picture 14" descr="Resultat d'imatges de dossier  ico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869" y="2132197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20" descr="Imatge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739" y="2104751"/>
            <a:ext cx="486941" cy="486941"/>
          </a:xfrm>
          <a:prstGeom prst="rect">
            <a:avLst/>
          </a:prstGeom>
          <a:noFill/>
        </p:spPr>
      </p:pic>
      <p:pic>
        <p:nvPicPr>
          <p:cNvPr id="14" name="Picture 22" descr="Resultat d'imatges de quadricula ico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8158" y="2096193"/>
            <a:ext cx="504056" cy="50405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370774" y="548680"/>
            <a:ext cx="74308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Aquests són alguns dels </a:t>
            </a:r>
            <a:r>
              <a:rPr lang="ca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instruments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que poden utilitzar, tant els mestres com els vostres fills i filles</a:t>
            </a:r>
            <a:r>
              <a:rPr lang="ca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a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 avaluar el seu procés d’aprenentatge: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94271" y="2741537"/>
            <a:ext cx="130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Proves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orals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escrites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75825" y="2695384"/>
            <a:ext cx="1224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Dossiers,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activitats</a:t>
            </a:r>
            <a:r>
              <a:rPr lang="es-E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treballs</a:t>
            </a:r>
            <a:endParaRPr lang="es-E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543707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ACCÉS A L’ESCOLA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7664" y="1484784"/>
            <a:ext cx="7344816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solidFill>
                  <a:schemeClr val="tx2"/>
                </a:solidFill>
              </a:rPr>
              <a:t>ENTRADES</a:t>
            </a:r>
            <a:r>
              <a:rPr lang="es-ES" sz="2800" b="1" dirty="0" smtClean="0">
                <a:solidFill>
                  <a:schemeClr val="tx2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s-ES" sz="2800" b="1" dirty="0" smtClean="0">
                <a:solidFill>
                  <a:schemeClr val="tx2"/>
                </a:solidFill>
              </a:rPr>
              <a:t>Es </a:t>
            </a:r>
            <a:r>
              <a:rPr lang="es-ES" sz="2800" b="1" dirty="0" err="1" smtClean="0">
                <a:solidFill>
                  <a:schemeClr val="tx2"/>
                </a:solidFill>
              </a:rPr>
              <a:t>faran</a:t>
            </a:r>
            <a:r>
              <a:rPr lang="es-ES" sz="2800" b="1" dirty="0" smtClean="0">
                <a:solidFill>
                  <a:schemeClr val="tx2"/>
                </a:solidFill>
              </a:rPr>
              <a:t> per la </a:t>
            </a:r>
            <a:r>
              <a:rPr lang="es-ES" sz="2800" b="1" u="sng" dirty="0" smtClean="0">
                <a:solidFill>
                  <a:schemeClr val="tx2"/>
                </a:solidFill>
              </a:rPr>
              <a:t>porta de la pista</a:t>
            </a:r>
            <a:r>
              <a:rPr lang="es-ES" sz="2800" b="1" dirty="0" smtClean="0">
                <a:solidFill>
                  <a:schemeClr val="tx2"/>
                </a:solidFill>
              </a:rPr>
              <a:t>,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	</a:t>
            </a:r>
            <a:r>
              <a:rPr lang="es-ES" sz="2800" b="1" dirty="0" smtClean="0">
                <a:solidFill>
                  <a:schemeClr val="tx2"/>
                </a:solidFill>
              </a:rPr>
              <a:t>	de 8:55 a 9:10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	</a:t>
            </a:r>
            <a:r>
              <a:rPr lang="es-ES" sz="2800" b="1" dirty="0" smtClean="0">
                <a:solidFill>
                  <a:schemeClr val="tx2"/>
                </a:solidFill>
              </a:rPr>
              <a:t>	de 14:55 a 15:05</a:t>
            </a:r>
          </a:p>
          <a:p>
            <a:endParaRPr lang="es-ES" sz="2800" b="1" dirty="0" smtClean="0">
              <a:solidFill>
                <a:schemeClr val="tx2"/>
              </a:solidFill>
            </a:endParaRPr>
          </a:p>
          <a:p>
            <a:r>
              <a:rPr lang="es-ES" sz="2800" b="1" u="sng" dirty="0" smtClean="0">
                <a:solidFill>
                  <a:schemeClr val="tx2"/>
                </a:solidFill>
              </a:rPr>
              <a:t>SORTIDES</a:t>
            </a:r>
          </a:p>
          <a:p>
            <a:pPr marL="285750" indent="-285750">
              <a:buFontTx/>
              <a:buChar char="-"/>
            </a:pPr>
            <a:r>
              <a:rPr lang="es-ES" sz="2800" b="1" dirty="0" smtClean="0">
                <a:solidFill>
                  <a:schemeClr val="tx2"/>
                </a:solidFill>
              </a:rPr>
              <a:t>Les portes  </a:t>
            </a:r>
            <a:r>
              <a:rPr lang="es-ES" sz="2800" b="1" dirty="0" err="1" smtClean="0">
                <a:solidFill>
                  <a:schemeClr val="tx2"/>
                </a:solidFill>
              </a:rPr>
              <a:t>s’obriran</a:t>
            </a:r>
            <a:r>
              <a:rPr lang="es-ES" sz="28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s-ES" sz="2800" b="1" dirty="0" smtClean="0">
                <a:solidFill>
                  <a:schemeClr val="tx2"/>
                </a:solidFill>
              </a:rPr>
              <a:t>		de  12:25 a 12.35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	</a:t>
            </a:r>
            <a:r>
              <a:rPr lang="es-ES" sz="2800" b="1" dirty="0" smtClean="0">
                <a:solidFill>
                  <a:schemeClr val="tx2"/>
                </a:solidFill>
              </a:rPr>
              <a:t>	de 16:25 a 16:35</a:t>
            </a:r>
          </a:p>
          <a:p>
            <a:endParaRPr lang="es-ES" sz="1050" dirty="0">
              <a:solidFill>
                <a:schemeClr val="tx2"/>
              </a:solidFill>
            </a:endParaRPr>
          </a:p>
          <a:p>
            <a:pPr algn="ctr"/>
            <a:endParaRPr lang="es-ES" b="1" u="sng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27584" y="1235469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</a:rPr>
              <a:t>Cada nen/a té unes necessitats, unes possibilitats i uns ritmes d’aprenentatge diferents.  </a:t>
            </a:r>
            <a:endParaRPr lang="ca-ES" altLang="ca-E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</a:rPr>
              <a:t>És per aquest motiu que a l’escola vetllem per a que es puguin atendre les necessitats dels nostres alumnes quan sorgeixen i per això comptem amb diferents recursos:</a:t>
            </a:r>
            <a:endParaRPr lang="ca-ES" altLang="ca-E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a-ES" altLang="ca-E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è"/>
            </a:pPr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</a:rPr>
              <a:t>Suports/desdoblaments</a:t>
            </a:r>
          </a:p>
          <a:p>
            <a:pPr>
              <a:buFont typeface="Wingdings" pitchFamily="2" charset="2"/>
              <a:buChar char="è"/>
            </a:pPr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</a:rPr>
              <a:t>Professionals d’educació especial i d’atenció a la diversitat</a:t>
            </a:r>
          </a:p>
          <a:p>
            <a:pPr>
              <a:buFont typeface="Wingdings" pitchFamily="2" charset="2"/>
              <a:buChar char="è"/>
            </a:pPr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</a:rPr>
              <a:t>Coordinació amb equips d’assessorament psicopedagògic (EAP)</a:t>
            </a:r>
          </a:p>
          <a:p>
            <a:pPr>
              <a:buFont typeface="Wingdings" pitchFamily="2" charset="2"/>
              <a:buChar char="è"/>
            </a:pPr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</a:rPr>
              <a:t>SIEI (Suport intensiu per a l’escolarització inclusiva) </a:t>
            </a:r>
          </a:p>
          <a:p>
            <a:pPr>
              <a:buFont typeface="Wingdings" pitchFamily="2" charset="2"/>
              <a:buNone/>
            </a:pPr>
            <a:endParaRPr lang="ca-ES" altLang="ca-E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a-ES" altLang="ca-ES" sz="2000" b="1" dirty="0">
                <a:solidFill>
                  <a:schemeClr val="accent1">
                    <a:lumMod val="75000"/>
                  </a:schemeClr>
                </a:solidFill>
              </a:rPr>
              <a:t>Tota l’escola treballem amb esforç, constància i amb ajuda de les famílies. D’aquesta manera podrem atendre la diversitat de la millor manera possible. </a:t>
            </a:r>
            <a:endParaRPr lang="ca-ES" altLang="ca-E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ca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Rectángulo">
            <a:extLst>
              <a:ext uri="{FF2B5EF4-FFF2-40B4-BE49-F238E27FC236}">
                <a16:creationId xmlns="" xmlns:a16="http://schemas.microsoft.com/office/drawing/2014/main" id="{9EBDE047-F9A8-41B3-ACDB-7B3B0AFA7C3E}"/>
              </a:ext>
            </a:extLst>
          </p:cNvPr>
          <p:cNvSpPr/>
          <p:nvPr/>
        </p:nvSpPr>
        <p:spPr>
          <a:xfrm>
            <a:off x="1400827" y="52758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ATENCIÓ A LA DIVERSITAT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Resultado de imaxes para compartir és constru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5526874"/>
            <a:ext cx="2303536" cy="11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="" xmlns:a16="http://schemas.microsoft.com/office/drawing/2014/main" id="{5DEC4AC9-6CAF-4E94-825E-AF4E86D2D8A7}"/>
              </a:ext>
            </a:extLst>
          </p:cNvPr>
          <p:cNvSpPr/>
          <p:nvPr/>
        </p:nvSpPr>
        <p:spPr>
          <a:xfrm>
            <a:off x="1039017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SORTIDES, FESTES I ACTIVITATS.</a:t>
            </a:r>
            <a:endParaRPr lang="es-E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123728" y="1140068"/>
            <a:ext cx="4408934" cy="5383694"/>
            <a:chOff x="1819250" y="1285666"/>
            <a:chExt cx="2869125" cy="48610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68" t="19828" r="46013" b="19396"/>
            <a:stretch/>
          </p:blipFill>
          <p:spPr bwMode="auto">
            <a:xfrm>
              <a:off x="1819250" y="1285666"/>
              <a:ext cx="1878906" cy="486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15" t="20366" r="29472" b="19720"/>
            <a:stretch/>
          </p:blipFill>
          <p:spPr bwMode="auto">
            <a:xfrm>
              <a:off x="3698156" y="1317197"/>
              <a:ext cx="990219" cy="482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96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874670D9-922B-4625-A2A9-24476E71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5904656" cy="914400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COMUNICACIÓ OFICIAL FAMÍLIA-ESCOLA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="" xmlns:a16="http://schemas.microsoft.com/office/drawing/2014/main" id="{40140A1B-4558-4B8F-B232-E53F544485A8}"/>
              </a:ext>
            </a:extLst>
          </p:cNvPr>
          <p:cNvSpPr txBox="1"/>
          <p:nvPr/>
        </p:nvSpPr>
        <p:spPr>
          <a:xfrm>
            <a:off x="791579" y="1707382"/>
            <a:ext cx="8087233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Entrevistes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amb tutors es faran per telèfon o virtualment, els dijous de 12:35 a 13:30.</a:t>
            </a:r>
          </a:p>
          <a:p>
            <a:pPr marL="176212" algn="just"/>
            <a:endParaRPr lang="ca-ES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52425" indent="-176213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Bloc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podreu veure imatges i vídeos d’activitats i sortides</a:t>
            </a:r>
          </a:p>
          <a:p>
            <a:pPr marL="176212" algn="just"/>
            <a:endParaRPr lang="es-ES" b="1" dirty="0" smtClean="0">
              <a:hlinkClick r:id="rId3"/>
            </a:endParaRPr>
          </a:p>
          <a:p>
            <a:pPr marL="631825" algn="just"/>
            <a:r>
              <a:rPr lang="es-ES" b="1" dirty="0" smtClean="0">
                <a:hlinkClick r:id="rId3"/>
              </a:rPr>
              <a:t>https</a:t>
            </a:r>
            <a:r>
              <a:rPr lang="es-ES" b="1" dirty="0">
                <a:hlinkClick r:id="rId3"/>
              </a:rPr>
              <a:t>://agora.xtec.cat/ceipbufala</a:t>
            </a:r>
            <a:endParaRPr lang="es-ES" dirty="0"/>
          </a:p>
          <a:p>
            <a:pPr marL="352425" indent="-176213" algn="just">
              <a:buFont typeface="Arial" panose="020B0604020202020204" pitchFamily="34" charset="0"/>
              <a:buChar char="•"/>
            </a:pPr>
            <a:endParaRPr lang="ca-E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6212" algn="just"/>
            <a:endParaRPr lang="ca-ES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6212" algn="just"/>
            <a:r>
              <a:rPr lang="ca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Tokapp</a:t>
            </a:r>
            <a:r>
              <a:rPr 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52425" indent="-176213" algn="just">
              <a:buFont typeface="Arial" panose="020B0604020202020204" pitchFamily="34" charset="0"/>
              <a:buChar char="•"/>
            </a:pPr>
            <a:endParaRPr lang="ca-ES" sz="105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22313" indent="-176213" algn="just">
              <a:buFont typeface="Courier New" panose="02070309020205020404" pitchFamily="49" charset="0"/>
              <a:buChar char="o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la</a:t>
            </a:r>
            <a:r>
              <a:rPr lang="ca-ES" altLang="ca-ES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via de comunicació de l’escola amb les famílies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(Comunicacions d’aula, menú menjador, tràmits de beques, informació AMPA, extraescolars,  pagaments, sortides…).</a:t>
            </a:r>
          </a:p>
          <a:p>
            <a:pPr marL="546100"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a-ES" altLang="ca-E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22313" indent="-176213" algn="just">
              <a:buFont typeface="Courier New" panose="02070309020205020404" pitchFamily="49" charset="0"/>
              <a:buChar char="o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És molt important no canviar la </a:t>
            </a:r>
            <a:r>
              <a:rPr lang="ca-ES" altLang="ca-ES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</a:t>
            </a: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perquè no es podrà rebre la informació que s’envia. </a:t>
            </a:r>
          </a:p>
          <a:p>
            <a:pPr marL="261938"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a-ES" altLang="ca-E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61938"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AMPA</a:t>
            </a:r>
          </a:p>
          <a:p>
            <a:pPr marL="261938"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ampaescolabufala@gmail.com</a:t>
            </a:r>
            <a:endParaRPr lang="ca-ES" altLang="ca-E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Resultado de imagen de comunicacion escuela">
            <a:extLst>
              <a:ext uri="{FF2B5EF4-FFF2-40B4-BE49-F238E27FC236}">
                <a16:creationId xmlns="" xmlns:a16="http://schemas.microsoft.com/office/drawing/2014/main" id="{44357EA7-90DC-4BFC-85CC-3BF49E3F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9" y="291296"/>
            <a:ext cx="1479054" cy="14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3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40668"/>
            <a:ext cx="8016974" cy="844116"/>
          </a:xfrm>
        </p:spPr>
        <p:txBody>
          <a:bodyPr>
            <a:noAutofit/>
          </a:bodyPr>
          <a:lstStyle/>
          <a:p>
            <a:pPr algn="ctr"/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Consells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pel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les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xarxes</a:t>
            </a:r>
            <a:r>
              <a:rPr lang="es-E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whastapp</a:t>
            </a:r>
            <a:endParaRPr lang="es-ES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305" y="2120082"/>
            <a:ext cx="3528392" cy="41044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21252250">
            <a:off x="1072676" y="2891090"/>
            <a:ext cx="2599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Pensar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abans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d’escriure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Si es té un problema o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dubte</a:t>
            </a:r>
            <a:r>
              <a:rPr lang="es-ES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l’escola</a:t>
            </a:r>
            <a:r>
              <a:rPr lang="es-ES" dirty="0">
                <a:latin typeface="Arial" pitchFamily="34" charset="0"/>
                <a:cs typeface="Arial" pitchFamily="34" charset="0"/>
              </a:rPr>
              <a:t>, preguntar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abans</a:t>
            </a:r>
            <a:r>
              <a:rPr lang="es-ES" dirty="0">
                <a:latin typeface="Arial" pitchFamily="34" charset="0"/>
                <a:cs typeface="Arial" pitchFamily="34" charset="0"/>
              </a:rPr>
              <a:t> a les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mestres</a:t>
            </a:r>
            <a:r>
              <a:rPr lang="es-ES" dirty="0">
                <a:latin typeface="Arial" pitchFamily="34" charset="0"/>
                <a:cs typeface="Arial" pitchFamily="34" charset="0"/>
              </a:rPr>
              <a:t> que al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grup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No ser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l’agenda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dels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fills</a:t>
            </a:r>
            <a:r>
              <a:rPr lang="es-ES" dirty="0">
                <a:latin typeface="Arial" pitchFamily="34" charset="0"/>
                <a:cs typeface="Arial" pitchFamily="34" charset="0"/>
              </a:rPr>
              <a:t>/es.</a:t>
            </a:r>
          </a:p>
        </p:txBody>
      </p:sp>
      <p:pic>
        <p:nvPicPr>
          <p:cNvPr id="10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1916832"/>
            <a:ext cx="3240360" cy="489654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 rot="21245656">
            <a:off x="6289868" y="2886237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No cal contestar-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ho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tot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Evitar contribuir 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rumors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Utilitzar</a:t>
            </a:r>
            <a:r>
              <a:rPr lang="es-ES" dirty="0">
                <a:latin typeface="Arial" pitchFamily="34" charset="0"/>
                <a:cs typeface="Arial" pitchFamily="34" charset="0"/>
              </a:rPr>
              <a:t> un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cordialitat</a:t>
            </a:r>
            <a:r>
              <a:rPr lang="es-ES" dirty="0">
                <a:latin typeface="Arial" pitchFamily="34" charset="0"/>
                <a:cs typeface="Arial" pitchFamily="34" charset="0"/>
              </a:rPr>
              <a:t> i respecte.</a:t>
            </a:r>
          </a:p>
        </p:txBody>
      </p:sp>
      <p:pic>
        <p:nvPicPr>
          <p:cNvPr id="19458" name="Picture 2" descr="Resultado de imagen de whatsapp">
            <a:extLst>
              <a:ext uri="{FF2B5EF4-FFF2-40B4-BE49-F238E27FC236}">
                <a16:creationId xmlns="" xmlns:a16="http://schemas.microsoft.com/office/drawing/2014/main" id="{EAF13299-52F3-4B10-A06D-F580CD15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04" y="2786115"/>
            <a:ext cx="2137419" cy="21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43994" y="1196752"/>
            <a:ext cx="7616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 possibles grups de </a:t>
            </a:r>
            <a:r>
              <a:rPr lang="ca-ES" altLang="ca-E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whastapp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classe no 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són font 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d’informació de l’escola, no totes les notificacions són de grup i no arribarà tota aquella informació de caire individual.</a:t>
            </a:r>
          </a:p>
        </p:txBody>
      </p:sp>
    </p:spTree>
    <p:extLst>
      <p:ext uri="{BB962C8B-B14F-4D97-AF65-F5344CB8AC3E}">
        <p14:creationId xmlns:p14="http://schemas.microsoft.com/office/powerpoint/2010/main" val="259257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128792" cy="1280890"/>
          </a:xfrm>
        </p:spPr>
        <p:txBody>
          <a:bodyPr>
            <a:noAutofit/>
          </a:bodyPr>
          <a:lstStyle/>
          <a:p>
            <a:r>
              <a:rPr lang="ca-E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Protecció de dades i dret d’imatge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53364" y="1700808"/>
            <a:ext cx="7237271" cy="324036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727CA3"/>
              </a:buClr>
              <a:buNone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En compliment de la Llei orgànica 3/2018, de 5 de desembre, de protecció de dades personals i garantia dels drets digitals.</a:t>
            </a:r>
            <a:endParaRPr lang="ca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a-E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fotos i les gravacions podran ser utilitzades única i exclusivament de forma personal i domèstica. Els familiars han de tenir en compte que no poden publicar o difondre aquest tipus de dades a Internet, xarxes socials, etc., tret que hagin obtingut el consentiment des qui apareixen.</a:t>
            </a:r>
          </a:p>
          <a:p>
            <a:pPr marL="0" indent="0" algn="just">
              <a:buNone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ca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 descr="Resultado de imagen de camara fotos dibujo">
            <a:extLst>
              <a:ext uri="{FF2B5EF4-FFF2-40B4-BE49-F238E27FC236}">
                <a16:creationId xmlns="" xmlns:a16="http://schemas.microsoft.com/office/drawing/2014/main" id="{52E92690-AE88-4E6E-A31C-1322762F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28" y="5144155"/>
            <a:ext cx="1934344" cy="17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6F589CA2-7854-45F1-B7D3-F6F69788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6" y="2348880"/>
            <a:ext cx="7520940" cy="1800200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tx2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GRÀCIES PER LA VOSTRA ATENCIÓ</a:t>
            </a:r>
            <a:endParaRPr lang="ca-ES" sz="5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Logo 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15113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2" name="Picture 8" descr="Resultado de imagen de cenefa escuela">
            <a:extLst>
              <a:ext uri="{FF2B5EF4-FFF2-40B4-BE49-F238E27FC236}">
                <a16:creationId xmlns="" xmlns:a16="http://schemas.microsoft.com/office/drawing/2014/main" id="{798C4E4D-14CF-4D94-AB71-345BD5829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8"/>
          <a:stretch/>
        </p:blipFill>
        <p:spPr bwMode="auto">
          <a:xfrm>
            <a:off x="0" y="4683124"/>
            <a:ext cx="9144000" cy="22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11393" y="548680"/>
            <a:ext cx="6696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u="sng" dirty="0" err="1" smtClean="0">
                <a:solidFill>
                  <a:schemeClr val="tx2"/>
                </a:solidFill>
              </a:rPr>
              <a:t>Recordeu</a:t>
            </a:r>
            <a:r>
              <a:rPr lang="es-ES" sz="2400" b="1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endParaRPr lang="es-ES" sz="700" b="1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2400" b="1" dirty="0" smtClean="0">
                <a:solidFill>
                  <a:schemeClr val="tx2"/>
                </a:solidFill>
              </a:rPr>
              <a:t>Les famílies no poden entrar al recinte escolar i es recomana que només acompanyi un adult a l’infant, per evitar possibles aglomeracions a l’entrada.</a:t>
            </a:r>
          </a:p>
          <a:p>
            <a:pPr algn="just">
              <a:lnSpc>
                <a:spcPct val="150000"/>
              </a:lnSpc>
            </a:pPr>
            <a:endParaRPr lang="ca-ES" sz="2000" b="1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2400" b="1" dirty="0" smtClean="0">
                <a:solidFill>
                  <a:schemeClr val="tx2"/>
                </a:solidFill>
              </a:rPr>
              <a:t>A partir de les 16:35, l’alumnat es deixarà al servei d’acollida si alguna família no arriba a l’hora.</a:t>
            </a:r>
            <a:endParaRPr lang="ca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194649" cy="716658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SEGURETAT A L’ESCOLA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4608512"/>
          </a:xfrm>
        </p:spPr>
        <p:txBody>
          <a:bodyPr>
            <a:normAutofit/>
          </a:bodyPr>
          <a:lstStyle/>
          <a:p>
            <a:r>
              <a:rPr lang="ca-ES" sz="2000" b="1" dirty="0" smtClean="0">
                <a:solidFill>
                  <a:schemeClr val="tx2"/>
                </a:solidFill>
              </a:rPr>
              <a:t>A diferència del curs passat no es prendrà la temperatura als infants, però SI s’hauran de posar gel hidroalcohòlic.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Ens rentarem les mans en diferents moments de la jornada.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Cal que portin mascareta a l’aula (fins noves instruccions).</a:t>
            </a:r>
          </a:p>
          <a:p>
            <a:r>
              <a:rPr lang="ca-ES" sz="2000" b="1" dirty="0" smtClean="0">
                <a:solidFill>
                  <a:schemeClr val="tx2"/>
                </a:solidFill>
              </a:rPr>
              <a:t>Cada alumne/a haurà de portar a la motxilla: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ampolla d’aigua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 paquet de mocadors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bosseta per la mascareta 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una mascareta “de recanvi” , en una altra bossa</a:t>
            </a:r>
          </a:p>
          <a:p>
            <a:pPr marL="0" indent="0">
              <a:buNone/>
            </a:pPr>
            <a:r>
              <a:rPr lang="ca-ES" sz="2000" b="1" dirty="0">
                <a:solidFill>
                  <a:schemeClr val="tx2"/>
                </a:solidFill>
              </a:rPr>
              <a:t>	</a:t>
            </a:r>
            <a:r>
              <a:rPr lang="ca-ES" sz="2000" b="1" dirty="0" smtClean="0">
                <a:solidFill>
                  <a:schemeClr val="tx2"/>
                </a:solidFill>
              </a:rPr>
              <a:t>	- un paraigües plegable.</a:t>
            </a:r>
          </a:p>
          <a:p>
            <a:pPr marL="0" indent="0">
              <a:buNone/>
            </a:pPr>
            <a:endParaRPr lang="ca-E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a-ES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a-ES" sz="2000" b="1" dirty="0" smtClean="0">
              <a:solidFill>
                <a:schemeClr val="tx2"/>
              </a:solidFill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526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0178" y="620688"/>
            <a:ext cx="7776863" cy="86067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MÉS MESURES DE PREVENCIÓ…</a:t>
            </a:r>
            <a:endParaRPr lang="es-ES" sz="28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00808"/>
            <a:ext cx="7596336" cy="4032448"/>
          </a:xfrm>
        </p:spPr>
        <p:txBody>
          <a:bodyPr>
            <a:noAutofit/>
          </a:bodyPr>
          <a:lstStyle/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Cada classe té la consideració de “grup estable de convivència”.</a:t>
            </a:r>
          </a:p>
          <a:p>
            <a:pPr marL="0" indent="0" algn="just">
              <a:buNone/>
            </a:pPr>
            <a:endParaRPr lang="ca-ES" sz="2400" b="1" dirty="0" smtClean="0">
              <a:solidFill>
                <a:schemeClr val="tx2"/>
              </a:solidFill>
            </a:endParaRPr>
          </a:p>
          <a:p>
            <a:pPr algn="just"/>
            <a:r>
              <a:rPr lang="ca-ES" sz="2400" b="1" dirty="0" smtClean="0">
                <a:solidFill>
                  <a:schemeClr val="tx2"/>
                </a:solidFill>
              </a:rPr>
              <a:t>El contacte entre altres grups/classes es veurà limitat i s’haurà de fer respectant les mesures de seguretat (distància), que s’hauran de mantenir als passadissos, patis i altres espais comuns. Es faran diferents torns de patis amb espais separats pels diferents grups.</a:t>
            </a:r>
          </a:p>
          <a:p>
            <a:pPr marL="0" indent="0" algn="just">
              <a:buNone/>
            </a:pPr>
            <a:endParaRPr lang="ca-E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39552" y="116631"/>
            <a:ext cx="7772400" cy="1224137"/>
          </a:xfrm>
        </p:spPr>
        <p:txBody>
          <a:bodyPr>
            <a:noAutofit/>
          </a:bodyPr>
          <a:lstStyle/>
          <a:p>
            <a:pPr algn="l"/>
            <a:r>
              <a:rPr lang="ca-ES" sz="3200" dirty="0"/>
              <a:t>Mesures </a:t>
            </a:r>
            <a:r>
              <a:rPr lang="ca-ES" sz="3200" dirty="0" smtClean="0"/>
              <a:t>extraordinàries </a:t>
            </a:r>
            <a:r>
              <a:rPr lang="ca-ES" sz="3200" dirty="0"/>
              <a:t/>
            </a:r>
            <a:br>
              <a:rPr lang="ca-ES" sz="3200" dirty="0"/>
            </a:br>
            <a:r>
              <a:rPr lang="ca-ES" sz="3200" dirty="0"/>
              <a:t>de </a:t>
            </a:r>
            <a:r>
              <a:rPr lang="ca-ES" sz="3200" dirty="0" smtClean="0"/>
              <a:t>Salut                                          Escola Bufalà</a:t>
            </a:r>
            <a:endParaRPr lang="ca-ES" sz="3200" dirty="0"/>
          </a:p>
        </p:txBody>
      </p:sp>
      <p:sp>
        <p:nvSpPr>
          <p:cNvPr id="4" name="Subtítol 3"/>
          <p:cNvSpPr>
            <a:spLocks noGrp="1"/>
          </p:cNvSpPr>
          <p:nvPr>
            <p:ph type="subTitle" idx="1"/>
          </p:nvPr>
        </p:nvSpPr>
        <p:spPr>
          <a:xfrm>
            <a:off x="1560494" y="1323729"/>
            <a:ext cx="2235957" cy="655711"/>
          </a:xfrm>
        </p:spPr>
        <p:txBody>
          <a:bodyPr>
            <a:noAutofit/>
          </a:bodyPr>
          <a:lstStyle/>
          <a:p>
            <a:pPr lvl="0" algn="just"/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Entrades i sortides relaxades 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amb mascareta a partir del 6 anys.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Facilitant entrades i sortides. Reduir l’estona a les portes d’accés.</a:t>
            </a:r>
          </a:p>
          <a:p>
            <a:pPr algn="just"/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8" y="1484784"/>
            <a:ext cx="708694" cy="65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08" y="2055101"/>
            <a:ext cx="681266" cy="6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6513" y="1653904"/>
            <a:ext cx="2426462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Acompanyats.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Els mínims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possibles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per alumne</a:t>
            </a:r>
          </a:p>
          <a:p>
            <a:pPr marL="17145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200" b="1" dirty="0">
                <a:solidFill>
                  <a:srgbClr val="4F81BD">
                    <a:lumMod val="75000"/>
                  </a:srgbClr>
                </a:solidFill>
              </a:rPr>
              <a:t>D</a:t>
            </a: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istanciament </a:t>
            </a:r>
            <a:r>
              <a:rPr lang="ca-ES" sz="1200" b="1" dirty="0">
                <a:solidFill>
                  <a:srgbClr val="4F81BD">
                    <a:lumMod val="75000"/>
                  </a:srgbClr>
                </a:solidFill>
              </a:rPr>
              <a:t>físic de seguretat i ús de </a:t>
            </a: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mascareta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  <a:p>
            <a:pPr marL="17145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Es recomana que aquestes persones estiguin </a:t>
            </a: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vacunades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amb la pauta completa.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19" y="4994231"/>
            <a:ext cx="630791" cy="6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104002" y="4972076"/>
            <a:ext cx="285476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Ús de mascareta en tot el recinte a partir de 6 anys. </a:t>
            </a:r>
          </a:p>
          <a:p>
            <a:pPr defTabSz="914400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E. Infantil,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no obligatòria</a:t>
            </a:r>
          </a:p>
          <a:p>
            <a:pPr algn="just" defTabSz="914400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E. Primària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, obligatòria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04" y="3333997"/>
            <a:ext cx="617984" cy="5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100234" y="3455632"/>
            <a:ext cx="2039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Grups de convivència estable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96" y="4081894"/>
            <a:ext cx="644278" cy="5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0308" y="3938579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065" y="4170683"/>
            <a:ext cx="1963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Ventilació d’aules cada hora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2" y="2855195"/>
            <a:ext cx="584146" cy="5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558478" y="2586100"/>
            <a:ext cx="2373149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Rentat de mans</a:t>
            </a:r>
          </a:p>
          <a:p>
            <a:pPr marL="17145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l’arribada i a la sortida de de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l’escola</a:t>
            </a:r>
          </a:p>
          <a:p>
            <a:pPr marL="17145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Abans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i després dels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àpats</a:t>
            </a:r>
          </a:p>
          <a:p>
            <a:pPr marL="17145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Abans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i després d’anar al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WC</a:t>
            </a:r>
          </a:p>
          <a:p>
            <a:pPr marL="17145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Abans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i després de les diferents activitats (també de la sortida al pati)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4447682"/>
            <a:ext cx="599180" cy="54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22739" y="4562905"/>
            <a:ext cx="2271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Esbarjos esglaonats i sectoritzats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5571417"/>
            <a:ext cx="630848" cy="6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60494" y="5476931"/>
            <a:ext cx="211952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Neteja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de material comú després de cada ús</a:t>
            </a:r>
          </a:p>
          <a:p>
            <a:pPr defTabSz="914400">
              <a:spcBef>
                <a:spcPct val="20000"/>
              </a:spcBef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- Pla de neteja i desinfecció</a:t>
            </a:r>
            <a:endParaRPr lang="ca-ES" sz="12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ca-ES" sz="3200" dirty="0"/>
              <a:t>Llista de comprovació de símptomes per a les famílies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560840" cy="5184576"/>
          </a:xfrm>
        </p:spPr>
        <p:txBody>
          <a:bodyPr>
            <a:noAutofit/>
          </a:bodyPr>
          <a:lstStyle/>
          <a:p>
            <a:pPr algn="l"/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Si 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 vostre fill, filla o infant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tutelat 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no es troba bé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ca-ES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marqueu amb 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una creu quins d'aquests símptomes presenta: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Febre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 febrícula (per sobre de 37,5 ºC)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Mal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 coll**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Refredat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nasal**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Tos </a:t>
            </a:r>
            <a:endParaRPr lang="ca-ES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Dificultat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per respirar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Fatiga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dolors musculars i/o mal de cap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Mal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panxa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amb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vòmits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diarrea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Pèrdua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d'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olfacte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gust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(infants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grans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i adolescents) </a:t>
            </a:r>
            <a:endParaRPr lang="fr-FR" sz="12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l"/>
            <a:r>
              <a:rPr lang="ca-ES" sz="1400" b="1" dirty="0">
                <a:solidFill>
                  <a:schemeClr val="accent1">
                    <a:lumMod val="75000"/>
                  </a:schemeClr>
                </a:solidFill>
              </a:rPr>
              <a:t>Si a casa hi ha alguna persona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</a:rPr>
              <a:t>adulta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</a:rPr>
              <a:t>que 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</a:rPr>
              <a:t>no es troba bé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a-ES" sz="1400" dirty="0" smtClean="0">
                <a:solidFill>
                  <a:schemeClr val="accent1">
                    <a:lumMod val="75000"/>
                  </a:schemeClr>
                </a:solidFill>
              </a:rPr>
              <a:t>marqueu amb 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</a:rPr>
              <a:t>una creu quins d'aquests símptomes presenta: </a:t>
            </a:r>
            <a:endParaRPr lang="ca-E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Febre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o febrícula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Tos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seca </a:t>
            </a:r>
            <a:endParaRPr lang="ca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Dificultat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per respirar </a:t>
            </a:r>
            <a:endParaRPr lang="ca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Falta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d'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</a:rPr>
              <a:t>olfacte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 i/o de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</a:rPr>
              <a:t>gust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Mal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de coll </a:t>
            </a:r>
            <a:endParaRPr lang="ca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Mal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de cap </a:t>
            </a:r>
            <a:endParaRPr lang="ca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Vòmits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i diarrees </a:t>
            </a:r>
            <a:endParaRPr lang="ca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Fatiga </a:t>
            </a:r>
            <a:endParaRPr lang="ca-E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Pèrdua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de gana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Dolor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generalitzat a les articulacions i/o musculatura </a:t>
            </a:r>
            <a:endParaRPr lang="ca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Refredat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</a:rPr>
              <a:t>nasal </a:t>
            </a:r>
          </a:p>
          <a:p>
            <a:pPr algn="l"/>
            <a:endParaRPr lang="ca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ca-E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ca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ca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4932040" y="2356172"/>
            <a:ext cx="266429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a-ES" sz="12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584" y="3501008"/>
            <a:ext cx="7772400" cy="2835746"/>
          </a:xfrm>
        </p:spPr>
        <p:txBody>
          <a:bodyPr>
            <a:normAutofit fontScale="90000"/>
          </a:bodyPr>
          <a:lstStyle/>
          <a:p>
            <a:pPr algn="l"/>
            <a:r>
              <a:rPr lang="ca-ES" sz="2000" dirty="0">
                <a:solidFill>
                  <a:schemeClr val="accent1">
                    <a:lumMod val="75000"/>
                  </a:schemeClr>
                </a:solidFill>
              </a:rPr>
              <a:t>* Si heu marcat una o diverses caselles 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>cal que eviteu portar l'infant 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</a:rPr>
              <a:t>a l'escola i que us poseu en contacte amb els/les responsables del centre educatiu per comunicar-ho. En l'horari d'atenció del vostre centre d'atenció primària, poseu-vos en contacte telefònic amb el vostre 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>equip de pediatria 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</a:rPr>
              <a:t>o de 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>capçalera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</a:rPr>
              <a:t>. En cas contrari, truqueu al 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>061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a-E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a-E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2000" dirty="0">
                <a:solidFill>
                  <a:schemeClr val="accent1">
                    <a:lumMod val="75000"/>
                  </a:schemeClr>
                </a:solidFill>
              </a:rPr>
              <a:t>** Com que el mal de coll i el refredat nasal (amb o sense mocs) són molt habituals en els infants, només s'haurien de considerar símptomes potencials de covid-19 quan també hi ha febre o altres manifestacions de la llista de símptomes. </a:t>
            </a:r>
            <a:br>
              <a:rPr lang="ca-E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084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916832"/>
            <a:ext cx="792088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Justificar a l’agenda</a:t>
            </a:r>
            <a:r>
              <a:rPr lang="ca-ES" altLang="ca-ES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les faltes d’assistència o retards. Es farà el recompte trimestral i sortirà reflectit en els informes 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l’alumnat.</a:t>
            </a:r>
          </a:p>
          <a:p>
            <a:pPr marL="352425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notes a l’agenda, tant de les famílies com dels mestres,  </a:t>
            </a:r>
            <a:r>
              <a:rPr lang="ca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 fan sempre a la part de “</a:t>
            </a:r>
            <a:r>
              <a:rPr lang="ca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Comunicats</a:t>
            </a:r>
            <a:r>
              <a:rPr lang="ca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ca-ES" altLang="ca-ES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S’han </a:t>
            </a: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</a:t>
            </a: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respectar els horaris d’entrada i sortida. </a:t>
            </a:r>
            <a:endParaRPr lang="ca-ES" altLang="ca-ES" dirty="0" smtClean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Evitar portar medicaments a l’escola</a:t>
            </a:r>
            <a:r>
              <a:rPr lang="ca-ES" altLang="ca-ES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Si és precís, cal portar la recepta del metge amb la dosi i horari, i la petició de la família per escrit. En la capsa posar el nom de l’alumne.</a:t>
            </a: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Recomanem no portar motxilles amb estructura rígides o rodes.</a:t>
            </a:r>
          </a:p>
          <a:p>
            <a:pPr marL="352425" lvl="0" indent="-176213" algn="just" defTabSz="449263" fontAlgn="base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anose="020B0604020202020204" pitchFamily="34" charset="-128"/>
              <a:buChar char="•"/>
              <a:defRPr/>
            </a:pPr>
            <a:r>
              <a:rPr lang="ca-ES" altLang="ca-ES" b="1" u="sng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 </a:t>
            </a:r>
            <a:r>
              <a:rPr lang="ca-ES" altLang="ca-ES" b="1" u="sng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hi ha servei de consergeria de 13:15h a 14:45h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E2F8CC77-8A1F-44B7-A6D4-45911BD1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65" y="54868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Recomanacions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normes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d’organització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funcionament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1089</TotalTime>
  <Words>1682</Words>
  <Application>Microsoft Office PowerPoint</Application>
  <PresentationFormat>Presentación en pantalla (4:3)</PresentationFormat>
  <Paragraphs>233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Espiral</vt:lpstr>
      <vt:lpstr>Tema de Office</vt:lpstr>
      <vt:lpstr>Presentación de PowerPoint</vt:lpstr>
      <vt:lpstr>ACCÉS A L’ESCOLA </vt:lpstr>
      <vt:lpstr>Presentación de PowerPoint</vt:lpstr>
      <vt:lpstr>SEGURETAT A L’ESCOLA</vt:lpstr>
      <vt:lpstr>MÉS MESURES DE PREVENCIÓ…</vt:lpstr>
      <vt:lpstr>Mesures extraordinàries  de Salut                                          Escola Bufalà</vt:lpstr>
      <vt:lpstr>Llista de comprovació de símptomes per a les famílies</vt:lpstr>
      <vt:lpstr>* Si heu marcat una o diverses caselles cal que eviteu portar l'infant a l'escola i que us poseu en contacte amb els/les responsables del centre educatiu per comunicar-ho. En l'horari d'atenció del vostre centre d'atenció primària, poseu-vos en contacte telefònic amb el vostre equip de pediatria o de capçalera. En cas contrari, truqueu al 061.   ** Com que el mal de coll i el refredat nasal (amb o sense mocs) són molt habituals en els infants, només s'haurien de considerar símptomes potencials de covid-19 quan també hi ha febre o altres manifestacions de la llista de símptomes.    </vt:lpstr>
      <vt:lpstr>Recomanacions i normes d’organització i funcionament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COMUNICACIÓ OFICIAL FAMÍLIA-ESCOLA</vt:lpstr>
      <vt:lpstr>Consells pel bon ús de les xarxes i whastapp</vt:lpstr>
      <vt:lpstr>Protecció de dades i dret d’imatge</vt:lpstr>
      <vt:lpstr>GRÀCIES PER LA VOSTRA ATENCIÓ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super</dc:creator>
  <cp:lastModifiedBy>profe</cp:lastModifiedBy>
  <cp:revision>115</cp:revision>
  <cp:lastPrinted>2021-09-28T10:50:40Z</cp:lastPrinted>
  <dcterms:created xsi:type="dcterms:W3CDTF">2017-09-06T10:23:30Z</dcterms:created>
  <dcterms:modified xsi:type="dcterms:W3CDTF">2021-09-28T10:51:08Z</dcterms:modified>
</cp:coreProperties>
</file>