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_rels/notesSlide2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4.xml.rels" ContentType="application/vnd.openxmlformats-package.relationships+xml"/>
  <Override PartName="/ppt/notesSlides/_rels/notesSlide8.xml.rels" ContentType="application/vnd.openxmlformats-package.relationships+xml"/>
  <Override PartName="/ppt/notesSlides/_rels/notesSlide17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0.xml" ContentType="application/vnd.openxmlformats-officedocument.presentationml.notesSlid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media/image1.png" ContentType="image/png"/>
  <Override PartName="/ppt/media/image7.jpeg" ContentType="image/jpeg"/>
  <Override PartName="/ppt/media/image2.jpeg" ContentType="image/jpe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8.jpeg" ContentType="image/jpeg"/>
  <Override PartName="/ppt/media/image9.jpeg" ContentType="image/jpeg"/>
  <Override PartName="/ppt/media/image10.png" ContentType="image/png"/>
  <Override PartName="/ppt/media/image11.jpeg" ContentType="image/jpeg"/>
  <Override PartName="/ppt/media/image12.jpeg" ContentType="image/jpeg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</p:sldIdLst>
  <p:sldSz cx="9144000" cy="6858000"/>
  <p:notesSz cx="6797675" cy="9926637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6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a-ES" sz="4400" spc="-1" strike="noStrike">
                <a:latin typeface="Arial"/>
              </a:rPr>
              <a:t>Feu clic per a moure la diapositiva</a:t>
            </a:r>
            <a:endParaRPr b="0" lang="ca-ES" sz="4400" spc="-1" strike="noStrike">
              <a:latin typeface="Arial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ca-ES" sz="2000" spc="-1" strike="noStrike">
                <a:latin typeface="Arial"/>
              </a:rPr>
              <a:t>Feu clic per a editar el format de les notes</a:t>
            </a:r>
            <a:endParaRPr b="0" lang="ca-ES" sz="2000" spc="-1" strike="noStrike">
              <a:latin typeface="Arial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ca-ES" sz="1400" spc="-1" strike="noStrike">
                <a:latin typeface="Times New Roman"/>
              </a:rPr>
              <a:t>&lt;capçalera&gt;</a:t>
            </a:r>
            <a:endParaRPr b="0" lang="ca-ES" sz="1400" spc="-1" strike="noStrike">
              <a:latin typeface="Times New Roman"/>
            </a:endParaRPr>
          </a:p>
        </p:txBody>
      </p:sp>
      <p:sp>
        <p:nvSpPr>
          <p:cNvPr id="217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ca-ES" sz="1400" spc="-1" strike="noStrike">
                <a:latin typeface="Times New Roman"/>
              </a:rPr>
              <a:t>&lt;data/hora&gt;</a:t>
            </a:r>
            <a:endParaRPr b="0" lang="ca-ES" sz="1400" spc="-1" strike="noStrike">
              <a:latin typeface="Times New Roman"/>
            </a:endParaRPr>
          </a:p>
        </p:txBody>
      </p:sp>
      <p:sp>
        <p:nvSpPr>
          <p:cNvPr id="218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ca-ES" sz="1400" spc="-1" strike="noStrike">
                <a:latin typeface="Times New Roman"/>
              </a:rPr>
              <a:t>&lt;peu de pàgina&gt;</a:t>
            </a:r>
            <a:endParaRPr b="0" lang="ca-ES" sz="1400" spc="-1" strike="noStrike">
              <a:latin typeface="Times New Roman"/>
            </a:endParaRPr>
          </a:p>
        </p:txBody>
      </p:sp>
      <p:sp>
        <p:nvSpPr>
          <p:cNvPr id="219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AE1C1D99-25E7-4678-915C-F3F5FB1764ED}" type="slidenum">
              <a:rPr b="0" lang="ca-ES" sz="1400" spc="-1" strike="noStrike">
                <a:latin typeface="Times New Roman"/>
              </a:rPr>
              <a:t>&lt;número&gt;</a:t>
            </a:fld>
            <a:endParaRPr b="0" lang="ca-E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160" cy="3721320"/>
          </a:xfrm>
          <a:prstGeom prst="rect">
            <a:avLst/>
          </a:prstGeom>
        </p:spPr>
      </p:sp>
      <p:sp>
        <p:nvSpPr>
          <p:cNvPr id="296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6360" cy="44650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ca-ES" sz="2000" spc="-1" strike="noStrike">
              <a:latin typeface="Arial"/>
            </a:endParaRPr>
          </a:p>
        </p:txBody>
      </p:sp>
      <p:sp>
        <p:nvSpPr>
          <p:cNvPr id="297" name="CustomShape 3"/>
          <p:cNvSpPr/>
          <p:nvPr/>
        </p:nvSpPr>
        <p:spPr>
          <a:xfrm>
            <a:off x="3850560" y="9428760"/>
            <a:ext cx="2943720" cy="49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2D740E5B-D5C2-4BBD-8CEF-4E1FFEBDA22E}" type="slidenum">
              <a:rPr b="0" lang="es-E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ca-ES" sz="1200" spc="-1" strike="noStrike">
              <a:latin typeface="Arial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CustomShape 1"/>
          <p:cNvSpPr/>
          <p:nvPr/>
        </p:nvSpPr>
        <p:spPr>
          <a:xfrm>
            <a:off x="3850560" y="9428760"/>
            <a:ext cx="2943720" cy="49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C3AD804B-AA16-407F-ABE2-D43ED7B6B239}" type="slidenum">
              <a:rPr b="0" lang="ca-E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ca-ES" sz="1200" spc="-1" strike="noStrike">
              <a:latin typeface="Arial"/>
            </a:endParaRPr>
          </a:p>
        </p:txBody>
      </p:sp>
      <p:sp>
        <p:nvSpPr>
          <p:cNvPr id="299" name="PlaceHolder 2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52880" cy="3714480"/>
          </a:xfrm>
          <a:prstGeom prst="rect">
            <a:avLst/>
          </a:prstGeom>
        </p:spPr>
      </p:sp>
      <p:sp>
        <p:nvSpPr>
          <p:cNvPr id="300" name="PlaceHolder 3"/>
          <p:cNvSpPr>
            <a:spLocks noGrp="1"/>
          </p:cNvSpPr>
          <p:nvPr>
            <p:ph type="body"/>
          </p:nvPr>
        </p:nvSpPr>
        <p:spPr>
          <a:xfrm>
            <a:off x="679320" y="4714200"/>
            <a:ext cx="5432040" cy="445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a-ES" sz="2000" spc="-1" strike="noStrike"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0800" cy="3720960"/>
          </a:xfrm>
          <a:prstGeom prst="rect">
            <a:avLst/>
          </a:prstGeom>
        </p:spPr>
      </p:sp>
      <p:sp>
        <p:nvSpPr>
          <p:cNvPr id="284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6360" cy="44650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ca-ES" sz="2000" spc="-1" strike="noStrike">
              <a:latin typeface="Arial"/>
            </a:endParaRPr>
          </a:p>
        </p:txBody>
      </p:sp>
      <p:sp>
        <p:nvSpPr>
          <p:cNvPr id="285" name="CustomShape 3"/>
          <p:cNvSpPr/>
          <p:nvPr/>
        </p:nvSpPr>
        <p:spPr>
          <a:xfrm>
            <a:off x="3850560" y="9428760"/>
            <a:ext cx="2943720" cy="49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437B1EE5-12D5-444C-A079-BFB1CB9CCDC8}" type="slidenum">
              <a:rPr b="0" lang="es-E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ca-ES" sz="1200" spc="-1" strike="noStrike">
              <a:latin typeface="Arial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sldImg"/>
          </p:nvPr>
        </p:nvSpPr>
        <p:spPr>
          <a:xfrm>
            <a:off x="1108080" y="812880"/>
            <a:ext cx="5342040" cy="4007160"/>
          </a:xfrm>
          <a:prstGeom prst="rect">
            <a:avLst/>
          </a:prstGeom>
        </p:spPr>
      </p:sp>
      <p:sp>
        <p:nvSpPr>
          <p:cNvPr id="30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200" cy="4809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ca-ES" sz="2000" spc="-1" strike="noStrike">
              <a:latin typeface="Arial"/>
            </a:endParaRPr>
          </a:p>
        </p:txBody>
      </p:sp>
      <p:sp>
        <p:nvSpPr>
          <p:cNvPr id="303" name="CustomShape 3"/>
          <p:cNvSpPr/>
          <p:nvPr/>
        </p:nvSpPr>
        <p:spPr>
          <a:xfrm>
            <a:off x="4278960" y="10157400"/>
            <a:ext cx="3279240" cy="53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</a:pPr>
            <a:fld id="{48490266-97CA-4408-A1FD-C26B17706FDA}" type="slidenum">
              <a:rPr b="0" lang="ca-ES" sz="1400" spc="-1" strike="noStrike">
                <a:solidFill>
                  <a:srgbClr val="000000"/>
                </a:solidFill>
                <a:latin typeface="Times New Roman"/>
                <a:ea typeface="+mn-ea"/>
              </a:rPr>
              <a:t>&lt;número&gt;</a:t>
            </a:fld>
            <a:endParaRPr b="0" lang="ca-ES" sz="1400" spc="-1" strike="noStrike"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0800" cy="3720960"/>
          </a:xfrm>
          <a:prstGeom prst="rect">
            <a:avLst/>
          </a:prstGeom>
        </p:spPr>
      </p:sp>
      <p:sp>
        <p:nvSpPr>
          <p:cNvPr id="287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6360" cy="44650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216000" indent="-214560">
              <a:lnSpc>
                <a:spcPct val="100000"/>
              </a:lnSpc>
              <a:tabLst>
                <a:tab algn="l" pos="0"/>
              </a:tabLst>
            </a:pPr>
            <a:r>
              <a:rPr b="0" lang="es-ES" sz="2000" spc="-1" strike="noStrike">
                <a:latin typeface="Arial"/>
              </a:rPr>
              <a:t>e</a:t>
            </a:r>
            <a:endParaRPr b="0" lang="ca-ES" sz="2000" spc="-1" strike="noStrike">
              <a:latin typeface="Arial"/>
            </a:endParaRPr>
          </a:p>
        </p:txBody>
      </p:sp>
      <p:sp>
        <p:nvSpPr>
          <p:cNvPr id="288" name="CustomShape 3"/>
          <p:cNvSpPr/>
          <p:nvPr/>
        </p:nvSpPr>
        <p:spPr>
          <a:xfrm>
            <a:off x="3850560" y="9428760"/>
            <a:ext cx="2943720" cy="49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20F75072-0A9F-4555-9947-1C768B4BA6A9}" type="slidenum">
              <a:rPr b="0" lang="es-E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ca-ES" sz="1200" spc="-1" strike="noStrike"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0800" cy="3720960"/>
          </a:xfrm>
          <a:prstGeom prst="rect">
            <a:avLst/>
          </a:prstGeom>
        </p:spPr>
      </p:sp>
      <p:sp>
        <p:nvSpPr>
          <p:cNvPr id="290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6360" cy="44650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216000" indent="-214560">
              <a:lnSpc>
                <a:spcPct val="100000"/>
              </a:lnSpc>
              <a:tabLst>
                <a:tab algn="l" pos="0"/>
              </a:tabLst>
            </a:pPr>
            <a:r>
              <a:rPr b="0" lang="es-ES" sz="2000" spc="-1" strike="noStrike">
                <a:latin typeface="Arial"/>
              </a:rPr>
              <a:t>e</a:t>
            </a:r>
            <a:endParaRPr b="0" lang="ca-ES" sz="2000" spc="-1" strike="noStrike">
              <a:latin typeface="Arial"/>
            </a:endParaRPr>
          </a:p>
        </p:txBody>
      </p:sp>
      <p:sp>
        <p:nvSpPr>
          <p:cNvPr id="291" name="CustomShape 3"/>
          <p:cNvSpPr/>
          <p:nvPr/>
        </p:nvSpPr>
        <p:spPr>
          <a:xfrm>
            <a:off x="3850560" y="9428760"/>
            <a:ext cx="2943720" cy="49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14A07AE6-9CFC-4633-8DD4-7F84CE009976}" type="slidenum">
              <a:rPr b="0" lang="es-E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ca-ES" sz="1200" spc="-1" strike="noStrike"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0800" cy="3720960"/>
          </a:xfrm>
          <a:prstGeom prst="rect">
            <a:avLst/>
          </a:prstGeom>
        </p:spPr>
      </p:sp>
      <p:sp>
        <p:nvSpPr>
          <p:cNvPr id="293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6360" cy="44650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ca-ES" sz="2000" spc="-1" strike="noStrike">
              <a:latin typeface="Arial"/>
            </a:endParaRPr>
          </a:p>
        </p:txBody>
      </p:sp>
      <p:sp>
        <p:nvSpPr>
          <p:cNvPr id="294" name="CustomShape 3"/>
          <p:cNvSpPr/>
          <p:nvPr/>
        </p:nvSpPr>
        <p:spPr>
          <a:xfrm>
            <a:off x="3850560" y="9428760"/>
            <a:ext cx="2943720" cy="49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87DDA9A4-32EC-4C86-958C-8F834C2F1D71}" type="slidenum">
              <a:rPr b="0" lang="es-E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ca-ES" sz="12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7465680" cy="5291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7465680" cy="5291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2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7465680" cy="5291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4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6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6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6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7465680" cy="5291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9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9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0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7465680" cy="5291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1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1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1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1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>
            <a:off x="8762760" y="0"/>
            <a:ext cx="0" cy="6858000"/>
          </a:xfrm>
          <a:prstGeom prst="line">
            <a:avLst/>
          </a:prstGeom>
          <a:ln w="38100">
            <a:solidFill>
              <a:schemeClr val="accent1">
                <a:tint val="60000"/>
                <a:alpha val="93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Line 2"/>
          <p:cNvSpPr/>
          <p:nvPr/>
        </p:nvSpPr>
        <p:spPr>
          <a:xfrm>
            <a:off x="75960" y="0"/>
            <a:ext cx="0" cy="6858000"/>
          </a:xfrm>
          <a:prstGeom prst="line">
            <a:avLst/>
          </a:prstGeom>
          <a:ln w="57150">
            <a:solidFill>
              <a:schemeClr val="accent1">
                <a:tint val="6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Line 3"/>
          <p:cNvSpPr/>
          <p:nvPr/>
        </p:nvSpPr>
        <p:spPr>
          <a:xfrm>
            <a:off x="8991360" y="0"/>
            <a:ext cx="0" cy="6858000"/>
          </a:xfrm>
          <a:prstGeom prst="line">
            <a:avLst/>
          </a:prstGeom>
          <a:ln w="1905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>
            <a:off x="8839080" y="0"/>
            <a:ext cx="303120" cy="68562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>
            <a:noFill/>
          </a:ln>
          <a:effectLst>
            <a:outerShdw blurRad="50800" dir="5400000" dist="2484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Line 5"/>
          <p:cNvSpPr/>
          <p:nvPr/>
        </p:nvSpPr>
        <p:spPr>
          <a:xfrm>
            <a:off x="8915400" y="0"/>
            <a:ext cx="0" cy="6858000"/>
          </a:xfrm>
          <a:prstGeom prst="line">
            <a:avLst/>
          </a:prstGeom>
          <a:ln w="9525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CustomShape 6"/>
          <p:cNvSpPr/>
          <p:nvPr/>
        </p:nvSpPr>
        <p:spPr>
          <a:xfrm>
            <a:off x="8156520" y="5715000"/>
            <a:ext cx="546840" cy="546840"/>
          </a:xfrm>
          <a:prstGeom prst="ellipse">
            <a:avLst/>
          </a:prstGeom>
          <a:solidFill>
            <a:srgbClr val="4f81bd"/>
          </a:solidFill>
          <a:ln>
            <a:noFill/>
          </a:ln>
          <a:effectLst>
            <a:outerShdw blurRad="50800" dir="5400000" dist="2484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PlaceHolder 7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ca-ES" sz="1800" spc="-1" strike="noStrike">
                <a:latin typeface="Arial"/>
              </a:rPr>
              <a:t>Feu clic per a editar el format del text del títol</a:t>
            </a:r>
            <a:endParaRPr b="0" lang="ca-ES" sz="1800" spc="-1" strike="noStrike">
              <a:latin typeface="Arial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3200" spc="-1" strike="noStrike">
                <a:latin typeface="Arial"/>
              </a:rPr>
              <a:t>Feu clic per a editar el format del text de l'esquema</a:t>
            </a:r>
            <a:endParaRPr b="0" lang="ca-E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800" spc="-1" strike="noStrike">
                <a:latin typeface="Arial"/>
              </a:rPr>
              <a:t>Segon nivell d'esquema</a:t>
            </a:r>
            <a:endParaRPr b="0" lang="ca-E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400" spc="-1" strike="noStrike">
                <a:latin typeface="Arial"/>
              </a:rPr>
              <a:t>Tercer nivell d'esquema</a:t>
            </a:r>
            <a:endParaRPr b="0" lang="ca-E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000" spc="-1" strike="noStrike">
                <a:latin typeface="Arial"/>
              </a:rPr>
              <a:t>Quart nivell d'esquema</a:t>
            </a:r>
            <a:endParaRPr b="0" lang="ca-E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Cinquè nivell d'esquema</a:t>
            </a:r>
            <a:endParaRPr b="0" lang="ca-E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Sisè nivell d'esquema</a:t>
            </a:r>
            <a:endParaRPr b="0" lang="ca-E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Setè nivell d'esquema</a:t>
            </a:r>
            <a:endParaRPr b="0" lang="ca-E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5680" cy="1141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ca-ES" sz="1800" spc="-1" strike="noStrike">
                <a:latin typeface="Arial"/>
              </a:rPr>
              <a:t>Feu clic per a editar el format del text del títol</a:t>
            </a:r>
            <a:endParaRPr b="0" lang="ca-ES" sz="18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1800" spc="-1" strike="noStrike">
                <a:latin typeface="Arial"/>
              </a:rPr>
              <a:t>Feu clic per a editar el format del text de l'esquema</a:t>
            </a:r>
            <a:endParaRPr b="0" lang="ca-E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1800" spc="-1" strike="noStrike">
                <a:latin typeface="Arial"/>
              </a:rPr>
              <a:t>Segon nivell d'esquema</a:t>
            </a:r>
            <a:endParaRPr b="0" lang="ca-E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1800" spc="-1" strike="noStrike">
                <a:latin typeface="Arial"/>
              </a:rPr>
              <a:t>Tercer nivell d'esquema</a:t>
            </a:r>
            <a:endParaRPr b="0" lang="ca-E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1800" spc="-1" strike="noStrike">
                <a:latin typeface="Arial"/>
              </a:rPr>
              <a:t>Quart nivell d'esquema</a:t>
            </a:r>
            <a:endParaRPr b="0" lang="ca-E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1800" spc="-1" strike="noStrike">
                <a:latin typeface="Arial"/>
              </a:rPr>
              <a:t>Cinquè nivell d'esquema</a:t>
            </a:r>
            <a:endParaRPr b="0" lang="ca-E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1800" spc="-1" strike="noStrike">
                <a:latin typeface="Arial"/>
              </a:rPr>
              <a:t>Sisè nivell d'esquema</a:t>
            </a:r>
            <a:endParaRPr b="0" lang="ca-E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1800" spc="-1" strike="noStrike">
                <a:latin typeface="Arial"/>
              </a:rPr>
              <a:t>Setè nivell d'esquema</a:t>
            </a:r>
            <a:endParaRPr b="0" lang="ca-E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Line 1"/>
          <p:cNvSpPr/>
          <p:nvPr/>
        </p:nvSpPr>
        <p:spPr>
          <a:xfrm>
            <a:off x="8762760" y="0"/>
            <a:ext cx="0" cy="6858000"/>
          </a:xfrm>
          <a:prstGeom prst="line">
            <a:avLst/>
          </a:prstGeom>
          <a:ln w="38100">
            <a:solidFill>
              <a:schemeClr val="accent1">
                <a:tint val="60000"/>
                <a:alpha val="93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3" name="Line 2"/>
          <p:cNvSpPr/>
          <p:nvPr/>
        </p:nvSpPr>
        <p:spPr>
          <a:xfrm>
            <a:off x="75960" y="0"/>
            <a:ext cx="0" cy="6858000"/>
          </a:xfrm>
          <a:prstGeom prst="line">
            <a:avLst/>
          </a:prstGeom>
          <a:ln w="57150">
            <a:solidFill>
              <a:schemeClr val="accent1">
                <a:tint val="6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4" name="Line 3"/>
          <p:cNvSpPr/>
          <p:nvPr/>
        </p:nvSpPr>
        <p:spPr>
          <a:xfrm>
            <a:off x="8991360" y="0"/>
            <a:ext cx="0" cy="6858000"/>
          </a:xfrm>
          <a:prstGeom prst="line">
            <a:avLst/>
          </a:prstGeom>
          <a:ln w="1905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5" name="CustomShape 4"/>
          <p:cNvSpPr/>
          <p:nvPr/>
        </p:nvSpPr>
        <p:spPr>
          <a:xfrm>
            <a:off x="8839080" y="0"/>
            <a:ext cx="303120" cy="68562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>
            <a:noFill/>
          </a:ln>
          <a:effectLst>
            <a:outerShdw blurRad="50800" dir="5400000" dist="2484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6" name="Line 5"/>
          <p:cNvSpPr/>
          <p:nvPr/>
        </p:nvSpPr>
        <p:spPr>
          <a:xfrm>
            <a:off x="8915400" y="0"/>
            <a:ext cx="0" cy="6858000"/>
          </a:xfrm>
          <a:prstGeom prst="line">
            <a:avLst/>
          </a:prstGeom>
          <a:ln w="9525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7" name="CustomShape 6"/>
          <p:cNvSpPr/>
          <p:nvPr/>
        </p:nvSpPr>
        <p:spPr>
          <a:xfrm>
            <a:off x="8156520" y="5715000"/>
            <a:ext cx="546840" cy="546840"/>
          </a:xfrm>
          <a:prstGeom prst="ellipse">
            <a:avLst/>
          </a:prstGeom>
          <a:solidFill>
            <a:srgbClr val="4f81bd"/>
          </a:solidFill>
          <a:ln>
            <a:noFill/>
          </a:ln>
          <a:effectLst>
            <a:outerShdw blurRad="50800" dir="5400000" dist="2484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8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a-ES" sz="4400" spc="-1" strike="noStrike">
                <a:latin typeface="Arial"/>
              </a:rPr>
              <a:t>Feu clic per a editar el format del text del títol</a:t>
            </a:r>
            <a:endParaRPr b="0" lang="ca-ES" sz="4400" spc="-1" strike="noStrike">
              <a:latin typeface="Arial"/>
            </a:endParaRPr>
          </a:p>
        </p:txBody>
      </p:sp>
      <p:sp>
        <p:nvSpPr>
          <p:cNvPr id="89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3200" spc="-1" strike="noStrike">
                <a:latin typeface="Arial"/>
              </a:rPr>
              <a:t>Feu clic per a editar el format del text de l'esquema</a:t>
            </a:r>
            <a:endParaRPr b="0" lang="ca-E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800" spc="-1" strike="noStrike">
                <a:latin typeface="Arial"/>
              </a:rPr>
              <a:t>Segon nivell d'esquema</a:t>
            </a:r>
            <a:endParaRPr b="0" lang="ca-E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400" spc="-1" strike="noStrike">
                <a:latin typeface="Arial"/>
              </a:rPr>
              <a:t>Tercer nivell d'esquema</a:t>
            </a:r>
            <a:endParaRPr b="0" lang="ca-E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000" spc="-1" strike="noStrike">
                <a:latin typeface="Arial"/>
              </a:rPr>
              <a:t>Quart nivell d'esquema</a:t>
            </a:r>
            <a:endParaRPr b="0" lang="ca-E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Cinquè nivell d'esquema</a:t>
            </a:r>
            <a:endParaRPr b="0" lang="ca-E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Sisè nivell d'esquema</a:t>
            </a:r>
            <a:endParaRPr b="0" lang="ca-E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Setè nivell d'esquema</a:t>
            </a:r>
            <a:endParaRPr b="0" lang="ca-E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Line 1"/>
          <p:cNvSpPr/>
          <p:nvPr/>
        </p:nvSpPr>
        <p:spPr>
          <a:xfrm>
            <a:off x="8762760" y="0"/>
            <a:ext cx="0" cy="6858000"/>
          </a:xfrm>
          <a:prstGeom prst="line">
            <a:avLst/>
          </a:prstGeom>
          <a:ln w="38100">
            <a:solidFill>
              <a:schemeClr val="accent1">
                <a:tint val="60000"/>
                <a:alpha val="93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7" name="Line 2"/>
          <p:cNvSpPr/>
          <p:nvPr/>
        </p:nvSpPr>
        <p:spPr>
          <a:xfrm>
            <a:off x="75960" y="0"/>
            <a:ext cx="0" cy="6858000"/>
          </a:xfrm>
          <a:prstGeom prst="line">
            <a:avLst/>
          </a:prstGeom>
          <a:ln w="57150">
            <a:solidFill>
              <a:schemeClr val="accent1">
                <a:tint val="6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8" name="Line 3"/>
          <p:cNvSpPr/>
          <p:nvPr/>
        </p:nvSpPr>
        <p:spPr>
          <a:xfrm>
            <a:off x="8991360" y="0"/>
            <a:ext cx="0" cy="6858000"/>
          </a:xfrm>
          <a:prstGeom prst="line">
            <a:avLst/>
          </a:prstGeom>
          <a:ln w="1905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9" name="CustomShape 4"/>
          <p:cNvSpPr/>
          <p:nvPr/>
        </p:nvSpPr>
        <p:spPr>
          <a:xfrm>
            <a:off x="8839080" y="0"/>
            <a:ext cx="303120" cy="68562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>
            <a:noFill/>
          </a:ln>
          <a:effectLst>
            <a:outerShdw blurRad="50800" dir="5400000" dist="2484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30" name="Line 5"/>
          <p:cNvSpPr/>
          <p:nvPr/>
        </p:nvSpPr>
        <p:spPr>
          <a:xfrm>
            <a:off x="8915400" y="0"/>
            <a:ext cx="0" cy="6858000"/>
          </a:xfrm>
          <a:prstGeom prst="line">
            <a:avLst/>
          </a:prstGeom>
          <a:ln w="9525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1" name="CustomShape 6"/>
          <p:cNvSpPr/>
          <p:nvPr/>
        </p:nvSpPr>
        <p:spPr>
          <a:xfrm>
            <a:off x="8156520" y="5715000"/>
            <a:ext cx="546840" cy="546840"/>
          </a:xfrm>
          <a:prstGeom prst="ellipse">
            <a:avLst/>
          </a:prstGeom>
          <a:solidFill>
            <a:srgbClr val="4f81bd"/>
          </a:solidFill>
          <a:ln>
            <a:noFill/>
          </a:ln>
          <a:effectLst>
            <a:outerShdw blurRad="50800" dir="5400000" dist="2484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32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a-ES" sz="4400" spc="-1" strike="noStrike">
                <a:latin typeface="Arial"/>
              </a:rPr>
              <a:t>Feu clic per a editar el format del text del títol</a:t>
            </a:r>
            <a:endParaRPr b="0" lang="ca-ES" sz="4400" spc="-1" strike="noStrike">
              <a:latin typeface="Arial"/>
            </a:endParaRPr>
          </a:p>
        </p:txBody>
      </p:sp>
      <p:sp>
        <p:nvSpPr>
          <p:cNvPr id="133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3200" spc="-1" strike="noStrike">
                <a:latin typeface="Arial"/>
              </a:rPr>
              <a:t>Feu clic per a editar el format del text de l'esquema</a:t>
            </a:r>
            <a:endParaRPr b="0" lang="ca-E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800" spc="-1" strike="noStrike">
                <a:latin typeface="Arial"/>
              </a:rPr>
              <a:t>Segon nivell d'esquema</a:t>
            </a:r>
            <a:endParaRPr b="0" lang="ca-E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400" spc="-1" strike="noStrike">
                <a:latin typeface="Arial"/>
              </a:rPr>
              <a:t>Tercer nivell d'esquema</a:t>
            </a:r>
            <a:endParaRPr b="0" lang="ca-E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000" spc="-1" strike="noStrike">
                <a:latin typeface="Arial"/>
              </a:rPr>
              <a:t>Quart nivell d'esquema</a:t>
            </a:r>
            <a:endParaRPr b="0" lang="ca-E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Cinquè nivell d'esquema</a:t>
            </a:r>
            <a:endParaRPr b="0" lang="ca-E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Sisè nivell d'esquema</a:t>
            </a:r>
            <a:endParaRPr b="0" lang="ca-E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Setè nivell d'esquema</a:t>
            </a:r>
            <a:endParaRPr b="0" lang="ca-E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Line 1"/>
          <p:cNvSpPr/>
          <p:nvPr/>
        </p:nvSpPr>
        <p:spPr>
          <a:xfrm>
            <a:off x="8762760" y="0"/>
            <a:ext cx="0" cy="6858000"/>
          </a:xfrm>
          <a:prstGeom prst="line">
            <a:avLst/>
          </a:prstGeom>
          <a:ln w="38100">
            <a:solidFill>
              <a:schemeClr val="accent1">
                <a:tint val="60000"/>
                <a:alpha val="93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1" name="Line 2"/>
          <p:cNvSpPr/>
          <p:nvPr/>
        </p:nvSpPr>
        <p:spPr>
          <a:xfrm>
            <a:off x="75960" y="0"/>
            <a:ext cx="0" cy="6858000"/>
          </a:xfrm>
          <a:prstGeom prst="line">
            <a:avLst/>
          </a:prstGeom>
          <a:ln w="57150">
            <a:solidFill>
              <a:schemeClr val="accent1">
                <a:tint val="6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2" name="Line 3"/>
          <p:cNvSpPr/>
          <p:nvPr/>
        </p:nvSpPr>
        <p:spPr>
          <a:xfrm>
            <a:off x="8991360" y="0"/>
            <a:ext cx="0" cy="6858000"/>
          </a:xfrm>
          <a:prstGeom prst="line">
            <a:avLst/>
          </a:prstGeom>
          <a:ln w="1905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3" name="CustomShape 4"/>
          <p:cNvSpPr/>
          <p:nvPr/>
        </p:nvSpPr>
        <p:spPr>
          <a:xfrm>
            <a:off x="8839080" y="0"/>
            <a:ext cx="303120" cy="68562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>
            <a:noFill/>
          </a:ln>
          <a:effectLst>
            <a:outerShdw blurRad="50800" dir="5400000" dist="2484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4" name="Line 5"/>
          <p:cNvSpPr/>
          <p:nvPr/>
        </p:nvSpPr>
        <p:spPr>
          <a:xfrm>
            <a:off x="8915400" y="0"/>
            <a:ext cx="0" cy="6858000"/>
          </a:xfrm>
          <a:prstGeom prst="line">
            <a:avLst/>
          </a:prstGeom>
          <a:ln w="9525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5" name="CustomShape 6"/>
          <p:cNvSpPr/>
          <p:nvPr/>
        </p:nvSpPr>
        <p:spPr>
          <a:xfrm>
            <a:off x="8156520" y="5715000"/>
            <a:ext cx="546840" cy="546840"/>
          </a:xfrm>
          <a:prstGeom prst="ellipse">
            <a:avLst/>
          </a:prstGeom>
          <a:solidFill>
            <a:srgbClr val="4f81bd"/>
          </a:solidFill>
          <a:ln>
            <a:noFill/>
          </a:ln>
          <a:effectLst>
            <a:outerShdw blurRad="50800" dir="5400000" dist="2484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6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a-ES" sz="4400" spc="-1" strike="noStrike">
                <a:latin typeface="Arial"/>
              </a:rPr>
              <a:t>Feu clic per a editar el format del text del títol</a:t>
            </a:r>
            <a:endParaRPr b="0" lang="ca-ES" sz="4400" spc="-1" strike="noStrike">
              <a:latin typeface="Arial"/>
            </a:endParaRPr>
          </a:p>
        </p:txBody>
      </p:sp>
      <p:sp>
        <p:nvSpPr>
          <p:cNvPr id="177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3200" spc="-1" strike="noStrike">
                <a:latin typeface="Arial"/>
              </a:rPr>
              <a:t>Feu clic per a editar el format del text de l'esquema</a:t>
            </a:r>
            <a:endParaRPr b="0" lang="ca-E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800" spc="-1" strike="noStrike">
                <a:latin typeface="Arial"/>
              </a:rPr>
              <a:t>Segon nivell d'esquema</a:t>
            </a:r>
            <a:endParaRPr b="0" lang="ca-E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400" spc="-1" strike="noStrike">
                <a:latin typeface="Arial"/>
              </a:rPr>
              <a:t>Tercer nivell d'esquema</a:t>
            </a:r>
            <a:endParaRPr b="0" lang="ca-E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000" spc="-1" strike="noStrike">
                <a:latin typeface="Arial"/>
              </a:rPr>
              <a:t>Quart nivell d'esquema</a:t>
            </a:r>
            <a:endParaRPr b="0" lang="ca-E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Cinquè nivell d'esquema</a:t>
            </a:r>
            <a:endParaRPr b="0" lang="ca-E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Sisè nivell d'esquema</a:t>
            </a:r>
            <a:endParaRPr b="0" lang="ca-E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Setè nivell d'esquema</a:t>
            </a:r>
            <a:endParaRPr b="0" lang="ca-E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jpeg"/><Relationship Id="rId5" Type="http://schemas.openxmlformats.org/officeDocument/2006/relationships/image" Target="../media/image8.jpeg"/><Relationship Id="rId6" Type="http://schemas.openxmlformats.org/officeDocument/2006/relationships/image" Target="../media/image9.jpeg"/><Relationship Id="rId7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49.xml"/><Relationship Id="rId3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image" Target="../media/image12.jpeg"/><Relationship Id="rId3" Type="http://schemas.openxmlformats.org/officeDocument/2006/relationships/slideLayout" Target="../slideLayouts/slideLayout5.xml"/><Relationship Id="rId4" Type="http://schemas.openxmlformats.org/officeDocument/2006/relationships/notesSlide" Target="../notesSlides/notesSlide20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5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540000" y="2637000"/>
            <a:ext cx="8227800" cy="12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 fontScale="26000"/>
          </a:bodyPr>
          <a:p>
            <a:pPr algn="ctr">
              <a:lnSpc>
                <a:spcPct val="100000"/>
              </a:lnSpc>
            </a:pPr>
            <a:br/>
            <a:br/>
            <a:br/>
            <a:br/>
            <a:br/>
            <a:br/>
            <a:br/>
            <a:r>
              <a:rPr b="1" lang="es-ES" sz="4000" spc="-1" strike="noStrike" cap="small">
                <a:solidFill>
                  <a:srgbClr val="1f497d"/>
                </a:solidFill>
                <a:latin typeface="Century Schoolbook"/>
                <a:ea typeface="DejaVu Sans"/>
              </a:rPr>
              <a:t>Benvinguts/es al curs</a:t>
            </a:r>
            <a:br/>
            <a:r>
              <a:rPr b="1" lang="es-ES" sz="4000" spc="-1" strike="noStrike" cap="small">
                <a:solidFill>
                  <a:srgbClr val="1f497d"/>
                </a:solidFill>
                <a:latin typeface="Century Schoolbook"/>
                <a:ea typeface="DejaVu Sans"/>
              </a:rPr>
              <a:t> 2021- 22</a:t>
            </a:r>
            <a:endParaRPr b="0" lang="ca-ES" sz="4000" spc="-1" strike="noStrike">
              <a:latin typeface="Arial"/>
            </a:endParaRPr>
          </a:p>
        </p:txBody>
      </p:sp>
      <p:sp>
        <p:nvSpPr>
          <p:cNvPr id="221" name="CustomShape 2"/>
          <p:cNvSpPr/>
          <p:nvPr/>
        </p:nvSpPr>
        <p:spPr>
          <a:xfrm>
            <a:off x="1143000" y="4509000"/>
            <a:ext cx="6856200" cy="81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4320" indent="-272520"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s-ES" sz="4000" spc="-1" strike="noStrike">
                <a:solidFill>
                  <a:srgbClr val="10243e"/>
                </a:solidFill>
                <a:latin typeface="Century Schoolbook"/>
                <a:ea typeface="DejaVu Sans"/>
              </a:rPr>
              <a:t>Presentació d’inici de curs de 1r</a:t>
            </a:r>
            <a:endParaRPr b="0" lang="ca-ES" sz="4000" spc="-1" strike="noStrike">
              <a:latin typeface="Arial"/>
            </a:endParaRPr>
          </a:p>
        </p:txBody>
      </p:sp>
      <p:pic>
        <p:nvPicPr>
          <p:cNvPr id="222" name="Picture 3" descr="Logo escola"/>
          <p:cNvPicPr/>
          <p:nvPr/>
        </p:nvPicPr>
        <p:blipFill>
          <a:blip r:embed="rId1"/>
          <a:stretch/>
        </p:blipFill>
        <p:spPr>
          <a:xfrm>
            <a:off x="0" y="14400"/>
            <a:ext cx="9142200" cy="247680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CustomShape 1"/>
          <p:cNvSpPr/>
          <p:nvPr/>
        </p:nvSpPr>
        <p:spPr>
          <a:xfrm>
            <a:off x="457200" y="540000"/>
            <a:ext cx="7465680" cy="592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4320" indent="-272520" algn="just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"/>
            </a:pPr>
            <a:r>
              <a:rPr b="1" lang="ca-ES" sz="1600" spc="-1" strike="noStrike" u="sng">
                <a:solidFill>
                  <a:srgbClr val="1f497d"/>
                </a:solidFill>
                <a:uFillTx/>
                <a:latin typeface="Century Schoolbook"/>
                <a:ea typeface="DejaVu Sans"/>
              </a:rPr>
              <a:t>Àrea d’educació Física</a:t>
            </a:r>
            <a:r>
              <a:rPr b="0" lang="ca-ES" sz="16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: </a:t>
            </a:r>
            <a:endParaRPr b="0" lang="ca-ES" sz="1600" spc="-1" strike="noStrike">
              <a:latin typeface="Arial"/>
            </a:endParaRPr>
          </a:p>
          <a:p>
            <a:pPr marL="360" algn="just">
              <a:lnSpc>
                <a:spcPct val="150000"/>
              </a:lnSpc>
              <a:spcBef>
                <a:spcPts val="601"/>
              </a:spcBef>
            </a:pPr>
            <a:r>
              <a:rPr b="0" lang="ca-ES" sz="16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L’àrea d’educació física preveu el desenvolupament íntegre de l’infant envers el moviment i les relacions socials que s’estableixen. Treballarem la consciència corporal i la seva imatge «el cos», la lateralitat,  l’equilibri, les habilitats motrius bàsiques, l'expressió corporal i els jocs populars, els jocs cooperatius i els jocs tradicionals.</a:t>
            </a:r>
            <a:endParaRPr b="0" lang="ca-ES" sz="1600" spc="-1" strike="noStrike">
              <a:latin typeface="Arial"/>
            </a:endParaRPr>
          </a:p>
          <a:p>
            <a:pPr marL="360" algn="just">
              <a:lnSpc>
                <a:spcPct val="150000"/>
              </a:lnSpc>
              <a:spcBef>
                <a:spcPts val="601"/>
              </a:spcBef>
            </a:pPr>
            <a:r>
              <a:rPr b="1" lang="ca-ES" sz="16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-HORARI:</a:t>
            </a:r>
            <a:endParaRPr b="0" lang="ca-ES" sz="1600" spc="-1" strike="noStrike">
              <a:latin typeface="Arial"/>
            </a:endParaRPr>
          </a:p>
          <a:p>
            <a:pPr marL="274320" indent="-272520" algn="just">
              <a:lnSpc>
                <a:spcPct val="15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"/>
            </a:pPr>
            <a:r>
              <a:rPr b="0" lang="ca-ES" sz="16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 </a:t>
            </a:r>
            <a:r>
              <a:rPr b="0" lang="ca-ES" sz="16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1</a:t>
            </a:r>
            <a:r>
              <a:rPr b="0" lang="ca-ES" sz="1600" spc="-1" strike="noStrike" baseline="14000000">
                <a:solidFill>
                  <a:srgbClr val="000000"/>
                </a:solidFill>
                <a:latin typeface="Century Schoolbook"/>
                <a:ea typeface="DejaVu Sans"/>
              </a:rPr>
              <a:t>r</a:t>
            </a:r>
            <a:r>
              <a:rPr b="0" lang="ca-ES" sz="16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 A: Ed. Física: Dilluns de 3 a 4’25h i  dijous de 11h a 12’25h (1/2 grup)</a:t>
            </a:r>
            <a:endParaRPr b="0" lang="ca-ES" sz="1600" spc="-1" strike="noStrike">
              <a:latin typeface="Arial"/>
            </a:endParaRPr>
          </a:p>
          <a:p>
            <a:pPr algn="just">
              <a:lnSpc>
                <a:spcPct val="150000"/>
              </a:lnSpc>
              <a:spcBef>
                <a:spcPts val="601"/>
              </a:spcBef>
            </a:pPr>
            <a:r>
              <a:rPr b="1" lang="ca-ES" sz="16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-MATERIAL: </a:t>
            </a:r>
            <a:r>
              <a:rPr b="0" lang="ca-ES" sz="16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 Roba i calçat esportiu, mascareta amb cordill., tovallola petita., ampolla d’aigua.</a:t>
            </a:r>
            <a:endParaRPr b="0" lang="ca-E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CustomShape 1"/>
          <p:cNvSpPr/>
          <p:nvPr/>
        </p:nvSpPr>
        <p:spPr>
          <a:xfrm>
            <a:off x="457200" y="548640"/>
            <a:ext cx="8227800" cy="50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74320" indent="-272520" algn="just">
              <a:lnSpc>
                <a:spcPct val="17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"/>
            </a:pPr>
            <a:r>
              <a:rPr b="1" lang="ca-ES" sz="1800" spc="-1" strike="noStrike" u="sng">
                <a:solidFill>
                  <a:srgbClr val="1f497d"/>
                </a:solidFill>
                <a:uFillTx/>
                <a:latin typeface="Century Schoolbook"/>
                <a:ea typeface="DejaVu Sans"/>
              </a:rPr>
              <a:t>Àrea d’anglès</a:t>
            </a: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:  </a:t>
            </a:r>
            <a:endParaRPr b="0" lang="ca-ES" sz="1800" spc="-1" strike="noStrike">
              <a:latin typeface="Arial"/>
            </a:endParaRPr>
          </a:p>
          <a:p>
            <a:pPr marL="360" algn="just">
              <a:lnSpc>
                <a:spcPct val="170000"/>
              </a:lnSpc>
              <a:spcBef>
                <a:spcPts val="601"/>
              </a:spcBef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Continuem fent les rutines d’entrada en anglès. Farem servir el llibre del New Tiger tot prioritzant la llengua oral, introduint i practicant  paulatinament el llenguatge escrit. Farem una sessió de grup complert i una altra de mig grup. </a:t>
            </a:r>
            <a:endParaRPr b="0" lang="ca-ES" sz="1800" spc="-1" strike="noStrike">
              <a:latin typeface="Arial"/>
            </a:endParaRPr>
          </a:p>
          <a:p>
            <a:pPr marL="360" algn="just">
              <a:lnSpc>
                <a:spcPct val="170000"/>
              </a:lnSpc>
              <a:spcBef>
                <a:spcPts val="601"/>
              </a:spcBef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Més endavant la mestra d’anglès es posarà en contacta amb les famílies via tokapp per donar les instruccions per accedir a la plataforma online de l’editorial. Aquesta eina, juntament amb el moodle, serà imprescindible en cas de confinament.</a:t>
            </a:r>
            <a:endParaRPr b="0" lang="ca-ES" sz="1800" spc="-1" strike="noStrike">
              <a:latin typeface="Arial"/>
            </a:endParaRPr>
          </a:p>
          <a:p>
            <a:pPr marL="360" algn="just">
              <a:lnSpc>
                <a:spcPct val="170000"/>
              </a:lnSpc>
              <a:spcBef>
                <a:spcPts val="601"/>
              </a:spcBef>
            </a:pPr>
            <a:endParaRPr b="0" lang="ca-E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CustomShape 1"/>
          <p:cNvSpPr/>
          <p:nvPr/>
        </p:nvSpPr>
        <p:spPr>
          <a:xfrm>
            <a:off x="611640" y="-304200"/>
            <a:ext cx="7991280" cy="339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70000"/>
              </a:lnSpc>
              <a:spcBef>
                <a:spcPts val="601"/>
              </a:spcBef>
            </a:pPr>
            <a:endParaRPr b="0" lang="ca-ES" sz="1800" spc="-1" strike="noStrike">
              <a:latin typeface="Arial"/>
            </a:endParaRPr>
          </a:p>
          <a:p>
            <a:pPr algn="just">
              <a:lnSpc>
                <a:spcPct val="170000"/>
              </a:lnSpc>
              <a:spcBef>
                <a:spcPts val="601"/>
              </a:spcBef>
            </a:pPr>
            <a:endParaRPr b="0" lang="ca-ES" sz="1800" spc="-1" strike="noStrike">
              <a:latin typeface="Arial"/>
            </a:endParaRPr>
          </a:p>
          <a:p>
            <a:pPr marL="274320" indent="-272520" algn="just">
              <a:lnSpc>
                <a:spcPct val="17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"/>
            </a:pPr>
            <a:r>
              <a:rPr b="1" lang="ca-ES" sz="1800" spc="-1" strike="noStrike" u="sng">
                <a:solidFill>
                  <a:srgbClr val="1f497d"/>
                </a:solidFill>
                <a:uFillTx/>
                <a:latin typeface="Century Schoolbook"/>
                <a:ea typeface="DejaVu Sans"/>
              </a:rPr>
              <a:t>Àrea de música: </a:t>
            </a: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Treballarem cançons, danses, ritmes i coneixerem diferents tipus d’instruments. Al llarg del curs es farà una sortida vinculada amb l’àrea de música. </a:t>
            </a:r>
            <a:endParaRPr b="0" lang="ca-ES" sz="1800" spc="-1" strike="noStrike">
              <a:latin typeface="Arial"/>
            </a:endParaRPr>
          </a:p>
          <a:p>
            <a:pPr marL="274320" indent="-272520" algn="just">
              <a:lnSpc>
                <a:spcPct val="17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"/>
            </a:pPr>
            <a:r>
              <a:rPr b="1" lang="ca-ES" sz="1800" spc="-1" strike="noStrike" u="sng">
                <a:solidFill>
                  <a:srgbClr val="1f497d"/>
                </a:solidFill>
                <a:uFillTx/>
                <a:latin typeface="Century Schoolbook"/>
                <a:ea typeface="DejaVu Sans"/>
              </a:rPr>
              <a:t>Educació en valors i Tutoria</a:t>
            </a: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: Es treballarà de manera transversal reforcem els hàbits d’higiene, el respecte cap a l’entorn i els altres, la tolerància …</a:t>
            </a:r>
            <a:endParaRPr b="0" lang="ca-E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CustomShape 1"/>
          <p:cNvSpPr/>
          <p:nvPr/>
        </p:nvSpPr>
        <p:spPr>
          <a:xfrm>
            <a:off x="395640" y="476640"/>
            <a:ext cx="6057360" cy="72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1" lang="es-ES" sz="3000" spc="-1" strike="noStrike" cap="small">
                <a:solidFill>
                  <a:srgbClr val="1f497d"/>
                </a:solidFill>
                <a:latin typeface="Century Schoolbook"/>
                <a:ea typeface="DejaVu Sans"/>
              </a:rPr>
              <a:t>ATENCIÓ A LA DIVERSITAT</a:t>
            </a:r>
            <a:endParaRPr b="0" lang="ca-ES" sz="3000" spc="-1" strike="noStrike">
              <a:latin typeface="Arial"/>
            </a:endParaRPr>
          </a:p>
        </p:txBody>
      </p:sp>
      <p:sp>
        <p:nvSpPr>
          <p:cNvPr id="244" name="CustomShape 2"/>
          <p:cNvSpPr/>
          <p:nvPr/>
        </p:nvSpPr>
        <p:spPr>
          <a:xfrm>
            <a:off x="611640" y="1412640"/>
            <a:ext cx="7991280" cy="40446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Cada nen/a té unes necessitats, unes possibilitats i uns ritmes d’aprenentatge diferents.  </a:t>
            </a:r>
            <a:endParaRPr b="0" lang="ca-ES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És per aquest motiu que a l’escola vetllem per a que es puguin atendre les necessitats dels nostres alumnes quan sorgeixen i per això comptem amb diferents recursos: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 </a:t>
            </a:r>
            <a:endParaRPr b="0" lang="ca-ES" sz="1800" spc="-1" strike="noStrike">
              <a:latin typeface="Arial"/>
            </a:endParaRPr>
          </a:p>
          <a:p>
            <a:pPr marL="285840" indent="-28404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Suports/ desdoblaments</a:t>
            </a:r>
            <a:endParaRPr b="0" lang="ca-ES" sz="1800" spc="-1" strike="noStrike">
              <a:latin typeface="Arial"/>
            </a:endParaRPr>
          </a:p>
          <a:p>
            <a:pPr marL="285840" indent="-28404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Professionals d’educació especial i d’atenció a la diversitat</a:t>
            </a:r>
            <a:endParaRPr b="0" lang="ca-ES" sz="1800" spc="-1" strike="noStrike">
              <a:latin typeface="Arial"/>
            </a:endParaRPr>
          </a:p>
          <a:p>
            <a:pPr marL="285840" indent="-28404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Coordinació amb equips d’assessorament psicopedagògic (EAP)</a:t>
            </a:r>
            <a:endParaRPr b="0" lang="ca-ES" sz="1800" spc="-1" strike="noStrike">
              <a:latin typeface="Arial"/>
            </a:endParaRPr>
          </a:p>
          <a:p>
            <a:pPr marL="285840" indent="-28404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SIEI (Suport intensiu a l’educació inclusiva) 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Tota l’escola continuarem treballant amb esforç, constància i amb ajuda de les famílies. D’aquesta manera podrem atendre la diversitat de la millor manera possible. 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</a:pPr>
            <a:endParaRPr b="0" lang="ca-ES" sz="1800" spc="-1" strike="noStrike">
              <a:latin typeface="Arial"/>
            </a:endParaRPr>
          </a:p>
        </p:txBody>
      </p:sp>
      <p:pic>
        <p:nvPicPr>
          <p:cNvPr id="245" name="Picture 7" descr="Resultado de imaxes para compartir és construir"/>
          <p:cNvPicPr/>
          <p:nvPr/>
        </p:nvPicPr>
        <p:blipFill>
          <a:blip r:embed="rId1"/>
          <a:stretch/>
        </p:blipFill>
        <p:spPr>
          <a:xfrm>
            <a:off x="5297040" y="4970520"/>
            <a:ext cx="3433680" cy="165456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CustomShape 1"/>
          <p:cNvSpPr/>
          <p:nvPr/>
        </p:nvSpPr>
        <p:spPr>
          <a:xfrm>
            <a:off x="448560" y="536760"/>
            <a:ext cx="383364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es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L’AVALUACIÓ</a:t>
            </a:r>
            <a:r>
              <a:rPr b="0" lang="es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 </a:t>
            </a:r>
            <a:endParaRPr b="0" lang="ca-ES" sz="1800" spc="-1" strike="noStrike">
              <a:latin typeface="Arial"/>
            </a:endParaRPr>
          </a:p>
        </p:txBody>
      </p:sp>
      <p:sp>
        <p:nvSpPr>
          <p:cNvPr id="247" name="CustomShape 2"/>
          <p:cNvSpPr/>
          <p:nvPr/>
        </p:nvSpPr>
        <p:spPr>
          <a:xfrm>
            <a:off x="827640" y="3861000"/>
            <a:ext cx="107820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s-ES" sz="1200" spc="-1" strike="noStrike">
                <a:solidFill>
                  <a:srgbClr val="000000"/>
                </a:solidFill>
                <a:latin typeface="Arial"/>
                <a:ea typeface="DejaVu Sans"/>
              </a:rPr>
              <a:t>Proves orals i escrites</a:t>
            </a:r>
            <a:endParaRPr b="0" lang="ca-ES" sz="1200" spc="-1" strike="noStrike">
              <a:latin typeface="Arial"/>
            </a:endParaRPr>
          </a:p>
        </p:txBody>
      </p:sp>
      <p:sp>
        <p:nvSpPr>
          <p:cNvPr id="248" name="CustomShape 3"/>
          <p:cNvSpPr/>
          <p:nvPr/>
        </p:nvSpPr>
        <p:spPr>
          <a:xfrm>
            <a:off x="2339640" y="3861000"/>
            <a:ext cx="107820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s-ES" sz="1200" spc="-1" strike="noStrike">
                <a:solidFill>
                  <a:srgbClr val="000000"/>
                </a:solidFill>
                <a:latin typeface="Arial"/>
                <a:ea typeface="DejaVu Sans"/>
              </a:rPr>
              <a:t>Observació sistemàtica</a:t>
            </a:r>
            <a:endParaRPr b="0" lang="ca-ES" sz="1200" spc="-1" strike="noStrike">
              <a:latin typeface="Arial"/>
            </a:endParaRPr>
          </a:p>
        </p:txBody>
      </p:sp>
      <p:sp>
        <p:nvSpPr>
          <p:cNvPr id="249" name="CustomShape 4"/>
          <p:cNvSpPr/>
          <p:nvPr/>
        </p:nvSpPr>
        <p:spPr>
          <a:xfrm>
            <a:off x="3996000" y="3861000"/>
            <a:ext cx="107820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s-E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Conversa o exposició</a:t>
            </a:r>
            <a:endParaRPr b="0" lang="ca-ES" sz="1200" spc="-1" strike="noStrike">
              <a:latin typeface="Arial"/>
            </a:endParaRPr>
          </a:p>
        </p:txBody>
      </p:sp>
      <p:sp>
        <p:nvSpPr>
          <p:cNvPr id="250" name="CustomShape 5"/>
          <p:cNvSpPr/>
          <p:nvPr/>
        </p:nvSpPr>
        <p:spPr>
          <a:xfrm>
            <a:off x="5292000" y="3789000"/>
            <a:ext cx="1078200" cy="63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s-ES" sz="1200" spc="-1" strike="noStrike">
                <a:solidFill>
                  <a:srgbClr val="000000"/>
                </a:solidFill>
                <a:latin typeface="Arial"/>
                <a:ea typeface="DejaVu Sans"/>
              </a:rPr>
              <a:t>Dossiers, activitats o treballs</a:t>
            </a:r>
            <a:endParaRPr b="0" lang="ca-ES" sz="1200" spc="-1" strike="noStrike">
              <a:latin typeface="Arial"/>
            </a:endParaRPr>
          </a:p>
        </p:txBody>
      </p:sp>
      <p:sp>
        <p:nvSpPr>
          <p:cNvPr id="251" name="CustomShape 6"/>
          <p:cNvSpPr/>
          <p:nvPr/>
        </p:nvSpPr>
        <p:spPr>
          <a:xfrm>
            <a:off x="6732360" y="3933000"/>
            <a:ext cx="107820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s-E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 </a:t>
            </a:r>
            <a:r>
              <a:rPr b="0" lang="es-ES" sz="1200" spc="-1" strike="noStrike">
                <a:solidFill>
                  <a:srgbClr val="000000"/>
                </a:solidFill>
                <a:latin typeface="Arial"/>
                <a:ea typeface="DejaVu Sans"/>
              </a:rPr>
              <a:t>Deures</a:t>
            </a:r>
            <a:endParaRPr b="0" lang="ca-ES" sz="1200" spc="-1" strike="noStrike">
              <a:latin typeface="Arial"/>
            </a:endParaRPr>
          </a:p>
        </p:txBody>
      </p:sp>
      <p:sp>
        <p:nvSpPr>
          <p:cNvPr id="252" name="CustomShape 7"/>
          <p:cNvSpPr/>
          <p:nvPr/>
        </p:nvSpPr>
        <p:spPr>
          <a:xfrm>
            <a:off x="155520" y="-144360"/>
            <a:ext cx="3031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3" name="CustomShape 8"/>
          <p:cNvSpPr/>
          <p:nvPr/>
        </p:nvSpPr>
        <p:spPr>
          <a:xfrm>
            <a:off x="155520" y="-144360"/>
            <a:ext cx="3031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4" name="CustomShape 9"/>
          <p:cNvSpPr/>
          <p:nvPr/>
        </p:nvSpPr>
        <p:spPr>
          <a:xfrm>
            <a:off x="155520" y="-144360"/>
            <a:ext cx="3031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55" name="Picture 10" descr="Resultat d'imatges de conversa  icono"/>
          <p:cNvPicPr/>
          <p:nvPr/>
        </p:nvPicPr>
        <p:blipFill>
          <a:blip r:embed="rId1"/>
          <a:stretch/>
        </p:blipFill>
        <p:spPr>
          <a:xfrm>
            <a:off x="4284000" y="3429000"/>
            <a:ext cx="430200" cy="430200"/>
          </a:xfrm>
          <a:prstGeom prst="rect">
            <a:avLst/>
          </a:prstGeom>
          <a:ln w="0">
            <a:noFill/>
          </a:ln>
        </p:spPr>
      </p:pic>
      <p:pic>
        <p:nvPicPr>
          <p:cNvPr id="256" name="Picture 12" descr="Resultat d'imatges de observar  icono"/>
          <p:cNvPicPr/>
          <p:nvPr/>
        </p:nvPicPr>
        <p:blipFill>
          <a:blip r:embed="rId2"/>
          <a:stretch/>
        </p:blipFill>
        <p:spPr>
          <a:xfrm>
            <a:off x="2627640" y="3429000"/>
            <a:ext cx="502200" cy="502200"/>
          </a:xfrm>
          <a:prstGeom prst="rect">
            <a:avLst/>
          </a:prstGeom>
          <a:ln w="0">
            <a:noFill/>
          </a:ln>
        </p:spPr>
      </p:pic>
      <p:pic>
        <p:nvPicPr>
          <p:cNvPr id="257" name="Picture 14" descr="Resultat d'imatges de dossier  icono"/>
          <p:cNvPicPr/>
          <p:nvPr/>
        </p:nvPicPr>
        <p:blipFill>
          <a:blip r:embed="rId3"/>
          <a:stretch/>
        </p:blipFill>
        <p:spPr>
          <a:xfrm>
            <a:off x="5580000" y="3357000"/>
            <a:ext cx="430200" cy="430200"/>
          </a:xfrm>
          <a:prstGeom prst="rect">
            <a:avLst/>
          </a:prstGeom>
          <a:ln w="0">
            <a:noFill/>
          </a:ln>
        </p:spPr>
      </p:pic>
      <p:sp>
        <p:nvSpPr>
          <p:cNvPr id="258" name="CustomShape 10"/>
          <p:cNvSpPr/>
          <p:nvPr/>
        </p:nvSpPr>
        <p:spPr>
          <a:xfrm>
            <a:off x="155520" y="-144360"/>
            <a:ext cx="3031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9" name="CustomShape 11"/>
          <p:cNvSpPr/>
          <p:nvPr/>
        </p:nvSpPr>
        <p:spPr>
          <a:xfrm>
            <a:off x="155520" y="-144360"/>
            <a:ext cx="3031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60" name="Picture 20" descr="Imatge relacionada"/>
          <p:cNvPicPr/>
          <p:nvPr/>
        </p:nvPicPr>
        <p:blipFill>
          <a:blip r:embed="rId4"/>
          <a:stretch/>
        </p:blipFill>
        <p:spPr>
          <a:xfrm>
            <a:off x="1187640" y="3429000"/>
            <a:ext cx="485280" cy="485280"/>
          </a:xfrm>
          <a:prstGeom prst="rect">
            <a:avLst/>
          </a:prstGeom>
          <a:ln w="0">
            <a:noFill/>
          </a:ln>
        </p:spPr>
      </p:pic>
      <p:pic>
        <p:nvPicPr>
          <p:cNvPr id="261" name="Picture 22" descr="Resultat d'imatges de quadricula icono"/>
          <p:cNvPicPr/>
          <p:nvPr/>
        </p:nvPicPr>
        <p:blipFill>
          <a:blip r:embed="rId5"/>
          <a:stretch/>
        </p:blipFill>
        <p:spPr>
          <a:xfrm>
            <a:off x="7020360" y="3429000"/>
            <a:ext cx="502200" cy="502200"/>
          </a:xfrm>
          <a:prstGeom prst="rect">
            <a:avLst/>
          </a:prstGeom>
          <a:ln w="0">
            <a:noFill/>
          </a:ln>
        </p:spPr>
      </p:pic>
      <p:pic>
        <p:nvPicPr>
          <p:cNvPr id="262" name="Picture 24" descr="Resultat d'imatges de dibujo niños estudiantes"/>
          <p:cNvPicPr/>
          <p:nvPr/>
        </p:nvPicPr>
        <p:blipFill>
          <a:blip r:embed="rId6"/>
          <a:stretch/>
        </p:blipFill>
        <p:spPr>
          <a:xfrm>
            <a:off x="439560" y="1296360"/>
            <a:ext cx="2152080" cy="1872000"/>
          </a:xfrm>
          <a:prstGeom prst="rect">
            <a:avLst/>
          </a:prstGeom>
          <a:ln w="0">
            <a:noFill/>
          </a:ln>
        </p:spPr>
      </p:pic>
      <p:sp>
        <p:nvSpPr>
          <p:cNvPr id="263" name="CustomShape 12"/>
          <p:cNvSpPr/>
          <p:nvPr/>
        </p:nvSpPr>
        <p:spPr>
          <a:xfrm rot="21213000">
            <a:off x="3281760" y="1203840"/>
            <a:ext cx="5357880" cy="168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50000"/>
              </a:lnSpc>
            </a:pPr>
            <a:r>
              <a:rPr b="1" lang="es-ES" sz="1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Ideees clau:</a:t>
            </a:r>
            <a:endParaRPr b="0" lang="ca-ES" sz="1400" spc="-1" strike="noStrike">
              <a:latin typeface="Arial"/>
            </a:endParaRPr>
          </a:p>
          <a:p>
            <a:pPr marL="216000" indent="-21456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L’alumne és el protagonista del seu aprenentage</a:t>
            </a:r>
            <a:endParaRPr b="0" lang="ca-ES" sz="1400" spc="-1" strike="noStrike">
              <a:latin typeface="Arial"/>
            </a:endParaRPr>
          </a:p>
          <a:p>
            <a:pPr marL="216000" indent="-21456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L’avaluació ha de servir perquè aprengui més i millor</a:t>
            </a:r>
            <a:endParaRPr b="0" lang="ca-ES" sz="1400" spc="-1" strike="noStrike">
              <a:latin typeface="Arial"/>
            </a:endParaRPr>
          </a:p>
          <a:p>
            <a:pPr marL="216000" indent="-21456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1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L’avaluació té com objectiu ajudar els alumnes a ser </a:t>
            </a:r>
            <a:endParaRPr b="0" lang="ca-ES" sz="14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r>
              <a:rPr b="0" lang="es-ES" sz="1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més competents</a:t>
            </a:r>
            <a:endParaRPr b="0" lang="ca-ES" sz="1400" spc="-1" strike="noStrike">
              <a:latin typeface="Arial"/>
            </a:endParaRPr>
          </a:p>
        </p:txBody>
      </p:sp>
      <p:sp>
        <p:nvSpPr>
          <p:cNvPr id="264" name="CustomShape 13"/>
          <p:cNvSpPr/>
          <p:nvPr/>
        </p:nvSpPr>
        <p:spPr>
          <a:xfrm>
            <a:off x="539640" y="4149000"/>
            <a:ext cx="62629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s-ES" sz="1800" spc="-1" strike="noStrike">
                <a:solidFill>
                  <a:srgbClr val="000000"/>
                </a:solidFill>
                <a:latin typeface="Arial Black"/>
                <a:ea typeface="DejaVu Sans"/>
              </a:rPr>
              <a:t>Informes escrits </a:t>
            </a:r>
            <a:r>
              <a:rPr b="0" lang="es-ES" sz="1800" spc="-1" strike="noStrike">
                <a:solidFill>
                  <a:srgbClr val="000000"/>
                </a:solidFill>
                <a:latin typeface="Arial Black"/>
                <a:ea typeface="DejaVu Sans"/>
              </a:rPr>
              <a:t>al final de cada trimestre</a:t>
            </a:r>
            <a:endParaRPr b="0" lang="ca-ES" sz="1800" spc="-1" strike="noStrike">
              <a:latin typeface="Arial"/>
            </a:endParaRPr>
          </a:p>
        </p:txBody>
      </p:sp>
      <p:sp>
        <p:nvSpPr>
          <p:cNvPr id="265" name="CustomShape 14"/>
          <p:cNvSpPr/>
          <p:nvPr/>
        </p:nvSpPr>
        <p:spPr>
          <a:xfrm>
            <a:off x="539640" y="4869360"/>
            <a:ext cx="6730920" cy="4546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s-ES" sz="1200" spc="-1" strike="noStrike">
                <a:solidFill>
                  <a:srgbClr val="000000"/>
                </a:solidFill>
                <a:latin typeface="Arial"/>
                <a:ea typeface="Arial"/>
              </a:rPr>
              <a:t>Aquests són els termes que s’utilitzen per valorar el grau d’assoliment de les competències:</a:t>
            </a:r>
            <a:endParaRPr b="0" lang="ca-ES" sz="12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ca-ES" sz="1200" spc="-1" strike="noStrike">
              <a:latin typeface="Arial"/>
            </a:endParaRPr>
          </a:p>
        </p:txBody>
      </p:sp>
      <p:sp>
        <p:nvSpPr>
          <p:cNvPr id="266" name="CustomShape 15"/>
          <p:cNvSpPr/>
          <p:nvPr/>
        </p:nvSpPr>
        <p:spPr>
          <a:xfrm>
            <a:off x="2843640" y="4862880"/>
            <a:ext cx="2045160" cy="18694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spAutoFit/>
          </a:bodyPr>
          <a:p>
            <a:pPr>
              <a:lnSpc>
                <a:spcPct val="150000"/>
              </a:lnSpc>
              <a:tabLst>
                <a:tab algn="l" pos="0"/>
              </a:tabLst>
            </a:pPr>
            <a:br/>
            <a:endParaRPr b="0" lang="ca-ES" sz="1800" spc="-1" strike="noStrike">
              <a:latin typeface="Arial"/>
            </a:endParaRPr>
          </a:p>
          <a:p>
            <a:pPr>
              <a:lnSpc>
                <a:spcPct val="1500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0097a7"/>
                </a:solidFill>
                <a:latin typeface="Arial"/>
                <a:ea typeface="Arial"/>
              </a:rPr>
              <a:t>AE- Assoliment excel·lent </a:t>
            </a:r>
            <a:endParaRPr b="0" lang="ca-ES" sz="1200" spc="-1" strike="noStrike">
              <a:latin typeface="Arial"/>
            </a:endParaRPr>
          </a:p>
          <a:p>
            <a:pPr>
              <a:lnSpc>
                <a:spcPct val="1500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0097a7"/>
                </a:solidFill>
                <a:latin typeface="Arial"/>
                <a:ea typeface="Arial"/>
              </a:rPr>
              <a:t>AN- Assoliment notable </a:t>
            </a:r>
            <a:endParaRPr b="0" lang="ca-ES" sz="1200" spc="-1" strike="noStrike">
              <a:latin typeface="Arial"/>
            </a:endParaRPr>
          </a:p>
          <a:p>
            <a:pPr>
              <a:lnSpc>
                <a:spcPct val="1500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0097a7"/>
                </a:solidFill>
                <a:latin typeface="Arial"/>
                <a:ea typeface="Arial"/>
              </a:rPr>
              <a:t>AS- Assoliment satisfactori </a:t>
            </a:r>
            <a:endParaRPr b="0" lang="ca-ES" sz="1200" spc="-1" strike="noStrike">
              <a:latin typeface="Arial"/>
            </a:endParaRPr>
          </a:p>
          <a:p>
            <a:pPr>
              <a:lnSpc>
                <a:spcPct val="1500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0097a7"/>
                </a:solidFill>
                <a:latin typeface="Arial"/>
                <a:ea typeface="Arial"/>
              </a:rPr>
              <a:t>NA- No-assoliment</a:t>
            </a:r>
            <a:endParaRPr b="0" lang="ca-ES" sz="1200" spc="-1" strike="noStrike">
              <a:latin typeface="Arial"/>
            </a:endParaRPr>
          </a:p>
        </p:txBody>
      </p:sp>
      <p:sp>
        <p:nvSpPr>
          <p:cNvPr id="267" name="CustomShape 16"/>
          <p:cNvSpPr/>
          <p:nvPr/>
        </p:nvSpPr>
        <p:spPr>
          <a:xfrm rot="21236400">
            <a:off x="3004560" y="1086840"/>
            <a:ext cx="5040000" cy="1864800"/>
          </a:xfrm>
          <a:prstGeom prst="roundRect">
            <a:avLst>
              <a:gd name="adj" fmla="val 16667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CustomShape 1"/>
          <p:cNvSpPr/>
          <p:nvPr/>
        </p:nvSpPr>
        <p:spPr>
          <a:xfrm>
            <a:off x="467640" y="404640"/>
            <a:ext cx="5985360" cy="86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 fontScale="49000"/>
          </a:bodyPr>
          <a:p>
            <a:pPr algn="ctr">
              <a:lnSpc>
                <a:spcPct val="100000"/>
              </a:lnSpc>
            </a:pPr>
            <a:r>
              <a:rPr b="0" lang="ca-ES" sz="4400" spc="-1" strike="noStrike" cap="small">
                <a:solidFill>
                  <a:srgbClr val="1f497d"/>
                </a:solidFill>
                <a:latin typeface="Century Schoolbook"/>
                <a:ea typeface="DejaVu Sans"/>
              </a:rPr>
              <a:t>Sortides i activitats </a:t>
            </a:r>
            <a:endParaRPr b="0" lang="ca-ES" sz="4400" spc="-1" strike="noStrike">
              <a:latin typeface="Arial"/>
            </a:endParaRPr>
          </a:p>
        </p:txBody>
      </p:sp>
      <p:sp>
        <p:nvSpPr>
          <p:cNvPr id="269" name="CustomShape 2"/>
          <p:cNvSpPr/>
          <p:nvPr/>
        </p:nvSpPr>
        <p:spPr>
          <a:xfrm>
            <a:off x="611640" y="1484640"/>
            <a:ext cx="7774920" cy="240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85840" indent="-284040">
              <a:lnSpc>
                <a:spcPct val="2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16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Al llarg del curs informarem de les sortides que es derivin de projectes i/o de la situació actual derivada de la pandèmia.</a:t>
            </a:r>
            <a:endParaRPr b="0" lang="ca-ES" sz="1600" spc="-1" strike="noStrike">
              <a:latin typeface="Arial"/>
            </a:endParaRPr>
          </a:p>
          <a:p>
            <a:pPr marL="285840" indent="-284040">
              <a:lnSpc>
                <a:spcPct val="2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16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Planning de les sortides: </a:t>
            </a:r>
            <a:endParaRPr b="0" lang="ca-ES" sz="1600" spc="-1" strike="noStrike">
              <a:latin typeface="Arial"/>
            </a:endParaRPr>
          </a:p>
          <a:p>
            <a:pPr>
              <a:lnSpc>
                <a:spcPct val="200000"/>
              </a:lnSpc>
            </a:pPr>
            <a:endParaRPr b="0" lang="ca-ES" sz="16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endParaRPr b="0" lang="ca-ES" sz="1600" spc="-1" strike="noStrike">
              <a:latin typeface="Arial"/>
            </a:endParaRPr>
          </a:p>
        </p:txBody>
      </p:sp>
      <p:graphicFrame>
        <p:nvGraphicFramePr>
          <p:cNvPr id="270" name="Table 3"/>
          <p:cNvGraphicFramePr/>
          <p:nvPr/>
        </p:nvGraphicFramePr>
        <p:xfrm>
          <a:off x="900000" y="3240000"/>
          <a:ext cx="7019280" cy="2799000"/>
        </p:xfrm>
        <a:graphic>
          <a:graphicData uri="http://schemas.openxmlformats.org/drawingml/2006/table">
            <a:tbl>
              <a:tblPr/>
              <a:tblGrid>
                <a:gridCol w="4205520"/>
                <a:gridCol w="1384200"/>
                <a:gridCol w="1429920"/>
              </a:tblGrid>
              <a:tr h="34992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ca-ES" sz="1800" spc="-1" strike="noStrike">
                          <a:latin typeface="Arial"/>
                        </a:rPr>
                        <a:t>1</a:t>
                      </a:r>
                      <a:r>
                        <a:rPr b="0" lang="ca-ES" sz="1800" spc="-1" strike="noStrike" baseline="14000000">
                          <a:latin typeface="Arial"/>
                        </a:rPr>
                        <a:t>r</a:t>
                      </a:r>
                      <a:r>
                        <a:rPr b="0" lang="ca-ES" sz="1800" spc="-1" strike="noStrike">
                          <a:latin typeface="Arial"/>
                        </a:rPr>
                        <a:t> trimestre</a:t>
                      </a:r>
                      <a:endParaRPr b="0" lang="ca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34992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ca-ES" sz="1800" spc="-1" strike="noStrike">
                          <a:latin typeface="Arial"/>
                        </a:rPr>
                        <a:t>A concretar</a:t>
                      </a:r>
                      <a:endParaRPr b="0" lang="ca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992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ca-ES" sz="1800" spc="-1" strike="noStrike">
                          <a:latin typeface="Arial"/>
                        </a:rPr>
                        <a:t>2</a:t>
                      </a:r>
                      <a:r>
                        <a:rPr b="0" lang="ca-ES" sz="1800" spc="-1" strike="noStrike" baseline="14000000">
                          <a:latin typeface="Arial"/>
                        </a:rPr>
                        <a:t>n</a:t>
                      </a:r>
                      <a:r>
                        <a:rPr b="0" lang="ca-ES" sz="1800" spc="-1" strike="noStrike">
                          <a:latin typeface="Arial"/>
                        </a:rPr>
                        <a:t> trimestre</a:t>
                      </a:r>
                      <a:endParaRPr b="0" lang="ca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4992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ca-ES" sz="1800" spc="-1" strike="noStrike">
                          <a:latin typeface="Arial"/>
                        </a:rPr>
                        <a:t>Spiribol </a:t>
                      </a:r>
                      <a:endParaRPr b="0" lang="ca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ca-ES" sz="1800" spc="-1" strike="noStrike">
                          <a:latin typeface="Arial"/>
                        </a:rPr>
                        <a:t>Febrer </a:t>
                      </a:r>
                      <a:endParaRPr b="0" lang="ca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ca-ES" sz="1800" spc="-1" strike="noStrike">
                          <a:latin typeface="Arial"/>
                        </a:rPr>
                        <a:t>Matí</a:t>
                      </a:r>
                      <a:endParaRPr b="0" lang="ca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992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ca-ES" sz="1800" spc="-1" strike="noStrike">
                          <a:latin typeface="Arial"/>
                        </a:rPr>
                        <a:t>Can Miravitges: el bosc</a:t>
                      </a:r>
                      <a:endParaRPr b="0" lang="ca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ca-ES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ca-ES" sz="1800" spc="-1" strike="noStrike">
                          <a:latin typeface="Arial"/>
                        </a:rPr>
                        <a:t>Març</a:t>
                      </a:r>
                      <a:endParaRPr b="0" lang="ca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ca-ES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ca-ES" sz="1800" spc="-1" strike="noStrike">
                          <a:latin typeface="Arial"/>
                        </a:rPr>
                        <a:t>Tot el dia</a:t>
                      </a:r>
                      <a:endParaRPr b="0" lang="ca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4992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ca-ES" sz="1800" spc="-1" strike="noStrike">
                          <a:latin typeface="Arial"/>
                        </a:rPr>
                        <a:t>Teatre d’ànglès: Jack and the màgic beans</a:t>
                      </a:r>
                      <a:endParaRPr b="0" lang="ca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ca-ES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ca-ES" sz="1800" spc="-1" strike="noStrike">
                          <a:latin typeface="Arial"/>
                        </a:rPr>
                        <a:t>Abril</a:t>
                      </a:r>
                      <a:endParaRPr b="0" lang="ca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ca-ES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ca-ES" sz="1800" spc="-1" strike="noStrike">
                          <a:latin typeface="Arial"/>
                        </a:rPr>
                        <a:t>Matí</a:t>
                      </a:r>
                      <a:endParaRPr b="0" lang="ca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992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ca-ES" sz="1800" spc="-1" strike="noStrike">
                          <a:latin typeface="Arial"/>
                        </a:rPr>
                        <a:t>3</a:t>
                      </a:r>
                      <a:r>
                        <a:rPr b="0" lang="ca-ES" sz="1800" spc="-1" strike="noStrike" baseline="14000000">
                          <a:latin typeface="Arial"/>
                        </a:rPr>
                        <a:t>r</a:t>
                      </a:r>
                      <a:r>
                        <a:rPr b="0" lang="ca-ES" sz="1800" spc="-1" strike="noStrike">
                          <a:latin typeface="Arial"/>
                        </a:rPr>
                        <a:t> trimestre</a:t>
                      </a:r>
                      <a:endParaRPr b="0" lang="ca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4992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ca-ES" sz="1800" spc="-1" strike="noStrike">
                          <a:latin typeface="Arial"/>
                        </a:rPr>
                        <a:t>Can Fusteret: talller de vidre</a:t>
                      </a:r>
                      <a:endParaRPr b="0" lang="ca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ca-ES" sz="1800" spc="-1" strike="noStrike">
                          <a:latin typeface="Arial"/>
                        </a:rPr>
                        <a:t>Maig</a:t>
                      </a:r>
                      <a:endParaRPr b="0" lang="ca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ca-ES" sz="1800" spc="-1" strike="noStrike">
                          <a:latin typeface="Arial"/>
                        </a:rPr>
                        <a:t>Tot el dia</a:t>
                      </a:r>
                      <a:endParaRPr b="0" lang="ca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CustomShape 1"/>
          <p:cNvSpPr/>
          <p:nvPr/>
        </p:nvSpPr>
        <p:spPr>
          <a:xfrm>
            <a:off x="457200" y="274680"/>
            <a:ext cx="7465680" cy="11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ca-ES" sz="3600" spc="-1" strike="noStrike" cap="small">
                <a:solidFill>
                  <a:srgbClr val="1f497d"/>
                </a:solidFill>
                <a:latin typeface="Century Schoolbook"/>
                <a:ea typeface="DejaVu Sans"/>
              </a:rPr>
              <a:t>Recomanacions per les sortides</a:t>
            </a:r>
            <a:endParaRPr b="0" lang="ca-ES" sz="3600" spc="-1" strike="noStrike">
              <a:latin typeface="Arial"/>
            </a:endParaRPr>
          </a:p>
        </p:txBody>
      </p:sp>
      <p:sp>
        <p:nvSpPr>
          <p:cNvPr id="272" name="CustomShape 2"/>
          <p:cNvSpPr/>
          <p:nvPr/>
        </p:nvSpPr>
        <p:spPr>
          <a:xfrm>
            <a:off x="683640" y="1484640"/>
            <a:ext cx="7702920" cy="374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0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Roba i calçat còmodes</a:t>
            </a:r>
            <a:endParaRPr b="0" lang="ca-ES" sz="20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0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Motxilles d’esquena</a:t>
            </a:r>
            <a:endParaRPr b="0" lang="ca-ES" sz="20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0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Menjar pràctic i quantitat adequada</a:t>
            </a:r>
            <a:endParaRPr b="0" lang="ca-ES" sz="20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0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No ampolles de vidre, ni llaminadures, ni xocolata...</a:t>
            </a:r>
            <a:endParaRPr b="0" lang="ca-ES" sz="20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0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Els alumnes de menjadors tindran pícnic a no ser que s’indiqui el contrari</a:t>
            </a:r>
            <a:endParaRPr b="0" lang="ca-ES" sz="20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0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No cal portar l’agenda ni retornar els deures el dia de la sortida  </a:t>
            </a:r>
            <a:endParaRPr b="0" lang="ca-ES" sz="20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0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Puntualitat</a:t>
            </a:r>
            <a:endParaRPr b="0" lang="ca-E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CustomShape 1"/>
          <p:cNvSpPr/>
          <p:nvPr/>
        </p:nvSpPr>
        <p:spPr>
          <a:xfrm>
            <a:off x="457200" y="274680"/>
            <a:ext cx="7465680" cy="11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ca-ES" sz="2800" spc="-1" strike="noStrike" cap="small">
                <a:solidFill>
                  <a:srgbClr val="1f497d"/>
                </a:solidFill>
                <a:latin typeface="Century Schoolbook"/>
                <a:ea typeface="DejaVu Sans"/>
              </a:rPr>
              <a:t>Recomanacions i normes </a:t>
            </a:r>
            <a:br/>
            <a:r>
              <a:rPr b="0" lang="ca-ES" sz="2800" spc="-1" strike="noStrike" cap="small">
                <a:solidFill>
                  <a:srgbClr val="1f497d"/>
                </a:solidFill>
                <a:latin typeface="Century Schoolbook"/>
                <a:ea typeface="DejaVu Sans"/>
              </a:rPr>
              <a:t>d’organització i funcionament</a:t>
            </a:r>
            <a:endParaRPr b="0" lang="ca-ES" sz="2800" spc="-1" strike="noStrike">
              <a:latin typeface="Arial"/>
            </a:endParaRPr>
          </a:p>
        </p:txBody>
      </p:sp>
      <p:sp>
        <p:nvSpPr>
          <p:cNvPr id="274" name="CustomShape 2"/>
          <p:cNvSpPr/>
          <p:nvPr/>
        </p:nvSpPr>
        <p:spPr>
          <a:xfrm>
            <a:off x="721800" y="1305720"/>
            <a:ext cx="8062920" cy="406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50000"/>
              </a:lnSpc>
            </a:pPr>
            <a:endParaRPr b="0" lang="ca-ES" sz="18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Puntualitat dintre de la franja horària d’arribada a l’escola.</a:t>
            </a:r>
            <a:endParaRPr b="0" lang="ca-ES" sz="18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Justificar a l’agenda les faltes d’assistència.</a:t>
            </a:r>
            <a:endParaRPr b="0" lang="ca-ES" sz="18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Posar vetes i marcar tota la roba i el material de l’infant.</a:t>
            </a:r>
            <a:endParaRPr b="0" lang="ca-ES" sz="18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No portar medicaments sense prescripció mèdica. Només amb recepta i autorització de la família amb la dosi i l’horari. </a:t>
            </a:r>
            <a:endParaRPr b="0" lang="ca-ES" sz="18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No es poden recollir els alumnes de 13:15 a 14:45.</a:t>
            </a:r>
            <a:endParaRPr b="0" lang="ca-ES" sz="18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Fer un bon esmorzar a casa.  A l’escola només un petit esmorzar.</a:t>
            </a:r>
            <a:endParaRPr b="0" lang="ca-ES" sz="18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Els dimecres fem el dia de la fruita per esmorzar.</a:t>
            </a:r>
            <a:endParaRPr b="0" lang="ca-ES" sz="18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No es poden portar sucs, làctics ni batuts.</a:t>
            </a:r>
            <a:endParaRPr b="0" lang="ca-E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467640" y="332640"/>
            <a:ext cx="6705360" cy="101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ca-ES" sz="2800" spc="-1" strike="noStrike" cap="small">
                <a:solidFill>
                  <a:srgbClr val="1f497d"/>
                </a:solidFill>
                <a:latin typeface="Century Schoolbook"/>
                <a:ea typeface="DejaVu Sans"/>
              </a:rPr>
              <a:t>Recomanacions i normes </a:t>
            </a:r>
            <a:br/>
            <a:r>
              <a:rPr b="0" lang="ca-ES" sz="2800" spc="-1" strike="noStrike" cap="small">
                <a:solidFill>
                  <a:srgbClr val="1f497d"/>
                </a:solidFill>
                <a:latin typeface="Century Schoolbook"/>
                <a:ea typeface="DejaVu Sans"/>
              </a:rPr>
              <a:t>d’organització i funcionament II</a:t>
            </a:r>
            <a:endParaRPr b="0" lang="ca-ES" sz="2800" spc="-1" strike="noStrike">
              <a:latin typeface="Arial"/>
            </a:endParaRPr>
          </a:p>
        </p:txBody>
      </p:sp>
      <p:sp>
        <p:nvSpPr>
          <p:cNvPr id="276" name="CustomShape 2"/>
          <p:cNvSpPr/>
          <p:nvPr/>
        </p:nvSpPr>
        <p:spPr>
          <a:xfrm>
            <a:off x="323640" y="1480320"/>
            <a:ext cx="7990920" cy="329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0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Per a celebrar els aniversaris fem una tarja de felicitació per portar a casa. No portar llaminadures. </a:t>
            </a:r>
            <a:endParaRPr b="0" lang="ca-ES" sz="20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0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Han de portar una ampolla d’aigua petita a la motxilla. </a:t>
            </a:r>
            <a:endParaRPr b="0" lang="ca-ES" sz="20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0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Al bloc de l’escola penjarem fotografies de sortides i activitats.</a:t>
            </a:r>
            <a:endParaRPr b="0" lang="ca-ES" sz="20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0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L’Atenció a les famílies serà a través de videoconferència o via telefònica, convocada pels tutors/es o les famílies.  </a:t>
            </a:r>
            <a:endParaRPr b="0" lang="ca-ES" sz="2000" spc="-1" strike="noStrike">
              <a:latin typeface="Arial"/>
            </a:endParaRPr>
          </a:p>
          <a:p>
            <a:pPr marL="343080" indent="-341280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0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Delegat/da de classe: ?</a:t>
            </a:r>
            <a:endParaRPr b="0" lang="ca-E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CustomShape 1"/>
          <p:cNvSpPr/>
          <p:nvPr/>
        </p:nvSpPr>
        <p:spPr>
          <a:xfrm>
            <a:off x="467640" y="260640"/>
            <a:ext cx="8135280" cy="96804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 fontScale="44000"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br/>
            <a:r>
              <a:rPr b="0" lang="es-ES" sz="4400" spc="-1" strike="noStrike" cap="small">
                <a:solidFill>
                  <a:srgbClr val="1f497d"/>
                </a:solidFill>
                <a:latin typeface="Century Schoolbook"/>
                <a:ea typeface="DejaVu Sans"/>
              </a:rPr>
              <a:t>Comunicació família escola</a:t>
            </a:r>
            <a:endParaRPr b="0" lang="ca-ES" sz="4400" spc="-1" strike="noStrike">
              <a:latin typeface="Arial"/>
            </a:endParaRPr>
          </a:p>
        </p:txBody>
      </p:sp>
      <p:sp>
        <p:nvSpPr>
          <p:cNvPr id="278" name="CustomShape 2"/>
          <p:cNvSpPr/>
          <p:nvPr/>
        </p:nvSpPr>
        <p:spPr>
          <a:xfrm>
            <a:off x="4140000" y="1772640"/>
            <a:ext cx="4533480" cy="446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334800" indent="-33300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Comic Sans MS"/>
              <a:buChar char="•"/>
              <a:tabLst>
                <a:tab algn="l" pos="446040"/>
                <a:tab algn="l" pos="895320"/>
                <a:tab algn="l" pos="1344600"/>
                <a:tab algn="l" pos="1793880"/>
                <a:tab algn="l" pos="2243160"/>
                <a:tab algn="l" pos="2692440"/>
                <a:tab algn="l" pos="3141720"/>
                <a:tab algn="l" pos="3591000"/>
                <a:tab algn="l" pos="4040280"/>
                <a:tab algn="l" pos="4489560"/>
                <a:tab algn="l" pos="4938840"/>
                <a:tab algn="l" pos="5388120"/>
                <a:tab algn="l" pos="5837400"/>
                <a:tab algn="l" pos="6286680"/>
                <a:tab algn="l" pos="6735600"/>
                <a:tab algn="l" pos="7184880"/>
                <a:tab algn="l" pos="7634160"/>
                <a:tab algn="l" pos="8083440"/>
                <a:tab algn="l" pos="8532720"/>
                <a:tab algn="l" pos="8982000"/>
              </a:tabLst>
            </a:pPr>
            <a:r>
              <a:rPr b="0" lang="es-ES" sz="20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ÉS LA VIA DE COMUNICACIÓ DE L’ESCOLA AMB LES FAMÍLIES .</a:t>
            </a:r>
            <a:endParaRPr b="0" lang="ca-ES" sz="2000" spc="-1" strike="noStrike">
              <a:latin typeface="Arial"/>
            </a:endParaRPr>
          </a:p>
          <a:p>
            <a:pPr marL="334800" indent="-33300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	</a:t>
            </a:r>
            <a:r>
              <a:rPr b="0" lang="es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(Comunicacions d’aula, menú menjador,  informació AMPA, extraescolars,  sortides…)</a:t>
            </a:r>
            <a:endParaRPr b="0" lang="ca-ES" sz="1800" spc="-1" strike="noStrike">
              <a:latin typeface="Arial"/>
            </a:endParaRPr>
          </a:p>
          <a:p>
            <a:pPr marL="334800" indent="-33300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ca-ES" sz="1800" spc="-1" strike="noStrike">
              <a:latin typeface="Arial"/>
            </a:endParaRPr>
          </a:p>
          <a:p>
            <a:pPr marL="334800" indent="-33300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Comic Sans MS"/>
              <a:buChar char="•"/>
              <a:tabLst>
                <a:tab algn="l" pos="446040"/>
                <a:tab algn="l" pos="895320"/>
                <a:tab algn="l" pos="1344600"/>
                <a:tab algn="l" pos="1793880"/>
                <a:tab algn="l" pos="2243160"/>
                <a:tab algn="l" pos="2692440"/>
                <a:tab algn="l" pos="3141720"/>
                <a:tab algn="l" pos="3591000"/>
                <a:tab algn="l" pos="4040280"/>
                <a:tab algn="l" pos="4489560"/>
                <a:tab algn="l" pos="4938840"/>
                <a:tab algn="l" pos="5388120"/>
                <a:tab algn="l" pos="5837400"/>
                <a:tab algn="l" pos="6286680"/>
                <a:tab algn="l" pos="6735600"/>
                <a:tab algn="l" pos="7184880"/>
                <a:tab algn="l" pos="7634160"/>
                <a:tab algn="l" pos="8083440"/>
                <a:tab algn="l" pos="8532720"/>
                <a:tab algn="l" pos="8982000"/>
              </a:tabLst>
            </a:pPr>
            <a:r>
              <a:rPr b="0" lang="es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APLICACIÓ FÀCIL DE DESCARREGAR PER A TELÈFONS I TABLETS  (App Store o Google Play)</a:t>
            </a:r>
            <a:endParaRPr b="0" lang="ca-ES" sz="1800" spc="-1" strike="noStrike">
              <a:latin typeface="Arial"/>
            </a:endParaRPr>
          </a:p>
          <a:p>
            <a:pPr marL="334800" indent="-33300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ca-ES" sz="1800" spc="-1" strike="noStrike">
              <a:latin typeface="Arial"/>
            </a:endParaRPr>
          </a:p>
          <a:p>
            <a:pPr marL="334800" indent="-33300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Comic Sans MS"/>
              <a:buChar char="•"/>
              <a:tabLst>
                <a:tab algn="l" pos="446040"/>
                <a:tab algn="l" pos="895320"/>
                <a:tab algn="l" pos="1344600"/>
                <a:tab algn="l" pos="1793880"/>
                <a:tab algn="l" pos="2243160"/>
                <a:tab algn="l" pos="2692440"/>
                <a:tab algn="l" pos="3141720"/>
                <a:tab algn="l" pos="3591000"/>
                <a:tab algn="l" pos="4040280"/>
                <a:tab algn="l" pos="4489560"/>
                <a:tab algn="l" pos="4938840"/>
                <a:tab algn="l" pos="5388120"/>
                <a:tab algn="l" pos="5837400"/>
                <a:tab algn="l" pos="6286680"/>
                <a:tab algn="l" pos="6735600"/>
                <a:tab algn="l" pos="7184880"/>
                <a:tab algn="l" pos="7634160"/>
                <a:tab algn="l" pos="8083440"/>
                <a:tab algn="l" pos="8532720"/>
                <a:tab algn="l" pos="8982000"/>
              </a:tabLst>
            </a:pPr>
            <a:r>
              <a:rPr b="1" lang="es-ES" sz="18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ÉS MOLT IMPORTANT NO CANVIAR LA ID SINÓ NO ES PODRÀ REBRE LA INFORMACIÓ QUE ENVIEM</a:t>
            </a:r>
            <a:endParaRPr b="0" lang="ca-ES" sz="1800" spc="-1" strike="noStrike">
              <a:latin typeface="Arial"/>
            </a:endParaRPr>
          </a:p>
          <a:p>
            <a:pPr marL="334800" indent="-33300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ca-ES" sz="1800" spc="-1" strike="noStrike">
              <a:latin typeface="Arial"/>
            </a:endParaRPr>
          </a:p>
          <a:p>
            <a:pPr marL="334800" indent="-33300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ca-ES" sz="1800" spc="-1" strike="noStrike">
              <a:latin typeface="Arial"/>
            </a:endParaRPr>
          </a:p>
          <a:p>
            <a:pPr marL="334800" indent="-33300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ca-ES" sz="1800" spc="-1" strike="noStrike">
              <a:latin typeface="Arial"/>
            </a:endParaRPr>
          </a:p>
          <a:p>
            <a:pPr marL="334800" indent="-33300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ca-ES" sz="1800" spc="-1" strike="noStrike">
              <a:latin typeface="Arial"/>
            </a:endParaRPr>
          </a:p>
          <a:p>
            <a:pPr marL="334800" indent="-33300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ca-ES" sz="1800" spc="-1" strike="noStrike">
              <a:latin typeface="Arial"/>
            </a:endParaRPr>
          </a:p>
        </p:txBody>
      </p:sp>
      <p:pic>
        <p:nvPicPr>
          <p:cNvPr id="279" name="Picture 3" descr=""/>
          <p:cNvPicPr/>
          <p:nvPr/>
        </p:nvPicPr>
        <p:blipFill>
          <a:blip r:embed="rId1"/>
          <a:srcRect l="0" t="14173" r="0" b="17123"/>
          <a:stretch/>
        </p:blipFill>
        <p:spPr>
          <a:xfrm>
            <a:off x="2051640" y="2925000"/>
            <a:ext cx="2097720" cy="25999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CustomShape 1"/>
          <p:cNvSpPr/>
          <p:nvPr/>
        </p:nvSpPr>
        <p:spPr>
          <a:xfrm>
            <a:off x="406080" y="260640"/>
            <a:ext cx="7465680" cy="79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>
              <a:lnSpc>
                <a:spcPct val="100000"/>
              </a:lnSpc>
            </a:pPr>
            <a:r>
              <a:rPr b="0" lang="es-ES" sz="2800" spc="-1" strike="noStrike" cap="small">
                <a:solidFill>
                  <a:srgbClr val="1f497d"/>
                </a:solidFill>
                <a:latin typeface="Century Schoolbook"/>
                <a:ea typeface="DejaVu Sans"/>
              </a:rPr>
              <a:t>RUTINES D’ENTRADA A L’ESCOLA</a:t>
            </a:r>
            <a:endParaRPr b="0" lang="ca-ES" sz="2800" spc="-1" strike="noStrike">
              <a:latin typeface="Arial"/>
            </a:endParaRPr>
          </a:p>
        </p:txBody>
      </p:sp>
      <p:sp>
        <p:nvSpPr>
          <p:cNvPr id="224" name="CustomShape 2"/>
          <p:cNvSpPr/>
          <p:nvPr/>
        </p:nvSpPr>
        <p:spPr>
          <a:xfrm>
            <a:off x="827640" y="1412640"/>
            <a:ext cx="6910920" cy="447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Aquest curs l’entrada a l’escola serà de la següent manera:</a:t>
            </a:r>
            <a:endParaRPr b="0" lang="ca-ES" sz="2400" spc="-1" strike="noStrike">
              <a:latin typeface="Arial"/>
            </a:endParaRPr>
          </a:p>
          <a:p>
            <a:pPr marL="343080" indent="-3412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L’entrada es farà de 8:55 h a 9:10h i de 14:55h a 15:05h per la porta principal evitant aglomeracions. Abans d’entrar s’aplicarà gel hidroalcohòlic. </a:t>
            </a:r>
            <a:endParaRPr b="0" lang="ca-ES" sz="2400" spc="-1" strike="noStrike">
              <a:latin typeface="Arial"/>
            </a:endParaRPr>
          </a:p>
          <a:p>
            <a:pPr marL="343080" indent="-3412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Els infants, a partir de 6 anys, hauran de dur la mascareta posada dins del recinte escolar i únicament se la poden treure a l’estona del pati o en activitats que es facin a l’aire lliure (EF) si es manté el grup bombolla.</a:t>
            </a:r>
            <a:endParaRPr b="0" lang="ca-ES" sz="24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Durant aquesta entrada relaxada començarem treballant l’hàbit lector.</a:t>
            </a:r>
            <a:endParaRPr b="0" lang="ca-E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6" descr="Resultat d'imatges de desitjos pares reunio inici de curs"/>
          <p:cNvPicPr/>
          <p:nvPr/>
        </p:nvPicPr>
        <p:blipFill>
          <a:blip r:embed="rId1"/>
          <a:srcRect l="0" t="27104" r="0" b="0"/>
          <a:stretch/>
        </p:blipFill>
        <p:spPr>
          <a:xfrm>
            <a:off x="2699640" y="188640"/>
            <a:ext cx="3526560" cy="1929240"/>
          </a:xfrm>
          <a:prstGeom prst="rect">
            <a:avLst/>
          </a:prstGeom>
          <a:ln w="0">
            <a:noFill/>
          </a:ln>
        </p:spPr>
      </p:pic>
      <p:pic>
        <p:nvPicPr>
          <p:cNvPr id="281" name="Picture 4" descr="https://www.copons.cat/escola/wp-content/uploads/2017/10/vital-familia-escola-620x480.jpg"/>
          <p:cNvPicPr/>
          <p:nvPr/>
        </p:nvPicPr>
        <p:blipFill>
          <a:blip r:embed="rId2"/>
          <a:stretch/>
        </p:blipFill>
        <p:spPr>
          <a:xfrm>
            <a:off x="250560" y="1917000"/>
            <a:ext cx="5903640" cy="4570200"/>
          </a:xfrm>
          <a:prstGeom prst="rect">
            <a:avLst/>
          </a:prstGeom>
          <a:ln w="0">
            <a:noFill/>
          </a:ln>
        </p:spPr>
      </p:pic>
      <p:sp>
        <p:nvSpPr>
          <p:cNvPr id="282" name="CustomShape 1"/>
          <p:cNvSpPr/>
          <p:nvPr/>
        </p:nvSpPr>
        <p:spPr>
          <a:xfrm>
            <a:off x="6012000" y="2853000"/>
            <a:ext cx="295056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s-ES" sz="20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MOLTES GRÀCIES PER LA VOSTRA COL·LABORACIÓ!</a:t>
            </a:r>
            <a:endParaRPr b="0" lang="ca-E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CustomShape 1"/>
          <p:cNvSpPr/>
          <p:nvPr/>
        </p:nvSpPr>
        <p:spPr>
          <a:xfrm>
            <a:off x="524160" y="332640"/>
            <a:ext cx="7465680" cy="72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>
              <a:lnSpc>
                <a:spcPct val="100000"/>
              </a:lnSpc>
            </a:pPr>
            <a:r>
              <a:rPr b="0" lang="es-ES" sz="2800" spc="-1" strike="noStrike" cap="small">
                <a:solidFill>
                  <a:srgbClr val="1f497d"/>
                </a:solidFill>
                <a:latin typeface="Century Schoolbook"/>
                <a:ea typeface="DejaVu Sans"/>
              </a:rPr>
              <a:t>RUTINES DE SORTIDA DE L’ESCOLA</a:t>
            </a:r>
            <a:endParaRPr b="0" lang="ca-ES" sz="2800" spc="-1" strike="noStrike"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513360" y="1124640"/>
            <a:ext cx="6910920" cy="374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343080" indent="-3412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Els infants de cicle inicial sortiran per la porta principal a partir de les 12:25h i en el cas de la tarda a les 16:25h.</a:t>
            </a:r>
            <a:endParaRPr b="0" lang="ca-ES" sz="2400" spc="-1" strike="noStrike">
              <a:latin typeface="Arial"/>
            </a:endParaRPr>
          </a:p>
          <a:p>
            <a:pPr marL="343080" indent="-3412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Per tal d'agilitzar les sortides és molt important aquest curs que les informacions família / escola es facin via agenda per evitar riscos innecessaris.</a:t>
            </a:r>
            <a:endParaRPr b="0" lang="ca-ES" sz="2400" spc="-1" strike="noStrike">
              <a:latin typeface="Arial"/>
            </a:endParaRPr>
          </a:p>
          <a:p>
            <a:pPr marL="343080" indent="-3412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A partir de les 16:35h s‘hauran de recollir als infants al servei d’acollida. Si algú preveu que arribarà tard, si us plau, que avisi a l’escola el més aviat possible. </a:t>
            </a:r>
            <a:endParaRPr b="0" lang="ca-E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CustomShape 1"/>
          <p:cNvSpPr/>
          <p:nvPr/>
        </p:nvSpPr>
        <p:spPr>
          <a:xfrm>
            <a:off x="457200" y="548640"/>
            <a:ext cx="4238640" cy="57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>
              <a:lnSpc>
                <a:spcPct val="100000"/>
              </a:lnSpc>
            </a:pPr>
            <a:r>
              <a:rPr b="0" lang="es-ES" sz="2800" spc="-1" strike="noStrike" cap="small">
                <a:solidFill>
                  <a:srgbClr val="1f497d"/>
                </a:solidFill>
                <a:latin typeface="Century Schoolbook"/>
                <a:ea typeface="DejaVu Sans"/>
              </a:rPr>
              <a:t>MESURES D’HIGIENE</a:t>
            </a:r>
            <a:endParaRPr b="0" lang="ca-ES" sz="2800" spc="-1" strike="noStrike">
              <a:latin typeface="Arial"/>
            </a:endParaRPr>
          </a:p>
        </p:txBody>
      </p:sp>
      <p:sp>
        <p:nvSpPr>
          <p:cNvPr id="228" name="CustomShape 2"/>
          <p:cNvSpPr/>
          <p:nvPr/>
        </p:nvSpPr>
        <p:spPr>
          <a:xfrm>
            <a:off x="683640" y="1484640"/>
            <a:ext cx="6910920" cy="33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343080" indent="-341280" algn="just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Els infants es rentaran les mans sovint.</a:t>
            </a:r>
            <a:endParaRPr b="0" lang="ca-ES" sz="2400" spc="-1" strike="noStrike">
              <a:latin typeface="Arial"/>
            </a:endParaRPr>
          </a:p>
          <a:p>
            <a:pPr marL="343080" indent="-341280" algn="just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Ventilarem les aules amb molta freqüència.</a:t>
            </a:r>
            <a:endParaRPr b="0" lang="ca-ES" sz="2400" spc="-1" strike="noStrike">
              <a:latin typeface="Arial"/>
            </a:endParaRPr>
          </a:p>
          <a:p>
            <a:pPr marL="343080" indent="-341280" algn="just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La bata de plàstica i la del menjador aniran a casa cada divendres per rentar.</a:t>
            </a:r>
            <a:endParaRPr b="0" lang="ca-ES" sz="2400" spc="-1" strike="noStrike">
              <a:latin typeface="Arial"/>
            </a:endParaRPr>
          </a:p>
          <a:p>
            <a:pPr marL="343080" indent="-341280" algn="just">
              <a:lnSpc>
                <a:spcPct val="15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Els nens/es han de dur una mascareta  i una altra de recanvi dins de la motxilla.</a:t>
            </a:r>
            <a:endParaRPr b="0" lang="ca-E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CustomShape 1"/>
          <p:cNvSpPr/>
          <p:nvPr/>
        </p:nvSpPr>
        <p:spPr>
          <a:xfrm>
            <a:off x="683640" y="116640"/>
            <a:ext cx="7771320" cy="146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ca-E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Llista de comprovació de símptomes per a les famílies</a:t>
            </a:r>
            <a:endParaRPr b="0" lang="ca-ES" sz="3200" spc="-1" strike="noStrike"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755640" y="1412640"/>
            <a:ext cx="7559640" cy="107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  <a:spcBef>
                <a:spcPts val="281"/>
              </a:spcBef>
              <a:tabLst>
                <a:tab algn="l" pos="0"/>
              </a:tabLst>
            </a:pPr>
            <a:r>
              <a:rPr b="1" lang="ca-ES" sz="1400" spc="-1" strike="noStrike">
                <a:solidFill>
                  <a:srgbClr val="376092"/>
                </a:solidFill>
                <a:latin typeface="Calibri"/>
                <a:ea typeface="DejaVu Sans"/>
              </a:rPr>
              <a:t>Si el vostre fill, filla o infant tutelat no es troba bé</a:t>
            </a:r>
            <a:r>
              <a:rPr b="0" lang="ca-ES" sz="1400" spc="-1" strike="noStrike">
                <a:solidFill>
                  <a:srgbClr val="376092"/>
                </a:solidFill>
                <a:latin typeface="Calibri"/>
                <a:ea typeface="DejaVu Sans"/>
              </a:rPr>
              <a:t>, marqueu amb una creu quins d'aquests símptomes presenta: </a:t>
            </a:r>
            <a:endParaRPr b="0" lang="ca-ES" sz="14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ca-ES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Febre o febrícula (per sobre de 37,5 ºC) </a:t>
            </a:r>
            <a:endParaRPr b="0" lang="ca-ES" sz="12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ca-ES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Mal de coll** </a:t>
            </a:r>
            <a:endParaRPr b="0" lang="ca-ES" sz="12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ca-ES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Refredat nasal** </a:t>
            </a:r>
            <a:endParaRPr b="0" lang="ca-ES" sz="12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ca-ES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Tos </a:t>
            </a:r>
            <a:endParaRPr b="0" lang="ca-ES" sz="12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ca-ES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Dificultat per respirar </a:t>
            </a:r>
            <a:endParaRPr b="0" lang="ca-ES" sz="12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ca-ES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Fatiga, dolors musculars i/o mal de cap </a:t>
            </a:r>
            <a:endParaRPr b="0" lang="ca-ES" sz="12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pt-BR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Mal de panxa amb vòmits o diarrea </a:t>
            </a:r>
            <a:endParaRPr b="0" lang="ca-ES" sz="12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fr-FR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Pèrdua d'olfacte o gust (infants grans i adolescents) </a:t>
            </a:r>
            <a:endParaRPr b="0" lang="ca-E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1"/>
              </a:spcBef>
              <a:tabLst>
                <a:tab algn="l" pos="0"/>
              </a:tabLst>
            </a:pPr>
            <a:r>
              <a:rPr b="1" lang="ca-ES" sz="1400" spc="-1" strike="noStrike">
                <a:solidFill>
                  <a:srgbClr val="376092"/>
                </a:solidFill>
                <a:latin typeface="Calibri"/>
                <a:ea typeface="DejaVu Sans"/>
              </a:rPr>
              <a:t>Si a casa hi ha alguna persona adulta</a:t>
            </a:r>
            <a:r>
              <a:rPr b="0" lang="ca-ES" sz="1400" spc="-1" strike="noStrike">
                <a:solidFill>
                  <a:srgbClr val="376092"/>
                </a:solidFill>
                <a:latin typeface="Calibri"/>
                <a:ea typeface="DejaVu Sans"/>
              </a:rPr>
              <a:t> </a:t>
            </a:r>
            <a:r>
              <a:rPr b="1" lang="ca-ES" sz="1400" spc="-1" strike="noStrike">
                <a:solidFill>
                  <a:srgbClr val="376092"/>
                </a:solidFill>
                <a:latin typeface="Calibri"/>
                <a:ea typeface="DejaVu Sans"/>
              </a:rPr>
              <a:t>que no es troba bé</a:t>
            </a:r>
            <a:r>
              <a:rPr b="0" lang="ca-ES" sz="1400" spc="-1" strike="noStrike">
                <a:solidFill>
                  <a:srgbClr val="376092"/>
                </a:solidFill>
                <a:latin typeface="Calibri"/>
                <a:ea typeface="DejaVu Sans"/>
              </a:rPr>
              <a:t>, marqueu amb una creu quins d'aquests símptomes presenta: </a:t>
            </a:r>
            <a:endParaRPr b="0" lang="ca-ES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ca-ES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Febre o febrícula </a:t>
            </a:r>
            <a:endParaRPr b="0" lang="ca-ES" sz="12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ca-ES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Tos seca </a:t>
            </a:r>
            <a:endParaRPr b="0" lang="ca-ES" sz="12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ca-ES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Dificultat per respirar </a:t>
            </a:r>
            <a:endParaRPr b="0" lang="ca-ES" sz="12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pt-BR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Falta d'olfacte i/o de gust </a:t>
            </a:r>
            <a:endParaRPr b="0" lang="ca-ES" sz="12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ca-ES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Mal de coll </a:t>
            </a:r>
            <a:endParaRPr b="0" lang="ca-ES" sz="12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ca-ES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Mal de cap </a:t>
            </a:r>
            <a:endParaRPr b="0" lang="ca-ES" sz="12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ca-ES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Vòmits i diarrees </a:t>
            </a:r>
            <a:endParaRPr b="0" lang="ca-ES" sz="12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ca-ES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Fatiga </a:t>
            </a:r>
            <a:endParaRPr b="0" lang="ca-ES" sz="12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ca-ES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Pèrdua de gana </a:t>
            </a:r>
            <a:endParaRPr b="0" lang="ca-ES" sz="12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ca-ES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Dolor generalitzat a les articulacions i/o musculatura </a:t>
            </a:r>
            <a:endParaRPr b="0" lang="ca-ES" sz="12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spcBef>
                <a:spcPts val="241"/>
              </a:spcBef>
              <a:buClr>
                <a:srgbClr val="376092"/>
              </a:buClr>
              <a:buFont typeface="Wingdings" charset="2"/>
              <a:buChar char=""/>
              <a:tabLst>
                <a:tab algn="l" pos="0"/>
              </a:tabLst>
            </a:pPr>
            <a:r>
              <a:rPr b="0" lang="ca-ES" sz="1200" spc="-1" strike="noStrike">
                <a:solidFill>
                  <a:srgbClr val="376092"/>
                </a:solidFill>
                <a:latin typeface="Calibri"/>
                <a:ea typeface="DejaVu Sans"/>
              </a:rPr>
              <a:t>Refredat nasal </a:t>
            </a:r>
            <a:endParaRPr b="0" lang="ca-E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  <a:tabLst>
                <a:tab algn="l" pos="0"/>
              </a:tabLst>
            </a:pPr>
            <a:endParaRPr b="0" lang="ca-E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  <a:tabLst>
                <a:tab algn="l" pos="0"/>
              </a:tabLst>
            </a:pPr>
            <a:endParaRPr b="0" lang="ca-E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  <a:tabLst>
                <a:tab algn="l" pos="0"/>
              </a:tabLst>
            </a:pPr>
            <a:endParaRPr b="0" lang="ca-E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  <a:tabLst>
                <a:tab algn="l" pos="0"/>
              </a:tabLst>
            </a:pPr>
            <a:endParaRPr b="0" lang="ca-ES" sz="1200" spc="-1" strike="noStrike">
              <a:latin typeface="Arial"/>
            </a:endParaRPr>
          </a:p>
        </p:txBody>
      </p:sp>
      <p:sp>
        <p:nvSpPr>
          <p:cNvPr id="231" name="CustomShape 3"/>
          <p:cNvSpPr/>
          <p:nvPr/>
        </p:nvSpPr>
        <p:spPr>
          <a:xfrm>
            <a:off x="4932000" y="2356200"/>
            <a:ext cx="2663280" cy="251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CustomShape 1"/>
          <p:cNvSpPr/>
          <p:nvPr/>
        </p:nvSpPr>
        <p:spPr>
          <a:xfrm>
            <a:off x="755640" y="1845000"/>
            <a:ext cx="7771320" cy="28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73000"/>
          </a:bodyPr>
          <a:p>
            <a:pPr>
              <a:lnSpc>
                <a:spcPct val="100000"/>
              </a:lnSpc>
            </a:pPr>
            <a:r>
              <a:rPr b="0" lang="ca-ES" sz="2000" spc="-1" strike="noStrike">
                <a:solidFill>
                  <a:srgbClr val="376092"/>
                </a:solidFill>
                <a:latin typeface="Calibri"/>
                <a:ea typeface="DejaVu Sans"/>
              </a:rPr>
              <a:t>* Si heu marcat una o diverses caselles </a:t>
            </a:r>
            <a:r>
              <a:rPr b="1" lang="ca-ES" sz="2000" spc="-1" strike="noStrike">
                <a:solidFill>
                  <a:srgbClr val="376092"/>
                </a:solidFill>
                <a:latin typeface="Calibri"/>
                <a:ea typeface="DejaVu Sans"/>
              </a:rPr>
              <a:t>cal que eviteu portar l'infant </a:t>
            </a:r>
            <a:r>
              <a:rPr b="0" lang="ca-ES" sz="2000" spc="-1" strike="noStrike">
                <a:solidFill>
                  <a:srgbClr val="376092"/>
                </a:solidFill>
                <a:latin typeface="Calibri"/>
                <a:ea typeface="DejaVu Sans"/>
              </a:rPr>
              <a:t>a l'escola i que us poseu en contacte amb els/les responsables del centre educatiu per comunicar-ho. En l'horari d'atenció del vostre centre d'atenció primària, poseu-vos en contacte telefònic amb el vostre </a:t>
            </a:r>
            <a:r>
              <a:rPr b="1" lang="ca-ES" sz="2000" spc="-1" strike="noStrike">
                <a:solidFill>
                  <a:srgbClr val="376092"/>
                </a:solidFill>
                <a:latin typeface="Calibri"/>
                <a:ea typeface="DejaVu Sans"/>
              </a:rPr>
              <a:t>equip de pediatria </a:t>
            </a:r>
            <a:r>
              <a:rPr b="0" lang="ca-ES" sz="2000" spc="-1" strike="noStrike">
                <a:solidFill>
                  <a:srgbClr val="376092"/>
                </a:solidFill>
                <a:latin typeface="Calibri"/>
                <a:ea typeface="DejaVu Sans"/>
              </a:rPr>
              <a:t>o de </a:t>
            </a:r>
            <a:r>
              <a:rPr b="1" lang="ca-ES" sz="2000" spc="-1" strike="noStrike">
                <a:solidFill>
                  <a:srgbClr val="376092"/>
                </a:solidFill>
                <a:latin typeface="Calibri"/>
                <a:ea typeface="DejaVu Sans"/>
              </a:rPr>
              <a:t>capçalera</a:t>
            </a:r>
            <a:r>
              <a:rPr b="0" lang="ca-ES" sz="2000" spc="-1" strike="noStrike">
                <a:solidFill>
                  <a:srgbClr val="376092"/>
                </a:solidFill>
                <a:latin typeface="Calibri"/>
                <a:ea typeface="DejaVu Sans"/>
              </a:rPr>
              <a:t>. En cas contrari, truqueu al </a:t>
            </a:r>
            <a:r>
              <a:rPr b="1" lang="ca-ES" sz="2000" spc="-1" strike="noStrike">
                <a:solidFill>
                  <a:srgbClr val="376092"/>
                </a:solidFill>
                <a:latin typeface="Calibri"/>
                <a:ea typeface="DejaVu Sans"/>
              </a:rPr>
              <a:t>061</a:t>
            </a:r>
            <a:r>
              <a:rPr b="0" lang="ca-ES" sz="2000" spc="-1" strike="noStrike">
                <a:solidFill>
                  <a:srgbClr val="376092"/>
                </a:solidFill>
                <a:latin typeface="Calibri"/>
                <a:ea typeface="DejaVu Sans"/>
              </a:rPr>
              <a:t>. </a:t>
            </a:r>
            <a:br/>
            <a:br/>
            <a:r>
              <a:rPr b="0" lang="ca-ES" sz="2000" spc="-1" strike="noStrike">
                <a:solidFill>
                  <a:srgbClr val="376092"/>
                </a:solidFill>
                <a:latin typeface="Calibri"/>
                <a:ea typeface="DejaVu Sans"/>
              </a:rPr>
              <a:t>** Com que el mal de coll i el refredat nasal (amb o sense mocs) són molt habituals en els infants, només s'haurien de considerar símptomes potencials de covid-19 quan també hi ha febre o altres manifestacions de la llista de símptomes. </a:t>
            </a:r>
            <a:br/>
            <a:br/>
            <a:br/>
            <a:endParaRPr b="0" lang="ca-E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CustomShape 1"/>
          <p:cNvSpPr/>
          <p:nvPr/>
        </p:nvSpPr>
        <p:spPr>
          <a:xfrm>
            <a:off x="457200" y="274680"/>
            <a:ext cx="7465680" cy="11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>
              <a:lnSpc>
                <a:spcPct val="100000"/>
              </a:lnSpc>
            </a:pPr>
            <a:r>
              <a:rPr b="0" lang="ca-ES" sz="2800" spc="-1" strike="noStrike" cap="small">
                <a:solidFill>
                  <a:srgbClr val="1f497d"/>
                </a:solidFill>
                <a:latin typeface="Century Schoolbook"/>
                <a:ea typeface="DejaVu Sans"/>
              </a:rPr>
              <a:t>Trets bàsics dels nens/es de cicle inicial</a:t>
            </a:r>
            <a:endParaRPr b="0" lang="ca-ES" sz="2800" spc="-1" strike="noStrike">
              <a:latin typeface="Arial"/>
            </a:endParaRPr>
          </a:p>
        </p:txBody>
      </p:sp>
      <p:sp>
        <p:nvSpPr>
          <p:cNvPr id="234" name="CustomShape 2"/>
          <p:cNvSpPr/>
          <p:nvPr/>
        </p:nvSpPr>
        <p:spPr>
          <a:xfrm>
            <a:off x="611640" y="1845000"/>
            <a:ext cx="6910920" cy="411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343080" indent="-3412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 </a:t>
            </a: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Necessiten pautes, límits i rutines entenedores.</a:t>
            </a:r>
            <a:endParaRPr b="0" lang="ca-ES" sz="24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ca-ES" sz="2400" spc="-1" strike="noStrike">
              <a:latin typeface="Arial"/>
            </a:endParaRPr>
          </a:p>
          <a:p>
            <a:pPr marL="343080" indent="-3412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 </a:t>
            </a: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Necessiten saber què esperem d’elles i ells.</a:t>
            </a:r>
            <a:endParaRPr b="0" lang="ca-ES" sz="24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ca-ES" sz="2400" spc="-1" strike="noStrike">
              <a:latin typeface="Arial"/>
            </a:endParaRPr>
          </a:p>
          <a:p>
            <a:pPr marL="343080" indent="-3412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 </a:t>
            </a: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Comencen a ser autònoms però encara necessiten l’acompanyament de l’adult.</a:t>
            </a:r>
            <a:endParaRPr b="0" lang="ca-ES" sz="24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ca-ES" sz="2400" spc="-1" strike="noStrike">
              <a:latin typeface="Arial"/>
            </a:endParaRPr>
          </a:p>
          <a:p>
            <a:pPr marL="343080" indent="-3412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 </a:t>
            </a: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Són capaços d’assumir petites responsabilitats tant a casa com a l’escola.</a:t>
            </a:r>
            <a:endParaRPr b="0" lang="ca-E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" name="Picture 2" descr="Resultat d'imatges de icono objetivos"/>
          <p:cNvPicPr/>
          <p:nvPr/>
        </p:nvPicPr>
        <p:blipFill>
          <a:blip r:embed="rId1"/>
          <a:stretch/>
        </p:blipFill>
        <p:spPr>
          <a:xfrm>
            <a:off x="6588360" y="116640"/>
            <a:ext cx="2086560" cy="1386720"/>
          </a:xfrm>
          <a:prstGeom prst="rect">
            <a:avLst/>
          </a:prstGeom>
          <a:ln w="0">
            <a:noFill/>
          </a:ln>
        </p:spPr>
      </p:pic>
      <p:sp>
        <p:nvSpPr>
          <p:cNvPr id="236" name="CustomShape 1"/>
          <p:cNvSpPr/>
          <p:nvPr/>
        </p:nvSpPr>
        <p:spPr>
          <a:xfrm>
            <a:off x="650520" y="1700640"/>
            <a:ext cx="7702920" cy="118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</p:txBody>
      </p:sp>
      <p:sp>
        <p:nvSpPr>
          <p:cNvPr id="237" name="CustomShape 2"/>
          <p:cNvSpPr/>
          <p:nvPr/>
        </p:nvSpPr>
        <p:spPr>
          <a:xfrm>
            <a:off x="457200" y="274680"/>
            <a:ext cx="7465680" cy="11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es-ES" sz="3000" spc="-1" strike="noStrike" cap="small">
                <a:solidFill>
                  <a:srgbClr val="1f497d"/>
                </a:solidFill>
                <a:latin typeface="Century Schoolbook"/>
                <a:ea typeface="DejaVu Sans"/>
              </a:rPr>
              <a:t>Objectius principals a assolir</a:t>
            </a:r>
            <a:endParaRPr b="0" lang="ca-ES" sz="3000" spc="-1" strike="noStrike">
              <a:latin typeface="Arial"/>
            </a:endParaRPr>
          </a:p>
        </p:txBody>
      </p:sp>
      <p:sp>
        <p:nvSpPr>
          <p:cNvPr id="238" name="CustomShape 3"/>
          <p:cNvSpPr/>
          <p:nvPr/>
        </p:nvSpPr>
        <p:spPr>
          <a:xfrm>
            <a:off x="650520" y="1670400"/>
            <a:ext cx="7465680" cy="487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74320" indent="-272520">
              <a:lnSpc>
                <a:spcPct val="15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"/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Autonomia en el treball i en el desenvolupament personal.</a:t>
            </a:r>
            <a:endParaRPr b="0" lang="ca-ES" sz="2400" spc="-1" strike="noStrike">
              <a:latin typeface="Arial"/>
            </a:endParaRPr>
          </a:p>
          <a:p>
            <a:pPr marL="274320" indent="-272520">
              <a:lnSpc>
                <a:spcPct val="15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"/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Ser responsables i curosos amb les seves coses i les dels altres.</a:t>
            </a:r>
            <a:endParaRPr b="0" lang="ca-ES" sz="2400" spc="-1" strike="noStrike">
              <a:latin typeface="Arial"/>
            </a:endParaRPr>
          </a:p>
          <a:p>
            <a:pPr marL="274320" indent="-272520">
              <a:lnSpc>
                <a:spcPct val="15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"/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Expressar-se de manera clara i entenedora.</a:t>
            </a:r>
            <a:endParaRPr b="0" lang="ca-ES" sz="2400" spc="-1" strike="noStrike">
              <a:latin typeface="Arial"/>
            </a:endParaRPr>
          </a:p>
          <a:p>
            <a:pPr marL="274320" indent="-272520">
              <a:lnSpc>
                <a:spcPct val="15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"/>
            </a:pP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Relacionar-se amb els altres de manera adequada i respectar-se com a companys.</a:t>
            </a:r>
            <a:endParaRPr b="0" lang="ca-ES" sz="2400" spc="-1" strike="noStrike">
              <a:latin typeface="Arial"/>
            </a:endParaRPr>
          </a:p>
          <a:p>
            <a:pPr>
              <a:lnSpc>
                <a:spcPct val="150000"/>
              </a:lnSpc>
              <a:spcBef>
                <a:spcPts val="601"/>
              </a:spcBef>
            </a:pPr>
            <a:endParaRPr b="0" lang="ca-E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CustomShape 1"/>
          <p:cNvSpPr/>
          <p:nvPr/>
        </p:nvSpPr>
        <p:spPr>
          <a:xfrm>
            <a:off x="323640" y="620640"/>
            <a:ext cx="8289360" cy="582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43000"/>
          </a:bodyPr>
          <a:p>
            <a:pPr marL="360">
              <a:lnSpc>
                <a:spcPct val="160000"/>
              </a:lnSpc>
              <a:spcBef>
                <a:spcPts val="601"/>
              </a:spcBef>
            </a:pPr>
            <a:r>
              <a:rPr b="1" lang="ca-ES" sz="4100" spc="-1" strike="noStrike">
                <a:solidFill>
                  <a:srgbClr val="1f497d"/>
                </a:solidFill>
                <a:latin typeface="Century Schoolbook"/>
                <a:ea typeface="DejaVu Sans"/>
              </a:rPr>
              <a:t>ÀREES D’APRENETATGE </a:t>
            </a:r>
            <a:endParaRPr b="0" lang="ca-ES" sz="4100" spc="-1" strike="noStrike">
              <a:latin typeface="Arial"/>
            </a:endParaRPr>
          </a:p>
          <a:p>
            <a:pPr marL="274320" indent="-272520">
              <a:lnSpc>
                <a:spcPct val="16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"/>
            </a:pPr>
            <a:r>
              <a:rPr b="1" lang="ca-ES" sz="2400" spc="-1" strike="noStrike" u="sng">
                <a:solidFill>
                  <a:srgbClr val="1f497d"/>
                </a:solidFill>
                <a:uFillTx/>
                <a:latin typeface="Century Schoolbook"/>
                <a:ea typeface="DejaVu Sans"/>
              </a:rPr>
              <a:t>Àrees de llengua</a:t>
            </a:r>
            <a:r>
              <a:rPr b="1" lang="ca-ES" sz="2400" spc="-1" strike="noStrike">
                <a:solidFill>
                  <a:srgbClr val="1f497d"/>
                </a:solidFill>
                <a:latin typeface="Century Schoolbook"/>
                <a:ea typeface="DejaVu Sans"/>
              </a:rPr>
              <a:t>:  </a:t>
            </a: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Continuar amb el procés d’aprenentatge de la lectura i l’escriptura.  Treball de l’expressió oral i la comprensió oral i escrita.  Ampliació de vocabulari i iniciació de normes ortogràfiques pròpies de l’etapa.</a:t>
            </a:r>
            <a:endParaRPr b="0" lang="ca-ES" sz="2400" spc="-1" strike="noStrike">
              <a:latin typeface="Arial"/>
            </a:endParaRPr>
          </a:p>
          <a:p>
            <a:pPr marL="274320" indent="-272520">
              <a:lnSpc>
                <a:spcPct val="16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"/>
            </a:pPr>
            <a:r>
              <a:rPr b="1" lang="ca-ES" sz="2400" spc="-1" strike="noStrike" u="sng">
                <a:solidFill>
                  <a:srgbClr val="1f497d"/>
                </a:solidFill>
                <a:uFillTx/>
                <a:latin typeface="Century Schoolbook"/>
                <a:ea typeface="DejaVu Sans"/>
              </a:rPr>
              <a:t>Àrea de matemàtiques: </a:t>
            </a: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Iniciem el treball de les matemàtiques amb la proposta d’innovamat. Treballarem la sèrie numèrica fins al 100, comptatge i operacions (sumes i restes) , desenvolupant diferents estratègies de càlcul a través de diferents materials, donant molta importància al procés de raonament i la verbalització.</a:t>
            </a:r>
            <a:endParaRPr b="0" lang="ca-ES" sz="2400" spc="-1" strike="noStrike">
              <a:latin typeface="Arial"/>
            </a:endParaRPr>
          </a:p>
          <a:p>
            <a:pPr marL="274320" indent="-272520">
              <a:lnSpc>
                <a:spcPct val="16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"/>
            </a:pPr>
            <a:r>
              <a:rPr b="1" lang="ca-ES" sz="2400" spc="-1" strike="noStrike" u="sng">
                <a:solidFill>
                  <a:srgbClr val="1f497d"/>
                </a:solidFill>
                <a:uFillTx/>
                <a:latin typeface="Century Schoolbook"/>
                <a:ea typeface="DejaVu Sans"/>
              </a:rPr>
              <a:t>Àrea de medi: </a:t>
            </a: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Anirem treballant els temes que tenim assignats a cada nivell a partir de petits projectes, observacions , investigacions… També farem el projecte del nom de la classe.</a:t>
            </a:r>
            <a:endParaRPr b="0" lang="ca-ES" sz="2400" spc="-1" strike="noStrike">
              <a:latin typeface="Arial"/>
            </a:endParaRPr>
          </a:p>
          <a:p>
            <a:pPr marL="274320" indent="-272520">
              <a:lnSpc>
                <a:spcPct val="16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"/>
            </a:pPr>
            <a:r>
              <a:rPr b="1" lang="ca-ES" sz="2400" spc="-1" strike="noStrike" u="sng">
                <a:solidFill>
                  <a:srgbClr val="1f497d"/>
                </a:solidFill>
                <a:uFillTx/>
                <a:latin typeface="Century Schoolbook"/>
                <a:ea typeface="DejaVu Sans"/>
              </a:rPr>
              <a:t>Àrea de Plàstica</a:t>
            </a:r>
            <a:r>
              <a:rPr b="0" lang="ca-ES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: Introduirem diferents tècniques plàstiques i aprofundirem en la biografia i obra d’un autor concret. Com a novetat d’aquest curs es farà en anglès. </a:t>
            </a:r>
            <a:endParaRPr b="0" lang="ca-E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b="0" lang="ca-E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1477</TotalTime>
  <Application>LibreOffice/7.0.5.2$Windows_X86_64 LibreOffice_project/64390860c6cd0aca4beafafcfd84613dd9dfb63a</Application>
  <AppVersion>15.0000</AppVersion>
  <Words>1364</Words>
  <Paragraphs>163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2017-09-06T10:23:30Z</dcterms:created>
  <dc:creator>super</dc:creator>
  <dc:description/>
  <dc:language>ca-ES</dc:language>
  <cp:lastModifiedBy/>
  <cp:lastPrinted>2021-09-14T11:02:46Z</cp:lastPrinted>
  <dcterms:modified xsi:type="dcterms:W3CDTF">2021-09-21T15:38:00Z</dcterms:modified>
  <cp:revision>139</cp:revision>
  <dc:subject/>
  <dc:title>Diapositiva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7</vt:i4>
  </property>
  <property fmtid="{D5CDD505-2E9C-101B-9397-08002B2CF9AE}" pid="3" name="PresentationFormat">
    <vt:lpwstr>Presentación en pantalla (4:3)</vt:lpwstr>
  </property>
  <property fmtid="{D5CDD505-2E9C-101B-9397-08002B2CF9AE}" pid="4" name="Slides">
    <vt:i4>19</vt:i4>
  </property>
</Properties>
</file>