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embeddedFontLst>
    <p:embeddedFont>
      <p:font typeface="Arial Black"/>
      <p:regular r:id="rId29"/>
    </p:embeddedFont>
    <p:embeddedFont>
      <p:font typeface="Comfortaa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2" roundtripDataSignature="AMtx7mh6qpZT2KiIFtnTw8tkdaVAqSXQ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0A71D50-798D-43BD-8174-323B04FC4322}">
  <a:tblStyle styleId="{A0A71D50-798D-43BD-8174-323B04FC43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9DB2DB1-950C-4FE9-8461-16BC3BECEE31}" styleName="Table_1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AF5"/>
          </a:solidFill>
        </a:fill>
      </a:tcStyle>
    </a:wholeTbl>
    <a:band1H>
      <a:tcTxStyle/>
      <a:tcStyle>
        <a:fill>
          <a:solidFill>
            <a:srgbClr val="CFD2EB"/>
          </a:solidFill>
        </a:fill>
      </a:tcStyle>
    </a:band1H>
    <a:band2H>
      <a:tcTxStyle/>
    </a:band2H>
    <a:band1V>
      <a:tcTxStyle/>
      <a:tcStyle>
        <a:fill>
          <a:solidFill>
            <a:srgbClr val="CFD2E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25A3089D-6A10-40A0-BC1F-5E9889437902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alBlack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mfortaa-bold.fntdata"/><Relationship Id="rId30" Type="http://schemas.openxmlformats.org/officeDocument/2006/relationships/font" Target="fonts/Comfortaa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1146175" y="685800"/>
            <a:ext cx="4564063" cy="3422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480" y="4342450"/>
            <a:ext cx="5482236" cy="4108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077003d3e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f077003d3e_1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22a99ac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f22a99ac3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22a99ac3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f22a99ac3b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22a99ac3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f22a99ac3b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0" type="dt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1" type="ftr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2" type="sldNum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/>
          <p:nvPr/>
        </p:nvSpPr>
        <p:spPr>
          <a:xfrm>
            <a:off x="0" y="3866920"/>
            <a:ext cx="9144000" cy="299100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Google Shape;84;p30"/>
          <p:cNvSpPr/>
          <p:nvPr/>
        </p:nvSpPr>
        <p:spPr>
          <a:xfrm>
            <a:off x="0" y="0"/>
            <a:ext cx="9144000" cy="386700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85;p3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3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30"/>
          <p:cNvSpPr/>
          <p:nvPr>
            <p:ph idx="2" type="pic"/>
          </p:nvPr>
        </p:nvSpPr>
        <p:spPr>
          <a:xfrm>
            <a:off x="4475175" y="1143000"/>
            <a:ext cx="4114800" cy="3127800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12" kx="0" rotWithShape="0" algn="bl" stA="23000" stPos="0" sy="-100000" ky="0"/>
          </a:effectLst>
        </p:spPr>
      </p:sp>
      <p:sp>
        <p:nvSpPr>
          <p:cNvPr id="88" name="Google Shape;88;p30"/>
          <p:cNvSpPr txBox="1"/>
          <p:nvPr>
            <p:ph idx="1" type="body"/>
          </p:nvPr>
        </p:nvSpPr>
        <p:spPr>
          <a:xfrm>
            <a:off x="877887" y="1010486"/>
            <a:ext cx="3694200" cy="216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60680" lvl="0" marL="457200" rtl="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rtl="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rtl="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rtl="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rtl="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rtl="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89" name="Google Shape;89;p30"/>
          <p:cNvSpPr txBox="1"/>
          <p:nvPr>
            <p:ph idx="10" type="dt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1" type="ftr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0"/>
          <p:cNvSpPr txBox="1"/>
          <p:nvPr>
            <p:ph idx="12" type="sldNum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92" name="Google Shape;92;p30"/>
          <p:cNvSpPr txBox="1"/>
          <p:nvPr>
            <p:ph type="title"/>
          </p:nvPr>
        </p:nvSpPr>
        <p:spPr>
          <a:xfrm>
            <a:off x="727268" y="4464421"/>
            <a:ext cx="638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/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1" type="body"/>
          </p:nvPr>
        </p:nvSpPr>
        <p:spPr>
          <a:xfrm rot="5400000">
            <a:off x="3368100" y="-731581"/>
            <a:ext cx="34746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rtl="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0" type="dt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1" type="ftr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2" type="sldNum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/>
          <p:nvPr>
            <p:ph type="title"/>
          </p:nvPr>
        </p:nvSpPr>
        <p:spPr>
          <a:xfrm rot="5400000">
            <a:off x="-436692" y="1966967"/>
            <a:ext cx="52383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 txBox="1"/>
          <p:nvPr>
            <p:ph idx="1" type="body"/>
          </p:nvPr>
        </p:nvSpPr>
        <p:spPr>
          <a:xfrm rot="5400000">
            <a:off x="3291300" y="764219"/>
            <a:ext cx="4894800" cy="48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rtl="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0" type="dt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2"/>
          <p:cNvSpPr txBox="1"/>
          <p:nvPr>
            <p:ph idx="11" type="ftr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12" type="sldNum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texto y objetos" type="txAndObj">
  <p:cSld name="TEXT_AND_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/>
          <p:nvPr>
            <p:ph type="title"/>
          </p:nvPr>
        </p:nvSpPr>
        <p:spPr>
          <a:xfrm>
            <a:off x="685800" y="150813"/>
            <a:ext cx="6862800" cy="15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" type="body"/>
          </p:nvPr>
        </p:nvSpPr>
        <p:spPr>
          <a:xfrm>
            <a:off x="685800" y="1828800"/>
            <a:ext cx="3767100" cy="42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rtl="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2" type="body"/>
          </p:nvPr>
        </p:nvSpPr>
        <p:spPr>
          <a:xfrm>
            <a:off x="4605338" y="1828800"/>
            <a:ext cx="3768600" cy="42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rtl="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idx="10" type="dt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3" name="Google Shape;33;p23"/>
          <p:cNvSpPr txBox="1"/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1143000" y="731520"/>
            <a:ext cx="64008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rtl="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0" y="3866920"/>
            <a:ext cx="9144000" cy="29910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" name="Google Shape;37;p24"/>
          <p:cNvSpPr/>
          <p:nvPr/>
        </p:nvSpPr>
        <p:spPr>
          <a:xfrm>
            <a:off x="0" y="0"/>
            <a:ext cx="9144000" cy="38670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" name="Google Shape;38;p2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Google Shape;39;p2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" name="Google Shape;40;p24"/>
          <p:cNvSpPr txBox="1"/>
          <p:nvPr>
            <p:ph idx="1" type="subTitle"/>
          </p:nvPr>
        </p:nvSpPr>
        <p:spPr>
          <a:xfrm>
            <a:off x="1473795" y="5052545"/>
            <a:ext cx="56370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4" name="Google Shape;44;p24"/>
          <p:cNvSpPr txBox="1"/>
          <p:nvPr>
            <p:ph type="ctrTitle"/>
          </p:nvPr>
        </p:nvSpPr>
        <p:spPr>
          <a:xfrm>
            <a:off x="817581" y="3132290"/>
            <a:ext cx="71754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/>
          <p:nvPr/>
        </p:nvSpPr>
        <p:spPr>
          <a:xfrm>
            <a:off x="0" y="3866920"/>
            <a:ext cx="9144000" cy="299100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" name="Google Shape;47;p25"/>
          <p:cNvSpPr/>
          <p:nvPr/>
        </p:nvSpPr>
        <p:spPr>
          <a:xfrm>
            <a:off x="0" y="0"/>
            <a:ext cx="9144000" cy="386700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" name="Google Shape;48;p25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" name="Google Shape;49;p25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Google Shape;50;p25"/>
          <p:cNvSpPr txBox="1"/>
          <p:nvPr>
            <p:ph type="title"/>
          </p:nvPr>
        </p:nvSpPr>
        <p:spPr>
          <a:xfrm>
            <a:off x="2033195" y="2172648"/>
            <a:ext cx="5966700" cy="24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2022438" y="4607511"/>
            <a:ext cx="5970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25"/>
          <p:cNvSpPr txBox="1"/>
          <p:nvPr>
            <p:ph idx="10" type="dt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1" type="ftr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/>
          <p:nvPr>
            <p:ph idx="10" type="dt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1" type="ftr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2" type="sldNum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9" name="Google Shape;59;p26"/>
          <p:cNvSpPr txBox="1"/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1142999" y="731519"/>
            <a:ext cx="33468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rtl="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4645152" y="731520"/>
            <a:ext cx="33468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rtl="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/>
          <p:nvPr>
            <p:ph idx="1" type="body"/>
          </p:nvPr>
        </p:nvSpPr>
        <p:spPr>
          <a:xfrm>
            <a:off x="1143000" y="731520"/>
            <a:ext cx="334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64" name="Google Shape;64;p27"/>
          <p:cNvSpPr txBox="1"/>
          <p:nvPr>
            <p:ph idx="2" type="body"/>
          </p:nvPr>
        </p:nvSpPr>
        <p:spPr>
          <a:xfrm>
            <a:off x="1156447" y="1400327"/>
            <a:ext cx="3346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rtl="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rtl="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rtl="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rtl="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rtl="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rtl="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rtl="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65" name="Google Shape;65;p27"/>
          <p:cNvSpPr txBox="1"/>
          <p:nvPr>
            <p:ph idx="3" type="body"/>
          </p:nvPr>
        </p:nvSpPr>
        <p:spPr>
          <a:xfrm>
            <a:off x="4647302" y="731520"/>
            <a:ext cx="334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66" name="Google Shape;66;p27"/>
          <p:cNvSpPr txBox="1"/>
          <p:nvPr>
            <p:ph idx="4" type="body"/>
          </p:nvPr>
        </p:nvSpPr>
        <p:spPr>
          <a:xfrm>
            <a:off x="4645025" y="1399032"/>
            <a:ext cx="3346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rtl="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rtl="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rtl="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rtl="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rtl="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rtl="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rtl="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67" name="Google Shape;67;p27"/>
          <p:cNvSpPr txBox="1"/>
          <p:nvPr>
            <p:ph idx="10" type="dt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1" type="ftr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2" type="sldNum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70" name="Google Shape;70;p27"/>
          <p:cNvSpPr txBox="1"/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/>
          <p:nvPr>
            <p:ph idx="10" type="dt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1" type="ftr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2" type="sldNum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/>
          <p:nvPr>
            <p:ph type="title"/>
          </p:nvPr>
        </p:nvSpPr>
        <p:spPr>
          <a:xfrm>
            <a:off x="839095" y="2209800"/>
            <a:ext cx="36360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b="1" sz="2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" type="body"/>
          </p:nvPr>
        </p:nvSpPr>
        <p:spPr>
          <a:xfrm>
            <a:off x="4593515" y="731520"/>
            <a:ext cx="40170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0210" lvl="0" marL="457200" rtl="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indent="-393700" lvl="1" marL="914400" rtl="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indent="-377189" lvl="2" marL="1371600" rtl="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indent="-360680" lvl="3" marL="1828800" rtl="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44170" lvl="4" marL="2286000" rtl="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indent="-393700" lvl="5" marL="2743200" rtl="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indent="-393700" lvl="6" marL="3200400" rtl="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indent="-393700" lvl="7" marL="3657600" rtl="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indent="-393700" lvl="8" marL="4114800" rtl="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/>
        </p:txBody>
      </p:sp>
      <p:sp>
        <p:nvSpPr>
          <p:cNvPr id="78" name="Google Shape;78;p29"/>
          <p:cNvSpPr txBox="1"/>
          <p:nvPr>
            <p:ph idx="2" type="body"/>
          </p:nvPr>
        </p:nvSpPr>
        <p:spPr>
          <a:xfrm>
            <a:off x="1075765" y="3497802"/>
            <a:ext cx="33888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rtl="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rtl="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rtl="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rtl="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rtl="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79" name="Google Shape;79;p29"/>
          <p:cNvSpPr txBox="1"/>
          <p:nvPr>
            <p:ph idx="10" type="dt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1" type="ftr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2" type="sldNum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20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20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2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20"/>
          <p:cNvSpPr txBox="1"/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0"/>
          <p:cNvSpPr txBox="1"/>
          <p:nvPr>
            <p:ph idx="1" type="body"/>
          </p:nvPr>
        </p:nvSpPr>
        <p:spPr>
          <a:xfrm>
            <a:off x="1143000" y="732260"/>
            <a:ext cx="64008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" name="Google Shape;16;p20"/>
          <p:cNvSpPr txBox="1"/>
          <p:nvPr>
            <p:ph idx="10" type="dt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" name="Google Shape;17;p20"/>
          <p:cNvSpPr txBox="1"/>
          <p:nvPr>
            <p:ph idx="11" type="ftr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19.jpg"/><Relationship Id="rId7" Type="http://schemas.openxmlformats.org/officeDocument/2006/relationships/image" Target="../media/image10.jpg"/><Relationship Id="rId8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/>
          <p:nvPr>
            <p:ph type="title"/>
          </p:nvPr>
        </p:nvSpPr>
        <p:spPr>
          <a:xfrm>
            <a:off x="102050" y="1772825"/>
            <a:ext cx="9042000" cy="20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28000"/>
              <a:buNone/>
            </a:pPr>
            <a:r>
              <a:rPr lang="es-ES" sz="6700">
                <a:latin typeface="Comfortaa"/>
                <a:ea typeface="Comfortaa"/>
                <a:cs typeface="Comfortaa"/>
                <a:sym typeface="Comfortaa"/>
              </a:rPr>
              <a:t>Benvinguts/es al curs</a:t>
            </a:r>
            <a:br>
              <a:rPr lang="es-ES" sz="6700">
                <a:latin typeface="Comfortaa"/>
                <a:ea typeface="Comfortaa"/>
                <a:cs typeface="Comfortaa"/>
                <a:sym typeface="Comfortaa"/>
              </a:rPr>
            </a:br>
            <a:r>
              <a:rPr lang="es-ES" sz="6700">
                <a:latin typeface="Comfortaa"/>
                <a:ea typeface="Comfortaa"/>
                <a:cs typeface="Comfortaa"/>
                <a:sym typeface="Comfortaa"/>
              </a:rPr>
              <a:t> 2021-22</a:t>
            </a:r>
            <a:endParaRPr sz="6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1"/>
          <p:cNvSpPr txBox="1"/>
          <p:nvPr>
            <p:ph idx="4294967295" type="subTitle"/>
          </p:nvPr>
        </p:nvSpPr>
        <p:spPr>
          <a:xfrm>
            <a:off x="102050" y="4731350"/>
            <a:ext cx="86745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28600" marR="0" rtl="0" algn="ct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4160"/>
              <a:buFont typeface="Georgia"/>
              <a:buNone/>
            </a:pPr>
            <a:r>
              <a:rPr b="1" i="0" lang="es-ES" sz="3500" u="none" cap="none" strike="noStrike">
                <a:solidFill>
                  <a:srgbClr val="0C0C0C"/>
                </a:solidFill>
                <a:latin typeface="Comfortaa"/>
                <a:ea typeface="Comfortaa"/>
                <a:cs typeface="Comfortaa"/>
                <a:sym typeface="Comfortaa"/>
              </a:rPr>
              <a:t>Informacions d’inici de curs de 6è</a:t>
            </a:r>
            <a:endParaRPr b="1" i="0" sz="3500" u="none" cap="none" strike="noStrike">
              <a:solidFill>
                <a:srgbClr val="0C0C0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Logo escola" id="111" name="Google Shape;1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5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>
            <p:ph type="title"/>
          </p:nvPr>
        </p:nvSpPr>
        <p:spPr>
          <a:xfrm>
            <a:off x="611560" y="1124744"/>
            <a:ext cx="6480720" cy="1544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5120" lvl="0" marL="320040" rtl="0" algn="r">
              <a:spcBef>
                <a:spcPts val="0"/>
              </a:spcBef>
              <a:spcAft>
                <a:spcPts val="0"/>
              </a:spcAft>
              <a:buSzPts val="5120"/>
              <a:buChar char="*"/>
            </a:pPr>
            <a:br>
              <a:rPr lang="es-ES" sz="4000"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es-ES" sz="4000">
                <a:latin typeface="Arial Black"/>
                <a:ea typeface="Arial Black"/>
                <a:cs typeface="Arial Black"/>
                <a:sym typeface="Arial Black"/>
              </a:rPr>
            </a:b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t d'imatges de icono objetivos" id="191" name="Google Shape;1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240" y="548680"/>
            <a:ext cx="2297832" cy="152805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/>
          <p:nvPr/>
        </p:nvSpPr>
        <p:spPr>
          <a:xfrm>
            <a:off x="433146" y="233913"/>
            <a:ext cx="8346504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100">
                <a:solidFill>
                  <a:srgbClr val="3F3F3F"/>
                </a:solidFill>
                <a:latin typeface="Comfortaa"/>
                <a:ea typeface="Comfortaa"/>
                <a:cs typeface="Comfortaa"/>
                <a:sym typeface="Comfortaa"/>
              </a:rPr>
              <a:t>OBJECTIUS PRINCIPALS A ASSOLIR</a:t>
            </a:r>
            <a:br>
              <a:rPr b="1" lang="es-ES" sz="4100">
                <a:solidFill>
                  <a:srgbClr val="3F3F3F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b="1" sz="4100">
              <a:solidFill>
                <a:srgbClr val="3F3F3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310200" y="2076750"/>
            <a:ext cx="8523600" cy="44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❑"/>
            </a:pPr>
            <a:r>
              <a:rPr lang="es-E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Aprendre a aprendre.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❑"/>
            </a:pPr>
            <a:r>
              <a:rPr lang="es-E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Ser capaç de realitzar treball individual i de grup.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s-E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Adquirir iniciativa i </a:t>
            </a:r>
            <a:r>
              <a:rPr b="1" lang="es-E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AUTONOMIA PERSONAL</a:t>
            </a:r>
            <a:r>
              <a:rPr lang="es-E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❑"/>
            </a:pPr>
            <a:r>
              <a:rPr lang="es-E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Expressar-se de manera clara i entenedora.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❑"/>
            </a:pPr>
            <a:r>
              <a:rPr lang="es-E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Assolir hàbits de treball.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❑"/>
            </a:pPr>
            <a:r>
              <a:rPr lang="es-E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Trobar informació i saber-la interpretar.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10"/>
          <p:cNvGraphicFramePr/>
          <p:nvPr/>
        </p:nvGraphicFramePr>
        <p:xfrm>
          <a:off x="353806" y="100522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{C9DB2DB1-950C-4FE9-8461-16BC3BECEE31}</a:tableStyleId>
              </a:tblPr>
              <a:tblGrid>
                <a:gridCol w="1958425"/>
                <a:gridCol w="1804475"/>
                <a:gridCol w="2338400"/>
                <a:gridCol w="1202575"/>
                <a:gridCol w="1132500"/>
              </a:tblGrid>
              <a:tr h="71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/>
                        <a:t>LLENGUA CATALANA I LLENGUA CASTELLANA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/>
                        <a:t>MATEMÀTIQUES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/>
                        <a:t>MEDI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/>
                        <a:t>EDUCACIÓ EN VALORS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/>
                        <a:t>PLÀSTICA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28170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>
                          <a:solidFill>
                            <a:schemeClr val="dk1"/>
                          </a:solidFill>
                        </a:rPr>
                        <a:t>TIL 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>
                          <a:solidFill>
                            <a:schemeClr val="dk1"/>
                          </a:solidFill>
                        </a:rPr>
                        <a:t>Tractament integral de la llengua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 parteix d’una tipologia de text.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Anàlisi del text.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Treball de llengua.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Posada en comú/ exposició.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Avaluació i autoavaluació.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7C1E8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00" u="none" cap="none" strike="noStrike"/>
                        <a:t>Tallers matemàtics</a:t>
                      </a:r>
                      <a:endParaRPr b="1"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/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Tangram.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Estadística.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00" u="sng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Science: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Pojecte e-Twinning amb altres països europeus.  Reuse, Re</a:t>
                      </a:r>
                      <a:r>
                        <a:rPr lang="es-ES">
                          <a:latin typeface="Arial"/>
                          <a:ea typeface="Arial"/>
                          <a:cs typeface="Arial"/>
                          <a:sym typeface="Arial"/>
                        </a:rPr>
                        <a:t>duce Recycle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 rowSpan="5">
                  <a:txBody>
                    <a:bodyPr/>
                    <a:lstStyle/>
                    <a:p>
                      <a:pPr indent="-1968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Dinàmiques de grup </a:t>
                      </a:r>
                      <a:endParaRPr/>
                    </a:p>
                    <a:p>
                      <a:pPr indent="-196850" lvl="0" marL="2857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Assemblea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latin typeface="Arial"/>
                          <a:ea typeface="Arial"/>
                          <a:cs typeface="Arial"/>
                          <a:sym typeface="Arial"/>
                        </a:rPr>
                        <a:t>Bústia de classe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88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00" u="none" cap="none" strike="noStrike"/>
                        <a:t>Anglès</a:t>
                      </a:r>
                      <a:endParaRPr b="1"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00" u="none" cap="none" strike="noStrike"/>
                        <a:t>Projecte artista: </a:t>
                      </a:r>
                      <a:endParaRPr b="1"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/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/>
                        <a:t>FRIDA KAH</a:t>
                      </a:r>
                      <a:r>
                        <a:rPr lang="es-ES"/>
                        <a:t>L</a:t>
                      </a:r>
                      <a:r>
                        <a:rPr lang="es-ES" sz="1400" u="none" cap="none" strike="noStrike"/>
                        <a:t>O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ANTONI </a:t>
                      </a:r>
                      <a:r>
                        <a:rPr lang="es-ES" sz="1400" u="none" cap="none" strike="noStrike"/>
                        <a:t>GAUDÍ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87375">
                <a:tc vMerge="1"/>
                <a:tc v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/>
                        <a:t> 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00" u="sng" cap="none" strike="noStrike"/>
                        <a:t>Medi natural:</a:t>
                      </a:r>
                      <a:endParaRPr b="1" sz="1400" u="none" cap="none" strike="noStrike"/>
                    </a:p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s-E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L’èsser viu: la cèl·lula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s-E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Reproducció humana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s-E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La Terra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 vMerge="1"/>
                <a:tc vMerge="1"/>
              </a:tr>
              <a:tr h="1165375">
                <a:tc vMerge="1"/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00" u="none" cap="none" strike="noStrike"/>
                        <a:t>Tallers de problemes</a:t>
                      </a:r>
                      <a:endParaRPr b="1"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/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Problemes aritmètics, de recerca, de competències bàsiques i d’estratègia</a:t>
                      </a:r>
                      <a:r>
                        <a:rPr lang="es-ES" sz="1400" u="none" cap="none" strike="noStrike"/>
                        <a:t>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 vMerge="1"/>
                <a:tc vMerge="1"/>
                <a:tc vMerge="1"/>
              </a:tr>
              <a:tr h="852275">
                <a:tc vMerge="1"/>
                <a:tc v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/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400" u="sng" cap="none" strike="noStrike"/>
                        <a:t>Medi social:</a:t>
                      </a:r>
                      <a:endParaRPr b="1" sz="14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s-E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Espanya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s-E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Edat Moderna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s-E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Edat Contemporànea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 vMerge="1"/>
                <a:tc vMerge="1"/>
              </a:tr>
              <a:tr h="107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cap="none" strike="noStrike">
                          <a:solidFill>
                            <a:schemeClr val="dk1"/>
                          </a:solidFill>
                        </a:rPr>
                        <a:t>Taller d’escriure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B7C1E8"/>
                    </a:solidFill>
                  </a:tcPr>
                </a:tc>
                <a:tc vMerge="1"/>
                <a:tc vMerge="1"/>
                <a:tc vMerge="1"/>
                <a:tc vMerge="1"/>
              </a:tr>
            </a:tbl>
          </a:graphicData>
        </a:graphic>
      </p:graphicFrame>
      <p:sp>
        <p:nvSpPr>
          <p:cNvPr id="199" name="Google Shape;199;p10"/>
          <p:cNvSpPr txBox="1"/>
          <p:nvPr>
            <p:ph type="title"/>
          </p:nvPr>
        </p:nvSpPr>
        <p:spPr>
          <a:xfrm>
            <a:off x="457200" y="228600"/>
            <a:ext cx="8229600" cy="536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608"/>
              <a:buNone/>
            </a:pPr>
            <a:r>
              <a:rPr lang="es-ES" sz="3600">
                <a:latin typeface="Comfortaa"/>
                <a:ea typeface="Comfortaa"/>
                <a:cs typeface="Comfortaa"/>
                <a:sym typeface="Comfortaa"/>
              </a:rPr>
              <a:t>METODOLOGIA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/>
          <p:nvPr>
            <p:ph type="title"/>
          </p:nvPr>
        </p:nvSpPr>
        <p:spPr>
          <a:xfrm>
            <a:off x="1691680" y="341784"/>
            <a:ext cx="6512511" cy="710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120"/>
              <a:buNone/>
            </a:pPr>
            <a:r>
              <a:rPr lang="es-ES" sz="4000">
                <a:latin typeface="Comfortaa"/>
                <a:ea typeface="Comfortaa"/>
                <a:cs typeface="Comfortaa"/>
                <a:sym typeface="Comfortaa"/>
              </a:rPr>
              <a:t>L’AVALUACIÓ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5" name="Google Shape;205;p11"/>
          <p:cNvSpPr txBox="1"/>
          <p:nvPr/>
        </p:nvSpPr>
        <p:spPr>
          <a:xfrm>
            <a:off x="467550" y="3284773"/>
            <a:ext cx="8432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Els vostres fills i filles aprenen més i millor quan </a:t>
            </a:r>
            <a:r>
              <a:rPr b="1" lang="es-ES" sz="14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entenen </a:t>
            </a: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allò que s’espera que aprenguin, </a:t>
            </a:r>
            <a:r>
              <a:rPr b="1" lang="es-ES" sz="14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participen </a:t>
            </a: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 les tasques i </a:t>
            </a:r>
            <a:r>
              <a:rPr b="1" lang="es-ES" sz="14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prenen </a:t>
            </a:r>
            <a:r>
              <a:rPr b="1" lang="es-ES" sz="14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decisions</a:t>
            </a: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que els ajuden a ser conscients de les dificultats i els encerts.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Aquests són alguns dels instruments que poden utilitzar, tant els mestres com els vostres fills i filles, per avaluar el seu procés d’aprenentatge: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155589" y="6037900"/>
            <a:ext cx="2019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Proves orals i escrites</a:t>
            </a:r>
            <a:endParaRPr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7" name="Google Shape;207;p11"/>
          <p:cNvSpPr txBox="1"/>
          <p:nvPr/>
        </p:nvSpPr>
        <p:spPr>
          <a:xfrm>
            <a:off x="1979685" y="5949300"/>
            <a:ext cx="2019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Observació sistemàtica</a:t>
            </a:r>
            <a:endParaRPr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8" name="Google Shape;208;p11"/>
          <p:cNvSpPr txBox="1"/>
          <p:nvPr/>
        </p:nvSpPr>
        <p:spPr>
          <a:xfrm>
            <a:off x="4143596" y="6021300"/>
            <a:ext cx="149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Conversa exposició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9" name="Google Shape;209;p11"/>
          <p:cNvSpPr txBox="1"/>
          <p:nvPr/>
        </p:nvSpPr>
        <p:spPr>
          <a:xfrm>
            <a:off x="5730223" y="5949263"/>
            <a:ext cx="1498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Dossiers, activitats o </a:t>
            </a:r>
            <a:r>
              <a:rPr lang="es-E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treballs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7460725" y="6103200"/>
            <a:ext cx="149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Rúbriques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descr="Resultat d'imatges de conversa  icono" id="211" name="Google Shape;211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Resultat d'imatges de conversa  icono" id="212" name="Google Shape;212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Resultat d'imatges de conversa  icono" id="213" name="Google Shape;213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Resultat d'imatges de conversa  icono" id="214" name="Google Shape;2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6168" y="4985383"/>
            <a:ext cx="864075" cy="86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observar  icono" id="215" name="Google Shape;21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8519" y="4985395"/>
            <a:ext cx="864075" cy="86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dossier  icono" id="216" name="Google Shape;21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6172" y="4944600"/>
            <a:ext cx="646302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sultat d'imatges de examen icono" id="217" name="Google Shape;217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Resultat d'imatges de examen icono" id="218" name="Google Shape;218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Imatge relacionada" id="219" name="Google Shape;21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3488" y="5157214"/>
            <a:ext cx="864075" cy="86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quadricula icono" id="220" name="Google Shape;22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57798" y="5015732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dibujo niños estudiantes" id="221" name="Google Shape;22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4719" y="258632"/>
            <a:ext cx="2153816" cy="1873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posit transparente" id="222" name="Google Shape;22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09487" y="958913"/>
            <a:ext cx="6512524" cy="2376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1"/>
          <p:cNvSpPr txBox="1"/>
          <p:nvPr/>
        </p:nvSpPr>
        <p:spPr>
          <a:xfrm rot="-386708">
            <a:off x="3276665" y="1256404"/>
            <a:ext cx="5390569" cy="1600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Ideees clau: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889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•"/>
            </a:pP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L’alumne és el protagonista del seu aprenentage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89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•"/>
            </a:pP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L’avaluació ha de servir perquè aprengui més i millor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889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•"/>
            </a:pP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L’avaluació té com objectiu ajudar els alumnes a ser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més competents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 txBox="1"/>
          <p:nvPr>
            <p:ph type="title"/>
          </p:nvPr>
        </p:nvSpPr>
        <p:spPr>
          <a:xfrm>
            <a:off x="395536" y="552615"/>
            <a:ext cx="8229600" cy="626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5120"/>
              <a:buNone/>
            </a:pPr>
            <a:r>
              <a:rPr lang="es-ES" sz="4000">
                <a:latin typeface="Comfortaa"/>
                <a:ea typeface="Comfortaa"/>
                <a:cs typeface="Comfortaa"/>
                <a:sym typeface="Comfortaa"/>
              </a:rPr>
              <a:t>L’AVALUACIÓ SERVEIX PER: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431552" y="4014791"/>
            <a:ext cx="626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Informes escrits </a:t>
            </a:r>
            <a:r>
              <a:rPr lang="es-ES" sz="1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 final de cada trimestre</a:t>
            </a:r>
            <a:endParaRPr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359556" y="4535712"/>
            <a:ext cx="8424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0" lang="es-ES" sz="19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Aquests són els termes que s’utilitzen per valorar el grau d’assoliment de les competències:</a:t>
            </a:r>
            <a:endParaRPr i="0" sz="21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539560" y="5350618"/>
            <a:ext cx="3096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0" lang="es-E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AE- Assoliment excel·lent 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0" lang="es-E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AN- Assoliment notable 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0" lang="es-E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AS- Assoliment satisfactori 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0" lang="es-ES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NA- No-assoliment</a:t>
            </a:r>
            <a:endParaRPr i="0" sz="2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431540" y="1600597"/>
            <a:ext cx="82809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•"/>
            </a:pPr>
            <a:r>
              <a:rPr i="0" lang="es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Constatar els avenços de cadascun dels alumnes.</a:t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•"/>
            </a:pPr>
            <a:r>
              <a:rPr i="0" lang="es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Identificar, tan bon punt es </a:t>
            </a:r>
            <a:r>
              <a:rPr lang="es-E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produeixen</a:t>
            </a:r>
            <a:r>
              <a:rPr i="0" lang="es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les dificultats que es poden donar durant el procés d’aprenentatge.</a:t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•"/>
            </a:pPr>
            <a:r>
              <a:rPr i="0" lang="es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Adoptar les mesures i els suports necessaris perquè els alumnes puguin continuar amb èxit el seu procés</a:t>
            </a:r>
            <a:r>
              <a:rPr lang="es-E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i="0" lang="es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d’aprenentatge.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114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•"/>
            </a:pPr>
            <a:r>
              <a:rPr i="0" lang="es-E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Recollir informació del procés educatiu.</a:t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/>
          <p:nvPr>
            <p:ph type="title"/>
          </p:nvPr>
        </p:nvSpPr>
        <p:spPr>
          <a:xfrm>
            <a:off x="683568" y="0"/>
            <a:ext cx="8280900" cy="15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es-ES">
                <a:latin typeface="Comfortaa"/>
                <a:ea typeface="Comfortaa"/>
                <a:cs typeface="Comfortaa"/>
                <a:sym typeface="Comfortaa"/>
              </a:rPr>
              <a:t>ATENCIÓ A LA DIVERSITAT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323550" y="912750"/>
            <a:ext cx="86409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Cada nen/a té unes necessitats, unes possibilitats i uns ritmes d’aprenentatge diferents.  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És per aquest motiu que a l’escola vetllem per a que es puguin </a:t>
            </a:r>
            <a:r>
              <a:rPr b="1" lang="es-E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atendre les necessitats dels nostres alumnes</a:t>
            </a:r>
            <a:r>
              <a:rPr lang="es-E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quan sorgeixen i per això comptem amb diferents recursos: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127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🡺"/>
            </a:pPr>
            <a:r>
              <a:rPr lang="es-E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Suports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27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🡺"/>
            </a:pPr>
            <a:r>
              <a:rPr lang="es-E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Professionals d’educació especial i d’atenció a la diversitat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127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🡺"/>
            </a:pPr>
            <a:r>
              <a:rPr lang="es-E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Coordinació amb equips d’assessorament psicopedagògic (EAP)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127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🡺"/>
            </a:pPr>
            <a:r>
              <a:rPr lang="es-E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SIEI (Suport intensiu a l’educació inclusiva)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Resultado de imaxes para compartir és construir" id="239" name="Google Shape;23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6550" y="5049075"/>
            <a:ext cx="3125855" cy="15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3"/>
          <p:cNvSpPr txBox="1"/>
          <p:nvPr/>
        </p:nvSpPr>
        <p:spPr>
          <a:xfrm>
            <a:off x="323550" y="4863675"/>
            <a:ext cx="55230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Tota l’escola continuarem treballant amb esforç, constància i amb ajuda de les famílies. D’aquesta manera podrem atendre la diversitat de la millor manera possible. </a:t>
            </a:r>
            <a:endParaRPr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/>
          <p:nvPr>
            <p:ph idx="1" type="body"/>
          </p:nvPr>
        </p:nvSpPr>
        <p:spPr>
          <a:xfrm>
            <a:off x="2239225" y="3577025"/>
            <a:ext cx="6543000" cy="30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26602" lvl="0" marL="334963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7913"/>
              <a:buFont typeface="Comfortaa"/>
              <a:buChar char="•"/>
            </a:pPr>
            <a:r>
              <a:rPr lang="es-ES" sz="6065">
                <a:latin typeface="Comfortaa"/>
                <a:ea typeface="Comfortaa"/>
                <a:cs typeface="Comfortaa"/>
                <a:sym typeface="Comfortaa"/>
              </a:rPr>
              <a:t>TOKAPP </a:t>
            </a:r>
            <a:r>
              <a:rPr lang="es-ES" sz="6065">
                <a:latin typeface="Comfortaa"/>
                <a:ea typeface="Comfortaa"/>
                <a:cs typeface="Comfortaa"/>
                <a:sym typeface="Comfortaa"/>
              </a:rPr>
              <a:t>ÉS LA VIA DE COMUNICACIÓ DE L’ESCOLA AMB LES FAMÍLIES.</a:t>
            </a:r>
            <a:endParaRPr sz="6665">
              <a:latin typeface="Comfortaa"/>
              <a:ea typeface="Comfortaa"/>
              <a:cs typeface="Comfortaa"/>
              <a:sym typeface="Comfortaa"/>
            </a:endParaRPr>
          </a:p>
          <a:p>
            <a:pPr indent="-334963" lvl="0" marL="334963" rtl="0" algn="just">
              <a:lnSpc>
                <a:spcPct val="150000"/>
              </a:lnSpc>
              <a:spcBef>
                <a:spcPts val="572"/>
              </a:spcBef>
              <a:spcAft>
                <a:spcPts val="0"/>
              </a:spcAft>
              <a:buSzPct val="34292"/>
              <a:buNone/>
            </a:pPr>
            <a:r>
              <a:rPr lang="es-ES" sz="6065">
                <a:latin typeface="Comfortaa"/>
                <a:ea typeface="Comfortaa"/>
                <a:cs typeface="Comfortaa"/>
                <a:sym typeface="Comfortaa"/>
              </a:rPr>
              <a:t>	(Comunicacions d’aula, menú menjador, tràmits de beques, informació AMPA, extraescolars,  pagaments, sortides…)</a:t>
            </a:r>
            <a:endParaRPr sz="6665">
              <a:latin typeface="Comfortaa"/>
              <a:ea typeface="Comfortaa"/>
              <a:cs typeface="Comfortaa"/>
              <a:sym typeface="Comfortaa"/>
            </a:endParaRPr>
          </a:p>
          <a:p>
            <a:pPr indent="-334962" lvl="0" marL="334962" rtl="0" algn="just">
              <a:lnSpc>
                <a:spcPct val="150000"/>
              </a:lnSpc>
              <a:spcBef>
                <a:spcPts val="572"/>
              </a:spcBef>
              <a:spcAft>
                <a:spcPts val="0"/>
              </a:spcAft>
              <a:buSzPct val="34292"/>
              <a:buNone/>
            </a:pPr>
            <a:r>
              <a:rPr lang="es-ES" sz="6065">
                <a:latin typeface="Comfortaa"/>
                <a:ea typeface="Comfortaa"/>
                <a:cs typeface="Comfortaa"/>
                <a:sym typeface="Comfortaa"/>
              </a:rPr>
              <a:t>	APLICACIÓ FÀCIL DE DESCARREGAR PER A TELÈFONS I TABLETS  (App Store o Google Play)</a:t>
            </a:r>
            <a:endParaRPr sz="6665">
              <a:latin typeface="Comfortaa"/>
              <a:ea typeface="Comfortaa"/>
              <a:cs typeface="Comfortaa"/>
              <a:sym typeface="Comfortaa"/>
            </a:endParaRPr>
          </a:p>
          <a:p>
            <a:pPr indent="-326602" lvl="0" marL="334963" rtl="0" algn="just">
              <a:lnSpc>
                <a:spcPct val="150000"/>
              </a:lnSpc>
              <a:spcBef>
                <a:spcPts val="572"/>
              </a:spcBef>
              <a:spcAft>
                <a:spcPts val="0"/>
              </a:spcAft>
              <a:buSzPct val="107913"/>
              <a:buFont typeface="Comfortaa"/>
              <a:buChar char="•"/>
            </a:pPr>
            <a:r>
              <a:rPr b="1" lang="es-ES" sz="6065">
                <a:latin typeface="Comfortaa"/>
                <a:ea typeface="Comfortaa"/>
                <a:cs typeface="Comfortaa"/>
                <a:sym typeface="Comfortaa"/>
              </a:rPr>
              <a:t>ÉS MOLT IMPORTANT NO CANVIAR LA ID SINÓ NO ES PODRÀ REBRE LA INFORMACIÓ QUE S’ENVIA </a:t>
            </a:r>
            <a:endParaRPr sz="6665">
              <a:latin typeface="Comfortaa"/>
              <a:ea typeface="Comfortaa"/>
              <a:cs typeface="Comfortaa"/>
              <a:sym typeface="Comfortaa"/>
            </a:endParaRPr>
          </a:p>
          <a:p>
            <a:pPr indent="-334963" lvl="0" marL="334963" rtl="0" algn="just">
              <a:spcBef>
                <a:spcPts val="504"/>
              </a:spcBef>
              <a:spcAft>
                <a:spcPts val="0"/>
              </a:spcAft>
              <a:buClr>
                <a:srgbClr val="3F3F3F"/>
              </a:buClr>
              <a:buSzPct val="34935"/>
              <a:buFont typeface="Trebuchet MS"/>
              <a:buNone/>
            </a:pPr>
            <a:r>
              <a:t/>
            </a:r>
            <a:endParaRPr b="1" sz="4465">
              <a:latin typeface="Comfortaa"/>
              <a:ea typeface="Comfortaa"/>
              <a:cs typeface="Comfortaa"/>
              <a:sym typeface="Comfortaa"/>
            </a:endParaRPr>
          </a:p>
          <a:p>
            <a:pPr indent="-334963" lvl="0" marL="334963" rtl="0" algn="l">
              <a:spcBef>
                <a:spcPts val="504"/>
              </a:spcBef>
              <a:spcAft>
                <a:spcPts val="0"/>
              </a:spcAft>
              <a:buSzPct val="130000"/>
              <a:buFont typeface="Comic Sans MS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34963" lvl="0" marL="334963" rtl="0" algn="l">
              <a:spcBef>
                <a:spcPts val="504"/>
              </a:spcBef>
              <a:spcAft>
                <a:spcPts val="0"/>
              </a:spcAft>
              <a:buSzPct val="130000"/>
              <a:buFont typeface="Comic Sans MS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34963" lvl="0" marL="334963" rtl="0" algn="l">
              <a:spcBef>
                <a:spcPts val="504"/>
              </a:spcBef>
              <a:spcAft>
                <a:spcPts val="0"/>
              </a:spcAft>
              <a:buClr>
                <a:srgbClr val="3F3F3F"/>
              </a:buClr>
              <a:buSzPct val="130000"/>
              <a:buFont typeface="Trebuchet MS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34963" lvl="0" marL="334963" rtl="0" algn="l">
              <a:spcBef>
                <a:spcPts val="504"/>
              </a:spcBef>
              <a:spcAft>
                <a:spcPts val="0"/>
              </a:spcAft>
              <a:buClr>
                <a:srgbClr val="3F3F3F"/>
              </a:buClr>
              <a:buSzPct val="130000"/>
              <a:buFont typeface="Trebuchet MS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4"/>
          <p:cNvPicPr preferRelativeResize="0"/>
          <p:nvPr/>
        </p:nvPicPr>
        <p:blipFill rotWithShape="1">
          <a:blip r:embed="rId3">
            <a:alphaModFix/>
          </a:blip>
          <a:srcRect b="17124" l="0" r="0" t="14172"/>
          <a:stretch/>
        </p:blipFill>
        <p:spPr>
          <a:xfrm>
            <a:off x="139610" y="4042426"/>
            <a:ext cx="2099626" cy="260188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4"/>
          <p:cNvSpPr txBox="1"/>
          <p:nvPr/>
        </p:nvSpPr>
        <p:spPr>
          <a:xfrm>
            <a:off x="611560" y="1958438"/>
            <a:ext cx="7704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Bloc</a:t>
            </a:r>
            <a:r>
              <a:rPr lang="es-E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Fotos i vídeos de les sortides, tallers, projectes... 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9" name="Google Shape;249;p14"/>
          <p:cNvSpPr txBox="1"/>
          <p:nvPr/>
        </p:nvSpPr>
        <p:spPr>
          <a:xfrm>
            <a:off x="611560" y="2555612"/>
            <a:ext cx="756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Agenda</a:t>
            </a:r>
            <a:r>
              <a:rPr lang="es-E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de l’alumne. Aquest curs </a:t>
            </a:r>
            <a:r>
              <a:rPr b="1" lang="es-E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</a:t>
            </a:r>
            <a:r>
              <a:rPr lang="es-E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utilitzarem agenda electrònica 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575538" y="1084079"/>
            <a:ext cx="7776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Entrevistes amb tutors/es</a:t>
            </a:r>
            <a:r>
              <a:rPr lang="es-E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 via correu,  telefònica o videoconferència </a:t>
            </a:r>
            <a:r>
              <a:rPr b="1" lang="es-ES" sz="2100">
                <a:solidFill>
                  <a:schemeClr val="dk1"/>
                </a:solidFill>
                <a:highlight>
                  <a:srgbClr val="CFD2EB"/>
                </a:highlight>
                <a:latin typeface="Comfortaa"/>
                <a:ea typeface="Comfortaa"/>
                <a:cs typeface="Comfortaa"/>
                <a:sym typeface="Comfortaa"/>
              </a:rPr>
              <a:t>(dimecres de 12:30 a 13:30 hores)</a:t>
            </a:r>
            <a:endParaRPr b="1" sz="2100">
              <a:solidFill>
                <a:schemeClr val="dk1"/>
              </a:solidFill>
              <a:highlight>
                <a:srgbClr val="CFD2EB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1" name="Google Shape;251;p14"/>
          <p:cNvSpPr txBox="1"/>
          <p:nvPr>
            <p:ph type="title"/>
          </p:nvPr>
        </p:nvSpPr>
        <p:spPr>
          <a:xfrm>
            <a:off x="271350" y="116625"/>
            <a:ext cx="86931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es-ES">
                <a:latin typeface="Comfortaa"/>
                <a:ea typeface="Comfortaa"/>
                <a:cs typeface="Comfortaa"/>
                <a:sym typeface="Comfortaa"/>
              </a:rPr>
              <a:t>COMUNICACIÓ FAMÍLIES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/>
          <p:nvPr>
            <p:ph type="title"/>
          </p:nvPr>
        </p:nvSpPr>
        <p:spPr>
          <a:xfrm>
            <a:off x="457200" y="228600"/>
            <a:ext cx="8291264" cy="12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28000"/>
              <a:buNone/>
            </a:pPr>
            <a:r>
              <a:rPr lang="es-ES">
                <a:latin typeface="Comfortaa"/>
                <a:ea typeface="Comfortaa"/>
                <a:cs typeface="Comfortaa"/>
                <a:sym typeface="Comfortaa"/>
              </a:rPr>
              <a:t>CONSELLS PEL BON ÚS DE LES XARXES I WHATSAPP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Resultat d'imatges de mano movil whas" id="257" name="Google Shape;25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730" y="1484777"/>
            <a:ext cx="482453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posit transparente" id="258" name="Google Shape;25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161550"/>
            <a:ext cx="4267750" cy="494315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5"/>
          <p:cNvSpPr txBox="1"/>
          <p:nvPr/>
        </p:nvSpPr>
        <p:spPr>
          <a:xfrm rot="-347717">
            <a:off x="460879" y="2829114"/>
            <a:ext cx="3089892" cy="3648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3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fortaa"/>
              <a:buChar char="•"/>
            </a:pPr>
            <a:r>
              <a:rPr lang="es-E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Pensar abans d’escriure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33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fortaa"/>
              <a:buChar char="•"/>
            </a:pPr>
            <a:r>
              <a:rPr lang="es-E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Si es té un problema o dubte de l’escola, preguntar abans a les mestres que al grup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33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fortaa"/>
              <a:buChar char="•"/>
            </a:pPr>
            <a:r>
              <a:rPr lang="es-E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 ser l’agenda dels fills/es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Resultat d'imatges de posit transparente" id="260" name="Google Shape;26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1028" y="1275578"/>
            <a:ext cx="4267750" cy="606964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 txBox="1"/>
          <p:nvPr/>
        </p:nvSpPr>
        <p:spPr>
          <a:xfrm rot="-378075">
            <a:off x="5651732" y="2163204"/>
            <a:ext cx="3266333" cy="4294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•"/>
            </a:pPr>
            <a:r>
              <a:rPr lang="es-E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E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Comentar els temes importants cara a cara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indent="-13335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fortaa"/>
              <a:buChar char="•"/>
            </a:pPr>
            <a:r>
              <a:rPr lang="es-E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No cal contestar-ho tot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335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fortaa"/>
              <a:buChar char="•"/>
            </a:pPr>
            <a:r>
              <a:rPr lang="es-E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Evitar contribuir a rumors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335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s-E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Utilitzar un to de cordialitat i respecte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/>
          <p:nvPr>
            <p:ph type="title"/>
          </p:nvPr>
        </p:nvSpPr>
        <p:spPr>
          <a:xfrm>
            <a:off x="251520" y="188640"/>
            <a:ext cx="8579296" cy="666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120"/>
              <a:buNone/>
            </a:pPr>
            <a:r>
              <a:rPr lang="es-ES" sz="4000">
                <a:latin typeface="Comfortaa"/>
                <a:ea typeface="Comfortaa"/>
                <a:cs typeface="Comfortaa"/>
                <a:sym typeface="Comfortaa"/>
              </a:rPr>
              <a:t>PROTECCIÓ DE DADES I DRET D’IMATGE</a:t>
            </a:r>
            <a:endParaRPr sz="4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7" name="Google Shape;267;p16"/>
          <p:cNvSpPr txBox="1"/>
          <p:nvPr>
            <p:ph idx="1" type="body"/>
          </p:nvPr>
        </p:nvSpPr>
        <p:spPr>
          <a:xfrm>
            <a:off x="292725" y="1578825"/>
            <a:ext cx="8496900" cy="5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00979" lvl="0" marL="228600" rtl="0" algn="just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115272"/>
              <a:buFont typeface="Comfortaa"/>
              <a:buChar char="*"/>
            </a:pPr>
            <a:r>
              <a:rPr b="1" lang="es-ES" sz="1964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En compliment de la Llei orgànica 3/2018, de 5 de desembre, de protecció de dades personals i garantia dels drets digitals.</a:t>
            </a:r>
            <a:endParaRPr sz="3164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740"/>
              </a:spcBef>
              <a:spcAft>
                <a:spcPts val="0"/>
              </a:spcAft>
              <a:buSzPct val="130000"/>
              <a:buNone/>
            </a:pPr>
            <a:r>
              <a:t/>
            </a:r>
            <a:endParaRPr/>
          </a:p>
          <a:p>
            <a:pPr indent="0" lvl="0" marL="228600" rtl="0" algn="l">
              <a:spcBef>
                <a:spcPts val="740"/>
              </a:spcBef>
              <a:spcAft>
                <a:spcPts val="0"/>
              </a:spcAft>
              <a:buSzPct val="13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40"/>
              </a:spcBef>
              <a:spcAft>
                <a:spcPts val="0"/>
              </a:spcAft>
              <a:buSzPct val="13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40"/>
              </a:spcBef>
              <a:spcAft>
                <a:spcPts val="0"/>
              </a:spcAft>
              <a:buSzPct val="13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40"/>
              </a:spcBef>
              <a:spcAft>
                <a:spcPts val="0"/>
              </a:spcAft>
              <a:buSzPct val="13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40"/>
              </a:spcBef>
              <a:spcAft>
                <a:spcPts val="0"/>
              </a:spcAft>
              <a:buSzPct val="13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40"/>
              </a:spcBef>
              <a:spcAft>
                <a:spcPts val="0"/>
              </a:spcAft>
              <a:buSzPct val="13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40"/>
              </a:spcBef>
              <a:spcAft>
                <a:spcPts val="0"/>
              </a:spcAft>
              <a:buSzPct val="13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40"/>
              </a:spcBef>
              <a:spcAft>
                <a:spcPts val="0"/>
              </a:spcAft>
              <a:buSzPct val="1300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s-ES" sz="2973">
                <a:latin typeface="Comfortaa"/>
                <a:ea typeface="Comfortaa"/>
                <a:cs typeface="Comfortaa"/>
                <a:sym typeface="Comfortaa"/>
              </a:rPr>
              <a:t>Les fotos i gravacions podran ser utilitzades únicament i exclusivament de forma personal i domèstica. Els familiars han de tenir en compte que no poden publicar o difondre aquest tipus de dades a Internet, xarxes socials, etc., tret que hagin obtingut el consentiment des qui apareixen.</a:t>
            </a:r>
            <a:endParaRPr sz="2757">
              <a:solidFill>
                <a:srgbClr val="FF0000"/>
              </a:solidFill>
            </a:endParaRPr>
          </a:p>
        </p:txBody>
      </p:sp>
      <p:pic>
        <p:nvPicPr>
          <p:cNvPr id="268" name="Google Shape;2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8810" y="2298903"/>
            <a:ext cx="2223544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047" y="2448139"/>
            <a:ext cx="2016844" cy="1665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 txBox="1"/>
          <p:nvPr>
            <p:ph idx="1" type="subTitle"/>
          </p:nvPr>
        </p:nvSpPr>
        <p:spPr>
          <a:xfrm>
            <a:off x="172675" y="1908350"/>
            <a:ext cx="8782200" cy="47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60"/>
              <a:buFont typeface="Comfortaa"/>
              <a:buChar char="•"/>
            </a:pPr>
            <a:r>
              <a:rPr lang="es-ES">
                <a:latin typeface="Comfortaa"/>
                <a:ea typeface="Comfortaa"/>
                <a:cs typeface="Comfortaa"/>
                <a:sym typeface="Comfortaa"/>
              </a:rPr>
              <a:t>No està </a:t>
            </a:r>
            <a:r>
              <a:rPr lang="es-ES">
                <a:latin typeface="Comfortaa"/>
                <a:ea typeface="Comfortaa"/>
                <a:cs typeface="Comfortaa"/>
                <a:sym typeface="Comfortaa"/>
              </a:rPr>
              <a:t>permès</a:t>
            </a:r>
            <a:r>
              <a:rPr lang="es-ES">
                <a:latin typeface="Comfortaa"/>
                <a:ea typeface="Comfortaa"/>
                <a:cs typeface="Comfortaa"/>
                <a:sym typeface="Comfortaa"/>
              </a:rPr>
              <a:t> l’ús del mòbil ni rellotges digitals a l’escola. Si hi ha algun cas en qual el nen l’ha de portar l’</a:t>
            </a:r>
            <a:r>
              <a:rPr lang="es-ES">
                <a:latin typeface="Comfortaa"/>
                <a:ea typeface="Comfortaa"/>
                <a:cs typeface="Comfortaa"/>
                <a:sym typeface="Comfortaa"/>
              </a:rPr>
              <a:t>'haurà</a:t>
            </a:r>
            <a:r>
              <a:rPr lang="es-ES">
                <a:latin typeface="Comfortaa"/>
                <a:ea typeface="Comfortaa"/>
                <a:cs typeface="Comfortaa"/>
                <a:sym typeface="Comfortaa"/>
              </a:rPr>
              <a:t> de deixar desconnectat dins la seva motxilla.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342900" rtl="0" algn="l">
              <a:spcBef>
                <a:spcPts val="740"/>
              </a:spcBef>
              <a:spcAft>
                <a:spcPts val="0"/>
              </a:spcAft>
              <a:buSzPts val="2860"/>
              <a:buFont typeface="Comfortaa"/>
              <a:buChar char="•"/>
            </a:pPr>
            <a:r>
              <a:rPr lang="es-ES">
                <a:latin typeface="Comfortaa"/>
                <a:ea typeface="Comfortaa"/>
                <a:cs typeface="Comfortaa"/>
                <a:sym typeface="Comfortaa"/>
              </a:rPr>
              <a:t>A les sortides no el poden portar i l’</a:t>
            </a:r>
            <a:r>
              <a:rPr lang="es-ES">
                <a:latin typeface="Comfortaa"/>
                <a:ea typeface="Comfortaa"/>
                <a:cs typeface="Comfortaa"/>
                <a:sym typeface="Comfortaa"/>
              </a:rPr>
              <a:t>hauran</a:t>
            </a:r>
            <a:r>
              <a:rPr lang="es-ES">
                <a:latin typeface="Comfortaa"/>
                <a:ea typeface="Comfortaa"/>
                <a:cs typeface="Comfortaa"/>
                <a:sym typeface="Comfortaa"/>
              </a:rPr>
              <a:t> de deixar a l’escola fins la tornada.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342900" rtl="0" algn="l">
              <a:spcBef>
                <a:spcPts val="740"/>
              </a:spcBef>
              <a:spcAft>
                <a:spcPts val="0"/>
              </a:spcAft>
              <a:buSzPts val="2860"/>
              <a:buFont typeface="Comfortaa"/>
              <a:buChar char="•"/>
            </a:pPr>
            <a:r>
              <a:rPr lang="es-ES">
                <a:latin typeface="Comfortaa"/>
                <a:ea typeface="Comfortaa"/>
                <a:cs typeface="Comfortaa"/>
                <a:sym typeface="Comfortaa"/>
              </a:rPr>
              <a:t>Us recordem què és molt important controlar el temps d’exposició i les activitats que fan a les xarxes, xats i videojocs ja que generen conflictes que moltes vegades afecten emocionalment als vostres fills i filles i sovint hem de resoldre a classe.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5" name="Google Shape;275;p17"/>
          <p:cNvSpPr txBox="1"/>
          <p:nvPr>
            <p:ph type="ctrTitle"/>
          </p:nvPr>
        </p:nvSpPr>
        <p:spPr>
          <a:xfrm>
            <a:off x="899592" y="260648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82880" rtl="0" algn="l">
              <a:spcBef>
                <a:spcPts val="0"/>
              </a:spcBef>
              <a:spcAft>
                <a:spcPts val="0"/>
              </a:spcAft>
              <a:buSzPts val="6912"/>
              <a:buNone/>
            </a:pPr>
            <a:r>
              <a:rPr lang="es-ES" sz="5100">
                <a:latin typeface="Comfortaa"/>
                <a:ea typeface="Comfortaa"/>
                <a:cs typeface="Comfortaa"/>
                <a:sym typeface="Comfortaa"/>
              </a:rPr>
              <a:t>ÚS DE DISPOSITIUS I TELÈFON MÒBIL</a:t>
            </a:r>
            <a:endParaRPr sz="51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077003d3e_1_4"/>
          <p:cNvSpPr txBox="1"/>
          <p:nvPr>
            <p:ph idx="1" type="subTitle"/>
          </p:nvPr>
        </p:nvSpPr>
        <p:spPr>
          <a:xfrm>
            <a:off x="172675" y="1459300"/>
            <a:ext cx="8806800" cy="53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60"/>
              <a:buFont typeface="Comfortaa"/>
              <a:buChar char="•"/>
            </a:pPr>
            <a:r>
              <a:rPr lang="es-ES" sz="1800">
                <a:latin typeface="Comfortaa"/>
                <a:ea typeface="Comfortaa"/>
                <a:cs typeface="Comfortaa"/>
                <a:sym typeface="Comfortaa"/>
              </a:rPr>
              <a:t>SEP: 1 sessió de català i una de matemàtiques setmanals. Els dimarts i divendres de 8.00 a 8.50.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740"/>
              </a:spcBef>
              <a:spcAft>
                <a:spcPts val="0"/>
              </a:spcAft>
              <a:buSzPts val="2460"/>
              <a:buFont typeface="Comfortaa"/>
              <a:buChar char="•"/>
            </a:pPr>
            <a:r>
              <a:rPr lang="es-ES" sz="1800">
                <a:latin typeface="Comfortaa"/>
                <a:ea typeface="Comfortaa"/>
                <a:cs typeface="Comfortaa"/>
                <a:sym typeface="Comfortaa"/>
              </a:rPr>
              <a:t>Deures setmanals: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740"/>
              </a:spcBef>
              <a:spcAft>
                <a:spcPts val="0"/>
              </a:spcAft>
              <a:buNone/>
            </a:pPr>
            <a:r>
              <a:rPr lang="es-ES" sz="1800">
                <a:latin typeface="Comfortaa"/>
                <a:ea typeface="Comfortaa"/>
                <a:cs typeface="Comfortaa"/>
                <a:sym typeface="Comfortaa"/>
              </a:rPr>
              <a:t>1 Dictat (català o castellà)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740"/>
              </a:spcBef>
              <a:spcAft>
                <a:spcPts val="0"/>
              </a:spcAft>
              <a:buNone/>
            </a:pPr>
            <a:r>
              <a:rPr lang="es-ES" sz="1800">
                <a:latin typeface="Comfortaa"/>
                <a:ea typeface="Comfortaa"/>
                <a:cs typeface="Comfortaa"/>
                <a:sym typeface="Comfortaa"/>
              </a:rPr>
              <a:t>1 Fitxa de problemes de matemàtiques.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740"/>
              </a:spcBef>
              <a:spcAft>
                <a:spcPts val="0"/>
              </a:spcAft>
              <a:buNone/>
            </a:pPr>
            <a:r>
              <a:rPr lang="es-ES" sz="1800">
                <a:latin typeface="Comfortaa"/>
                <a:ea typeface="Comfortaa"/>
                <a:cs typeface="Comfortaa"/>
                <a:sym typeface="Comfortaa"/>
              </a:rPr>
              <a:t>Feines inacabades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740"/>
              </a:spcBef>
              <a:spcAft>
                <a:spcPts val="0"/>
              </a:spcAft>
              <a:buSzPts val="2460"/>
              <a:buFont typeface="Comfortaa"/>
              <a:buChar char="•"/>
            </a:pPr>
            <a:r>
              <a:rPr lang="es-ES" sz="1800">
                <a:latin typeface="Comfortaa"/>
                <a:ea typeface="Comfortaa"/>
                <a:cs typeface="Comfortaa"/>
                <a:sym typeface="Comfortaa"/>
              </a:rPr>
              <a:t>Durant el 3r trimestre tindran lloc les p</a:t>
            </a:r>
            <a:r>
              <a:rPr lang="es-ES" sz="1800">
                <a:latin typeface="Comfortaa"/>
                <a:ea typeface="Comfortaa"/>
                <a:cs typeface="Comfortaa"/>
                <a:sym typeface="Comfortaa"/>
              </a:rPr>
              <a:t>roves de competències bàsiques. (abril-maig).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275590" lvl="0" marL="342900" rtl="0" algn="l">
              <a:lnSpc>
                <a:spcPct val="115000"/>
              </a:lnSpc>
              <a:spcBef>
                <a:spcPts val="740"/>
              </a:spcBef>
              <a:spcAft>
                <a:spcPts val="0"/>
              </a:spcAft>
              <a:buSzPts val="1800"/>
              <a:buFont typeface="Comfortaa"/>
              <a:buChar char="•"/>
            </a:pPr>
            <a:r>
              <a:rPr lang="es-ES" sz="1800">
                <a:latin typeface="Comfortaa"/>
                <a:ea typeface="Comfortaa"/>
                <a:cs typeface="Comfortaa"/>
                <a:sym typeface="Comfortaa"/>
              </a:rPr>
              <a:t>A partir d’octubre tenim previst rebre ordinadors a 6è, un per cada alumne que farem servir per treballar a classe.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275590" lvl="0" marL="342900" rtl="0" algn="l">
              <a:lnSpc>
                <a:spcPct val="115000"/>
              </a:lnSpc>
              <a:spcBef>
                <a:spcPts val="740"/>
              </a:spcBef>
              <a:spcAft>
                <a:spcPts val="0"/>
              </a:spcAft>
              <a:buSzPts val="1800"/>
              <a:buFont typeface="Comfortaa"/>
              <a:buChar char="•"/>
            </a:pPr>
            <a:r>
              <a:rPr lang="es-ES" sz="1800">
                <a:latin typeface="Comfortaa"/>
                <a:ea typeface="Comfortaa"/>
                <a:cs typeface="Comfortaa"/>
                <a:sym typeface="Comfortaa"/>
              </a:rPr>
              <a:t>Recordem que els nens i nenes han de venir a l’escola vestits adequadament.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50000"/>
              </a:lnSpc>
              <a:spcBef>
                <a:spcPts val="7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81" name="Google Shape;281;gf077003d3e_1_4"/>
          <p:cNvSpPr txBox="1"/>
          <p:nvPr>
            <p:ph type="ctrTitle"/>
          </p:nvPr>
        </p:nvSpPr>
        <p:spPr>
          <a:xfrm>
            <a:off x="172675" y="301475"/>
            <a:ext cx="8971200" cy="10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82880" rtl="0" algn="l">
              <a:spcBef>
                <a:spcPts val="0"/>
              </a:spcBef>
              <a:spcAft>
                <a:spcPts val="0"/>
              </a:spcAft>
              <a:buSzPts val="6912"/>
              <a:buNone/>
            </a:pPr>
            <a:r>
              <a:rPr lang="es-ES" sz="5300">
                <a:latin typeface="Comfortaa"/>
                <a:ea typeface="Comfortaa"/>
                <a:cs typeface="Comfortaa"/>
                <a:sym typeface="Comfortaa"/>
              </a:rPr>
              <a:t>ALTRES </a:t>
            </a:r>
            <a:r>
              <a:rPr lang="es-ES" sz="5300"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s-ES" sz="5300">
                <a:latin typeface="Comfortaa"/>
                <a:ea typeface="Comfortaa"/>
                <a:cs typeface="Comfortaa"/>
                <a:sym typeface="Comfortaa"/>
              </a:rPr>
              <a:t>NFORMACIONS</a:t>
            </a:r>
            <a:endParaRPr sz="5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"/>
          <p:cNvPicPr preferRelativeResize="0"/>
          <p:nvPr/>
        </p:nvPicPr>
        <p:blipFill rotWithShape="1">
          <a:blip r:embed="rId3">
            <a:alphaModFix/>
          </a:blip>
          <a:srcRect b="0" l="0" r="4755" t="0"/>
          <a:stretch/>
        </p:blipFill>
        <p:spPr>
          <a:xfrm>
            <a:off x="307975" y="617538"/>
            <a:ext cx="8627019" cy="518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612775" y="1196750"/>
            <a:ext cx="82251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3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Aquest curs continuem amb les mesures de prevenció que van iniciar el curs passat.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3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Recordem que cal seguir molt estrictament aquestes recomanacions per garantir la seguretat en l’entorn escolar. </a:t>
            </a:r>
            <a:endParaRPr i="0" sz="3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descr="COVID-19 y virus porcinos âÂ¿QuÃ© podemos aprender? - ArtÃ­culos - 3tres3, la  pÃ¡gina del Cerdo" id="118" name="Google Shape;118;p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COVID-19 y virus porcinos âÂ¿QuÃ© podemos aprender? - ArtÃ­culos - 3tres3, la  pÃ¡gina del Cerdo" id="119" name="Google Shape;119;p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COVID-19 y virus porcinos âÂ¿QuÃ© podemos aprender? - ArtÃ­culos - 3tres3, la  pÃ¡gina del Cerdo" id="120" name="Google Shape;120;p2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COVID-19 y virus porcinos âÂ¿QuÃ© podemos aprender? - ArtÃ­culos - 3tres3, la  pÃ¡gina del Cerdo" id="121" name="Google Shape;121;p2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COVID-19 y virus porcinos âÂ¿QuÃ© podemos aprender? - ArtÃ­culos - 3tres3, la  pÃ¡gina del Cerdo" id="122" name="Google Shape;122;p2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Mitos mÃ¡s difundidos sobre COVID-19 - OPS/OMS | OrganizaciÃ³n Panamericana  de la Salud" id="123" name="Google Shape;123;p2"/>
          <p:cNvSpPr/>
          <p:nvPr/>
        </p:nvSpPr>
        <p:spPr>
          <a:xfrm>
            <a:off x="917575" y="6175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Mitos mÃ¡s difundidos sobre COVID-19 - OPS/OMS | OrganizaciÃ³n Panamericana  de la Salud" id="124" name="Google Shape;124;p2"/>
          <p:cNvSpPr/>
          <p:nvPr/>
        </p:nvSpPr>
        <p:spPr>
          <a:xfrm>
            <a:off x="1374775" y="1074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f22a99ac3b_0_0"/>
          <p:cNvSpPr txBox="1"/>
          <p:nvPr>
            <p:ph type="ctrTitle"/>
          </p:nvPr>
        </p:nvSpPr>
        <p:spPr>
          <a:xfrm>
            <a:off x="188275" y="342425"/>
            <a:ext cx="8971200" cy="10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82880" rtl="0" algn="ctr">
              <a:spcBef>
                <a:spcPts val="0"/>
              </a:spcBef>
              <a:spcAft>
                <a:spcPts val="0"/>
              </a:spcAft>
              <a:buSzPts val="6912"/>
              <a:buNone/>
            </a:pPr>
            <a:r>
              <a:rPr lang="es-ES" sz="5300">
                <a:latin typeface="Comfortaa"/>
                <a:ea typeface="Comfortaa"/>
                <a:cs typeface="Comfortaa"/>
                <a:sym typeface="Comfortaa"/>
              </a:rPr>
              <a:t>SORTIDES</a:t>
            </a:r>
            <a:endParaRPr sz="5300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287" name="Google Shape;287;gf22a99ac3b_0_0"/>
          <p:cNvGraphicFramePr/>
          <p:nvPr/>
        </p:nvGraphicFramePr>
        <p:xfrm>
          <a:off x="188275" y="130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{25A3089D-6A10-40A0-BC1F-5E9889437902}</a:tableStyleId>
              </a:tblPr>
              <a:tblGrid>
                <a:gridCol w="728525"/>
                <a:gridCol w="1884125"/>
                <a:gridCol w="791325"/>
                <a:gridCol w="2348875"/>
                <a:gridCol w="728525"/>
                <a:gridCol w="2286075"/>
              </a:tblGrid>
              <a:tr h="180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Data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1r Trimestre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Data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2n Trimestre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Data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3r Trimestre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Taller d’educació Vial a l’escola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(GUB)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11 febrer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Spiribol (Ed Física)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6 maig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Clean Up the Med (taller i platja de Badalona)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3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4 nov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La Granja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(Els bandolers)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11 març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Taller “Experimentem el canvi”(Canvi climàtic)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>
                          <a:solidFill>
                            <a:schemeClr val="dk1"/>
                          </a:solidFill>
                        </a:rPr>
                        <a:t>Rugby a l’escola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3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 des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Exposició 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Human bodies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(CC Arenas)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Abril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Teatre en Anglés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Around the world in 80 days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 </a:t>
                      </a:r>
                      <a:r>
                        <a:rPr lang="es-ES">
                          <a:solidFill>
                            <a:schemeClr val="dk1"/>
                          </a:solidFill>
                        </a:rPr>
                        <a:t>26 maig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 </a:t>
                      </a:r>
                      <a:r>
                        <a:rPr lang="es-ES">
                          <a:solidFill>
                            <a:schemeClr val="dk1"/>
                          </a:solidFill>
                        </a:rPr>
                        <a:t>Colònies al Delta de l’Ebre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3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7 abril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Colònia Güell (Santa Coloma Cervelló)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E0B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"/>
          <p:cNvSpPr txBox="1"/>
          <p:nvPr>
            <p:ph type="title"/>
          </p:nvPr>
        </p:nvSpPr>
        <p:spPr>
          <a:xfrm>
            <a:off x="693550" y="2109150"/>
            <a:ext cx="80640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888"/>
              <a:buNone/>
            </a:pPr>
            <a:r>
              <a:rPr lang="es-ES">
                <a:latin typeface="Comfortaa"/>
                <a:ea typeface="Comfortaa"/>
                <a:cs typeface="Comfortaa"/>
                <a:sym typeface="Comfortaa"/>
              </a:rPr>
              <a:t>DELEGATS DE CLASSE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22a99ac3b_0_5"/>
          <p:cNvSpPr txBox="1"/>
          <p:nvPr>
            <p:ph type="title"/>
          </p:nvPr>
        </p:nvSpPr>
        <p:spPr>
          <a:xfrm>
            <a:off x="693550" y="2109150"/>
            <a:ext cx="80640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28000"/>
              <a:buNone/>
            </a:pPr>
            <a:r>
              <a:rPr lang="es-ES">
                <a:latin typeface="Comfortaa"/>
                <a:ea typeface="Comfortaa"/>
                <a:cs typeface="Comfortaa"/>
                <a:sym typeface="Comfortaa"/>
              </a:rPr>
              <a:t>MOLTES GRÀCIES PER LA VOSTRA ATENCIÓ</a:t>
            </a:r>
            <a:br>
              <a:rPr lang="es-ES">
                <a:latin typeface="Comfortaa"/>
                <a:ea typeface="Comfortaa"/>
                <a:cs typeface="Comfortaa"/>
                <a:sym typeface="Comfortaa"/>
              </a:rPr>
            </a:br>
            <a:br>
              <a:rPr b="1" lang="es-ES"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1" lang="es-ES"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1" lang="es-ES"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1" lang="es-ES"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/>
        </p:nvSpPr>
        <p:spPr>
          <a:xfrm>
            <a:off x="260025" y="553475"/>
            <a:ext cx="91440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rebuchet MS"/>
              <a:buNone/>
            </a:pPr>
            <a:r>
              <a:rPr b="1" lang="es-ES" sz="32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MESURES EXTRAORDINÀRIES DE SALUT      </a:t>
            </a:r>
            <a:r>
              <a:rPr b="1" lang="es-ES"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</a:t>
            </a:r>
            <a:endParaRPr b="1" sz="32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032225" y="1323725"/>
            <a:ext cx="3846300" cy="13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</a:pPr>
            <a:r>
              <a:rPr b="1" lang="es-ES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Entrades i sortides relaxades </a:t>
            </a:r>
            <a:r>
              <a:rPr lang="es-ES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amb mascareta a partir del 6 anys. Facilitant entrades i sortides. Reduir l’estona a les portes d’accés</a:t>
            </a:r>
            <a:r>
              <a:rPr lang="es-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-216408" lvl="0" marL="274320" marR="0" rtl="0" algn="just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294" y="1343536"/>
            <a:ext cx="708694" cy="65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2359" y="1266202"/>
            <a:ext cx="681266" cy="65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/>
          <p:nvPr/>
        </p:nvSpPr>
        <p:spPr>
          <a:xfrm>
            <a:off x="5745938" y="1312373"/>
            <a:ext cx="31465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Acompanyats per un únic adult,</a:t>
            </a: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sense accés al recinte escolar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9840" y="3859416"/>
            <a:ext cx="630791" cy="642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/>
          <p:nvPr/>
        </p:nvSpPr>
        <p:spPr>
          <a:xfrm>
            <a:off x="5694700" y="3864000"/>
            <a:ext cx="32697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Ús de mascareta en tot el recinte a partir de 6 anys.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E. Infantil, </a:t>
            </a: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 obligatòria però recomanable.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spcBef>
                <a:spcPts val="32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E. Primària</a:t>
            </a: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No obligatòria al patí sempre i quan estiguin amb el grup estable</a:t>
            </a:r>
            <a:r>
              <a:rPr lang="es-E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13996" y="2422787"/>
            <a:ext cx="617984" cy="59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/>
          <p:nvPr/>
        </p:nvSpPr>
        <p:spPr>
          <a:xfrm>
            <a:off x="5694701" y="2403000"/>
            <a:ext cx="34017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Grups de convivència estable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Reducció de mestres per grup.</a:t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017" y="3564447"/>
            <a:ext cx="644278" cy="59910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/>
          <p:nvPr/>
        </p:nvSpPr>
        <p:spPr>
          <a:xfrm>
            <a:off x="1032225" y="3701950"/>
            <a:ext cx="340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Ventilació d’aules cada hora</a:t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5701" y="2579343"/>
            <a:ext cx="584146" cy="57093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/>
          <p:nvPr/>
        </p:nvSpPr>
        <p:spPr>
          <a:xfrm>
            <a:off x="1032225" y="2695525"/>
            <a:ext cx="340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Rentat de mans 6 cops al dia</a:t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0017" y="4630752"/>
            <a:ext cx="599180" cy="54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/>
          <p:nvPr/>
        </p:nvSpPr>
        <p:spPr>
          <a:xfrm>
            <a:off x="1032224" y="4708375"/>
            <a:ext cx="384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Esbarjos esglaonats i sectoritzats</a:t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7125" y="5646106"/>
            <a:ext cx="630848" cy="61104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/>
          <p:nvPr/>
        </p:nvSpPr>
        <p:spPr>
          <a:xfrm>
            <a:off x="1099524" y="5622932"/>
            <a:ext cx="315777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Neteja de material comú després de cada ús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7020272" y="184151"/>
            <a:ext cx="1548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/>
        </p:nvSpPr>
        <p:spPr>
          <a:xfrm>
            <a:off x="627476" y="356375"/>
            <a:ext cx="82980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s-ES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MISSATGES CLAU PER LES FAMÍLIES</a:t>
            </a:r>
            <a:endParaRPr b="1"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755575" y="1412775"/>
            <a:ext cx="81699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07940" lvl="0" marL="27432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4468"/>
              <a:buFont typeface="Comfortaa"/>
              <a:buChar char="▪"/>
            </a:pPr>
            <a:r>
              <a:rPr lang="es-ES" sz="867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L’escola és un entorn segur.</a:t>
            </a:r>
            <a:endParaRPr sz="8077">
              <a:latin typeface="Comfortaa"/>
              <a:ea typeface="Comfortaa"/>
              <a:cs typeface="Comfortaa"/>
              <a:sym typeface="Comfortaa"/>
            </a:endParaRPr>
          </a:p>
          <a:p>
            <a:pPr indent="-30794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4468"/>
              <a:buFont typeface="Comfortaa"/>
              <a:buChar char="▪"/>
            </a:pPr>
            <a:r>
              <a:rPr lang="es-ES" sz="867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Si el vostre fill/a presenta símptomes, no el porteu a l’escola i comuniqueu-ho al centre:</a:t>
            </a:r>
            <a:endParaRPr sz="8077">
              <a:latin typeface="Comfortaa"/>
              <a:ea typeface="Comfortaa"/>
              <a:cs typeface="Comfortaa"/>
              <a:sym typeface="Comfortaa"/>
            </a:endParaRPr>
          </a:p>
          <a:p>
            <a:pPr indent="-3606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9288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627478" y="2492900"/>
            <a:ext cx="3507900" cy="12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❑"/>
            </a:pP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Febre o febrícula &gt;37’5C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❑"/>
            </a:pP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❑"/>
            </a:pP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Dificultat per a respirar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❑"/>
            </a:pP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Mal de coll*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❑"/>
            </a:pP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Congestió nasal*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762925" y="4509126"/>
            <a:ext cx="75609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0161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1"/>
              <a:buFont typeface="Comfortaa"/>
              <a:buChar char="▪"/>
            </a:pPr>
            <a:r>
              <a:rPr lang="es-ES" sz="187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Col·laboreu amb el centre i feu que les entrades i sortides siguin àgils, eviteu les aglomeracions.</a:t>
            </a:r>
            <a:endParaRPr sz="1871">
              <a:latin typeface="Comfortaa"/>
              <a:ea typeface="Comfortaa"/>
              <a:cs typeface="Comfortaa"/>
              <a:sym typeface="Comfortaa"/>
            </a:endParaRPr>
          </a:p>
          <a:p>
            <a:pPr indent="-350161" lvl="0" marL="342900" marR="0" rtl="0" algn="just">
              <a:lnSpc>
                <a:spcPct val="115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871"/>
              <a:buFont typeface="Comfortaa"/>
              <a:buChar char="▪"/>
            </a:pPr>
            <a:r>
              <a:rPr lang="es-ES" sz="187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Si hi ha un cas positiu a la classe del vostre fill/a seguiu les indicacions del centre i/o dels serveis de Salut.</a:t>
            </a:r>
            <a:endParaRPr sz="1871">
              <a:latin typeface="Comfortaa"/>
              <a:ea typeface="Comfortaa"/>
              <a:cs typeface="Comfortaa"/>
              <a:sym typeface="Comfortaa"/>
            </a:endParaRPr>
          </a:p>
          <a:p>
            <a:pPr indent="-350161" lvl="0" marL="342900" marR="0" rtl="0" algn="just">
              <a:lnSpc>
                <a:spcPct val="115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871"/>
              <a:buFont typeface="Comfortaa"/>
              <a:buChar char="▪"/>
            </a:pPr>
            <a:r>
              <a:rPr lang="es-ES" sz="187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Sigueu un bon exemple pels vostres fills/es i seguiu les mesures de protecció.</a:t>
            </a:r>
            <a:endParaRPr sz="187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Arial"/>
              <a:buNone/>
            </a:pPr>
            <a:r>
              <a:t/>
            </a:r>
            <a:endParaRPr sz="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9725" lvl="0" marL="457200" marR="0" rtl="0" algn="just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Arial"/>
              <a:buNone/>
            </a:pPr>
            <a:r>
              <a:t/>
            </a:r>
            <a:endParaRPr sz="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9725" lvl="0" marL="457200" marR="0" rtl="0" algn="just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Arial"/>
              <a:buNone/>
            </a:pPr>
            <a:r>
              <a:t/>
            </a:r>
            <a:endParaRPr sz="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6715" lvl="0" marL="457200" marR="0" rtl="0" algn="just">
              <a:lnSpc>
                <a:spcPct val="115000"/>
              </a:lnSpc>
              <a:spcBef>
                <a:spcPts val="222"/>
              </a:spcBef>
              <a:spcAft>
                <a:spcPts val="0"/>
              </a:spcAft>
              <a:buClr>
                <a:srgbClr val="888888"/>
              </a:buClr>
              <a:buSzPts val="300"/>
              <a:buFont typeface="Noto Sans Symbols"/>
              <a:buNone/>
            </a:pPr>
            <a:r>
              <a:t/>
            </a:r>
            <a:endParaRPr sz="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627464" y="3859587"/>
            <a:ext cx="8048992" cy="649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E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* </a:t>
            </a: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només s’haurien de considerar símptomes potencials de Covid-19 quan també hi ha febre o altres manifestacions de la llista de símptomes</a:t>
            </a:r>
            <a:r>
              <a:rPr lang="es-ES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5350375" y="2492900"/>
            <a:ext cx="35079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❑"/>
            </a:pP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Vòmits i/o diarrees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❑"/>
            </a:pP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Mal </a:t>
            </a: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 cap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❑"/>
            </a:pP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Malestar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❑"/>
            </a:pP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Dolor muscular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572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es-ES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Alteració del gust o olfacte</a:t>
            </a: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/>
          <p:nvPr>
            <p:ph type="title"/>
          </p:nvPr>
        </p:nvSpPr>
        <p:spPr>
          <a:xfrm>
            <a:off x="305425" y="148396"/>
            <a:ext cx="82296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584"/>
              <a:buNone/>
            </a:pPr>
            <a:r>
              <a:rPr lang="es-ES" sz="2800">
                <a:latin typeface="Comfortaa"/>
                <a:ea typeface="Comfortaa"/>
                <a:cs typeface="Comfortaa"/>
                <a:sym typeface="Comfortaa"/>
              </a:rPr>
              <a:t>NORMES ESPECÍFIQUES DEL GRUP ESTABLE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143300" y="1124750"/>
            <a:ext cx="89052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94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✔"/>
            </a:pPr>
            <a:r>
              <a:rPr lang="es-ES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Donat que l’entrada serà esglaonada, aprofitarem la primera mitja hora del matí per fer lectura a l’aula. Aprofitem per fomentar hàbit lector també des de casa. Visita a la biblioteca del poble. 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28575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✔"/>
            </a:pPr>
            <a:r>
              <a:rPr lang="es-ES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És obligatori portar la mascareta posada dintre del recinte escolar, i a més, una de recanvi en un sobre individual dintre de la motxilla. 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28575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✔"/>
            </a:pPr>
            <a:r>
              <a:rPr lang="es-ES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 mascaretes han d’estar marcades amb el nom de l’alumne/a.  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28575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✔"/>
            </a:pPr>
            <a:r>
              <a:rPr lang="es-ES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Cada alumne/a ha de portar una ampolla d’aigua per ús personal marcada amb el nom. 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28575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✔"/>
            </a:pPr>
            <a:r>
              <a:rPr lang="es-ES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S’evitarà la circulació fora de l’aula que no sigui estrictament necessària i aquesta es realitzarà sempre amb mascareta i mantenint la distància de seguretat. 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✔"/>
            </a:pPr>
            <a:r>
              <a:rPr lang="es-ES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Evitar parlar amb la mestra a la porta de sortida  per evitar aglomeracions. 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✔"/>
            </a:pPr>
            <a:r>
              <a:rPr lang="es-ES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Màxima puntualitat en la recollida de l’alumnat.  No es realitzaran trucades i es portaran directament a l’acollida fent-se aquesta càrrec del cost. 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22a99ac3b_0_9"/>
          <p:cNvSpPr txBox="1"/>
          <p:nvPr>
            <p:ph type="title"/>
          </p:nvPr>
        </p:nvSpPr>
        <p:spPr>
          <a:xfrm>
            <a:off x="305425" y="148399"/>
            <a:ext cx="82296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584"/>
              <a:buNone/>
            </a:pPr>
            <a:r>
              <a:rPr lang="es-ES" sz="2800">
                <a:latin typeface="Comfortaa"/>
                <a:ea typeface="Comfortaa"/>
                <a:cs typeface="Comfortaa"/>
                <a:sym typeface="Comfortaa"/>
              </a:rPr>
              <a:t>REAGRUPAMENTS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8" name="Google Shape;168;gf22a99ac3b_0_9"/>
          <p:cNvSpPr txBox="1"/>
          <p:nvPr/>
        </p:nvSpPr>
        <p:spPr>
          <a:xfrm>
            <a:off x="119400" y="737000"/>
            <a:ext cx="89052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Alguns alumnes han manifestat el seu neguit amb les noves agrupacions tant de 6èA com de 6èB .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És per aquest motiu que demanem la vostra col·laboració ja que aquest reagrupament s’ha realitzat </a:t>
            </a: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amb el suport de tots els professionals que van intervenir els curs passat, </a:t>
            </a: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tenint en compte molts criteris, com ara:   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</a:pP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Nombre de nens i nenes a cada classe.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</a:pP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Mateix nombre d’alumnes dels 3 grups  a cada nou grup. 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</a:pP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Nivell </a:t>
            </a: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d'assoliment</a:t>
            </a: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de diferents continguts.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</a:pP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Ritmes de  treball.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</a:pP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Enquesta </a:t>
            </a: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realitzada</a:t>
            </a: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 l’alumnat a final de curs. 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És important tenir present que </a:t>
            </a: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s'estan</a:t>
            </a: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adaptant molt bé i la valoració és molt positiva. 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Hem de </a:t>
            </a: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fomentar</a:t>
            </a: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l’adaptació a diferents agrupaments ja que aquest curs treballarem en grups que </a:t>
            </a: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aniran</a:t>
            </a:r>
            <a:r>
              <a:rPr lang="es-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variant segons l’activitat, tal i com es trobaran a l’institut. </a:t>
            </a: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>
            <p:ph type="title"/>
          </p:nvPr>
        </p:nvSpPr>
        <p:spPr>
          <a:xfrm>
            <a:off x="2893075" y="0"/>
            <a:ext cx="27807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MESTRES </a:t>
            </a:r>
            <a:endParaRPr/>
          </a:p>
        </p:txBody>
      </p:sp>
      <p:graphicFrame>
        <p:nvGraphicFramePr>
          <p:cNvPr id="174" name="Google Shape;174;p6"/>
          <p:cNvGraphicFramePr/>
          <p:nvPr/>
        </p:nvGraphicFramePr>
        <p:xfrm>
          <a:off x="468125" y="7457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{A0A71D50-798D-43BD-8174-323B04FC4322}</a:tableStyleId>
              </a:tblPr>
              <a:tblGrid>
                <a:gridCol w="4103875"/>
                <a:gridCol w="4103875"/>
              </a:tblGrid>
              <a:tr h="5061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Alícia Porta, tutora de 6èA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rgbClr val="B7C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Elisabet González tutora de 6èB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rgbClr val="B7C1E8"/>
                    </a:solidFill>
                  </a:tcPr>
                </a:tc>
              </a:tr>
              <a:tr h="11714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Castellano 6èB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Medi Social 6èB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Reforç 6è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Anglès 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Science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Arts &amp; Crafts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  <a:tr h="5061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Toni López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C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Roberto González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C1E8"/>
                    </a:solidFill>
                  </a:tcPr>
                </a:tc>
              </a:tr>
              <a:tr h="15041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Ed. Física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Català 6èB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Medi Natural 6èB 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Reforç 6è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Música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Reforç 6è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61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María Imañas E.E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C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Aina Garay i Sílvia Valls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C1E8"/>
                    </a:solidFill>
                  </a:tcPr>
                </a:tc>
              </a:tr>
              <a:tr h="9545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Català 6è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Reforç 6è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SIEI 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50">
                          <a:solidFill>
                            <a:srgbClr val="4D5156"/>
                          </a:solidFill>
                          <a:highlight>
                            <a:srgbClr val="FFFFFF"/>
                          </a:highlight>
                        </a:rPr>
                        <a:t>Suport  intensiu  per a l'escolarització inclusiva</a:t>
                      </a:r>
                      <a:endParaRPr b="1" sz="21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59275">
                <a:tc gridSpan="2"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9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SEP: Alícia Porta i Lourdes Muñoz</a:t>
                      </a:r>
                      <a:endParaRPr b="1" sz="19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50">
                          <a:solidFill>
                            <a:srgbClr val="666666"/>
                          </a:solidFill>
                          <a:highlight>
                            <a:srgbClr val="FFFFFF"/>
                          </a:highlight>
                        </a:rPr>
                        <a:t>Suport Escolar Personalitzat </a:t>
                      </a:r>
                      <a:endParaRPr b="1" sz="23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C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/>
          <p:nvPr>
            <p:ph type="title"/>
          </p:nvPr>
        </p:nvSpPr>
        <p:spPr>
          <a:xfrm>
            <a:off x="107504" y="476672"/>
            <a:ext cx="9036496" cy="666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es-ES" sz="3000">
                <a:latin typeface="Comfortaa"/>
                <a:ea typeface="Comfortaa"/>
                <a:cs typeface="Comfortaa"/>
                <a:sym typeface="Comfortaa"/>
              </a:rPr>
              <a:t>TRETS BÀSICS DELS NENS/ES DE 11-12 ANYS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323525" y="1484773"/>
            <a:ext cx="8424900" cy="4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925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fortaa"/>
              <a:buChar char="⮚"/>
            </a:pPr>
            <a:r>
              <a:rPr lang="es-E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Els/les nens/es  volen ser tractats com a grans, tot i que els costa ser responsables.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fortaa"/>
              <a:buChar char="⮚"/>
            </a:pPr>
            <a:r>
              <a:rPr lang="es-E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Desitgen ser acceptats pels adults i poden arribar a dir “mentides” i a no reconèixer els seus errors.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fortaa"/>
              <a:buChar char="⮚"/>
            </a:pPr>
            <a:r>
              <a:rPr lang="es-E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Volen llibertat però no saben organitzar-se.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fortaa"/>
              <a:buChar char="⮚"/>
            </a:pPr>
            <a:r>
              <a:rPr lang="es-E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Es comencen a produir uns canvis físics i psicològics importants.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/>
          <p:nvPr/>
        </p:nvSpPr>
        <p:spPr>
          <a:xfrm>
            <a:off x="275300" y="253502"/>
            <a:ext cx="8424900" cy="6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mfortaa"/>
              <a:buChar char="⮚"/>
            </a:pPr>
            <a:r>
              <a:rPr lang="es-E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Es mostren </a:t>
            </a:r>
            <a:r>
              <a:rPr b="1" lang="es-ES" sz="23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molt exigents amb els companys</a:t>
            </a:r>
            <a:r>
              <a:rPr lang="es-E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però no amb ells mateixos. Demanen </a:t>
            </a:r>
            <a:r>
              <a:rPr b="1" lang="es-ES" sz="23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justícia </a:t>
            </a:r>
            <a:r>
              <a:rPr lang="es-E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 solucions en els  problemes quotidians, però també comencen a oposar-se i a qüestionar les opinions i actuacions del l’adult.</a:t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9685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t/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mfortaa"/>
              <a:buChar char="⮚"/>
            </a:pPr>
            <a:r>
              <a:rPr lang="es-E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S’inicia la </a:t>
            </a:r>
            <a:r>
              <a:rPr b="1" lang="es-ES" sz="23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recerca d’un mateix</a:t>
            </a:r>
            <a:r>
              <a:rPr lang="es-E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 de la pròpia identitat.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19685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t/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mfortaa"/>
              <a:buChar char="⮚"/>
            </a:pPr>
            <a:r>
              <a:rPr lang="es-E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Ràpid desenvolupament de la </a:t>
            </a:r>
            <a:r>
              <a:rPr b="1" lang="es-ES" sz="23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capacitat de raonar</a:t>
            </a:r>
            <a:r>
              <a:rPr lang="es-E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que hem d’aprofitar en els aprenentatges i en les seves relacions amb els/les companys/es i amb el món que els envolta, fomentant la tolerància, l’acceptació d’altres opinions…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19685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t/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mfortaa"/>
              <a:buChar char="⮚"/>
            </a:pPr>
            <a:r>
              <a:rPr lang="es-E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És un moment òptim per a la </a:t>
            </a:r>
            <a:r>
              <a:rPr b="1" lang="es-ES" sz="23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memòria </a:t>
            </a:r>
            <a:r>
              <a:rPr lang="es-E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que no hem de desaprofitar, per compensar els problemes d’atenció i concentració</a:t>
            </a:r>
            <a:r>
              <a:rPr lang="es-E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ansmisión de listas">
  <a:themeElements>
    <a:clrScheme name="Transmisión de listas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2017-09-06T10:23:30Z</dcterms:created>
  <dc:creator>super</dc:creator>
</cp:coreProperties>
</file>