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85" r:id="rId1"/>
    <p:sldMasterId id="2147483722" r:id="rId2"/>
    <p:sldMasterId id="2147483734" r:id="rId3"/>
  </p:sldMasterIdLst>
  <p:notesMasterIdLst>
    <p:notesMasterId r:id="rId25"/>
  </p:notesMasterIdLst>
  <p:sldIdLst>
    <p:sldId id="256" r:id="rId4"/>
    <p:sldId id="276" r:id="rId5"/>
    <p:sldId id="277" r:id="rId6"/>
    <p:sldId id="278" r:id="rId7"/>
    <p:sldId id="284" r:id="rId8"/>
    <p:sldId id="285" r:id="rId9"/>
    <p:sldId id="259" r:id="rId10"/>
    <p:sldId id="260" r:id="rId11"/>
    <p:sldId id="279" r:id="rId12"/>
    <p:sldId id="280" r:id="rId13"/>
    <p:sldId id="281" r:id="rId14"/>
    <p:sldId id="263" r:id="rId15"/>
    <p:sldId id="266" r:id="rId16"/>
    <p:sldId id="262" r:id="rId17"/>
    <p:sldId id="271" r:id="rId18"/>
    <p:sldId id="270" r:id="rId19"/>
    <p:sldId id="272" r:id="rId20"/>
    <p:sldId id="267" r:id="rId21"/>
    <p:sldId id="268" r:id="rId22"/>
    <p:sldId id="274" r:id="rId23"/>
    <p:sldId id="269" r:id="rId24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A8A"/>
    <a:srgbClr val="85DFFF"/>
    <a:srgbClr val="FFCC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25" autoAdjust="0"/>
    <p:restoredTop sz="90941" autoAdjust="0"/>
  </p:normalViewPr>
  <p:slideViewPr>
    <p:cSldViewPr>
      <p:cViewPr>
        <p:scale>
          <a:sx n="73" d="100"/>
          <a:sy n="73" d="100"/>
        </p:scale>
        <p:origin x="-130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31AF2-17A8-4F2C-98A4-9E132CB6380E}" type="datetimeFigureOut">
              <a:rPr lang="es-ES" smtClean="0"/>
              <a:pPr/>
              <a:t>10/09/2020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55E00-60C5-4D14-8D14-7987A98BA2B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4436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55E00-60C5-4D14-8D14-7987A98BA2B5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4508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55E00-60C5-4D14-8D14-7987A98BA2B5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4508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55E00-60C5-4D14-8D14-7987A98BA2B5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4508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55E00-60C5-4D14-8D14-7987A98BA2B5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1185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55E00-60C5-4D14-8D14-7987A98BA2B5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8504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54764CD2-1D97-49AB-8DDE-ABC0DA569671}" type="slidenum">
              <a:rPr lang="ca-ES" altLang="ca-ES"/>
              <a:pPr/>
              <a:t>18</a:t>
            </a:fld>
            <a:endParaRPr lang="ca-ES" altLang="ca-ES"/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54588" cy="3716337"/>
          </a:xfrm>
          <a:solidFill>
            <a:srgbClr val="FFFFFF"/>
          </a:solidFill>
          <a:ln/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122"/>
            <a:ext cx="5434013" cy="4460162"/>
          </a:xfrm>
          <a:noFill/>
        </p:spPr>
        <p:txBody>
          <a:bodyPr wrap="none" anchor="ctr"/>
          <a:lstStyle/>
          <a:p>
            <a:endParaRPr lang="es-ES" altLang="ca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10/09/2020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50813"/>
            <a:ext cx="6862763" cy="159226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67138" cy="42338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05338" y="1828800"/>
            <a:ext cx="3768725" cy="42338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F7BC6-1DED-4F0F-B269-4FCAE87706E4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118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61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089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29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442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988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486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pPr/>
              <a:t>10/09/2020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0447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479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81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4646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2511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692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0446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2212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0817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261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10/09/2020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1668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9182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702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4315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976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10/09/2020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pPr/>
              <a:t>10/09/2020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10/09/2020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pPr/>
              <a:t>10/09/2020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pPr/>
              <a:t>10/09/2020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10/09/2020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20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61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36912"/>
            <a:ext cx="82296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900" dirty="0" smtClean="0">
                <a:latin typeface="Arial Black" pitchFamily="34" charset="0"/>
              </a:rPr>
              <a:t/>
            </a:r>
            <a:br>
              <a:rPr lang="es-ES" sz="4900" dirty="0" smtClean="0">
                <a:latin typeface="Arial Black" pitchFamily="34" charset="0"/>
              </a:rPr>
            </a:br>
            <a:r>
              <a:rPr lang="es-ES" sz="4900" dirty="0" smtClean="0">
                <a:latin typeface="Arial Black" pitchFamily="34" charset="0"/>
              </a:rPr>
              <a:t/>
            </a:r>
            <a:br>
              <a:rPr lang="es-ES" sz="4900" dirty="0" smtClean="0">
                <a:latin typeface="Arial Black" pitchFamily="34" charset="0"/>
              </a:rPr>
            </a:br>
            <a:r>
              <a:rPr lang="es-ES" sz="4900" dirty="0" smtClean="0">
                <a:latin typeface="Arial Black" pitchFamily="34" charset="0"/>
              </a:rPr>
              <a:t/>
            </a:r>
            <a:br>
              <a:rPr lang="es-ES" sz="4900" dirty="0" smtClean="0">
                <a:latin typeface="Arial Black" pitchFamily="34" charset="0"/>
              </a:rPr>
            </a:br>
            <a:r>
              <a:rPr lang="es-ES" sz="4900" dirty="0" smtClean="0">
                <a:latin typeface="Arial Black" pitchFamily="34" charset="0"/>
              </a:rPr>
              <a:t/>
            </a:r>
            <a:br>
              <a:rPr lang="es-ES" sz="4900" dirty="0" smtClean="0">
                <a:latin typeface="Arial Black" pitchFamily="34" charset="0"/>
              </a:rPr>
            </a:br>
            <a:r>
              <a:rPr lang="es-ES" sz="4900" dirty="0" smtClean="0">
                <a:latin typeface="Arial Black" pitchFamily="34" charset="0"/>
              </a:rPr>
              <a:t/>
            </a:r>
            <a:br>
              <a:rPr lang="es-ES" sz="4900" dirty="0" smtClean="0">
                <a:latin typeface="Arial Black" pitchFamily="34" charset="0"/>
              </a:rPr>
            </a:br>
            <a:r>
              <a:rPr lang="es-ES" sz="4900" dirty="0">
                <a:latin typeface="Arial Black" pitchFamily="34" charset="0"/>
              </a:rPr>
              <a:t/>
            </a:r>
            <a:br>
              <a:rPr lang="es-ES" sz="4900" dirty="0">
                <a:latin typeface="Arial Black" pitchFamily="34" charset="0"/>
              </a:rPr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sz="4000" b="1" dirty="0" err="1">
                <a:cs typeface="Arial" pitchFamily="34" charset="0"/>
              </a:rPr>
              <a:t>Benvinguts</a:t>
            </a:r>
            <a:r>
              <a:rPr lang="es-ES" sz="4000" b="1" dirty="0">
                <a:cs typeface="Arial" pitchFamily="34" charset="0"/>
              </a:rPr>
              <a:t>/es al </a:t>
            </a:r>
            <a:r>
              <a:rPr lang="es-ES" sz="4000" b="1" dirty="0" err="1">
                <a:cs typeface="Arial" pitchFamily="34" charset="0"/>
              </a:rPr>
              <a:t>curs</a:t>
            </a:r>
            <a:r>
              <a:rPr lang="es-ES" sz="4000" b="1" dirty="0">
                <a:cs typeface="Arial" pitchFamily="34" charset="0"/>
              </a:rPr>
              <a:t/>
            </a:r>
            <a:br>
              <a:rPr lang="es-ES" sz="4000" b="1" dirty="0">
                <a:cs typeface="Arial" pitchFamily="34" charset="0"/>
              </a:rPr>
            </a:br>
            <a:r>
              <a:rPr lang="es-ES" sz="4000" b="1" dirty="0">
                <a:cs typeface="Arial" pitchFamily="34" charset="0"/>
              </a:rPr>
              <a:t> 2020- 21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4294967295"/>
          </p:nvPr>
        </p:nvSpPr>
        <p:spPr>
          <a:xfrm>
            <a:off x="1143000" y="4509120"/>
            <a:ext cx="6858000" cy="82073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dirty="0" err="1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Presentació</a:t>
            </a:r>
            <a:r>
              <a:rPr lang="es-ES" sz="4000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s-ES" sz="4000" dirty="0" err="1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d’inici</a:t>
            </a:r>
            <a:r>
              <a:rPr lang="es-ES" sz="4000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de </a:t>
            </a:r>
            <a:r>
              <a:rPr lang="es-ES" sz="4000" dirty="0" err="1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curs</a:t>
            </a:r>
            <a:r>
              <a:rPr lang="es-ES" sz="4000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de 1r</a:t>
            </a:r>
            <a:endParaRPr lang="es-ES" sz="4000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13315" name="Picture 3" descr="Logo esco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00"/>
            <a:ext cx="9144000" cy="247849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23528" y="620688"/>
            <a:ext cx="8291264" cy="582430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ca-ES" b="1" u="sng" dirty="0" smtClean="0">
                <a:solidFill>
                  <a:schemeClr val="tx2"/>
                </a:solidFill>
                <a:cs typeface="Arial" pitchFamily="34" charset="0"/>
              </a:rPr>
              <a:t>Àrees de llengua</a:t>
            </a:r>
            <a:r>
              <a:rPr lang="ca-ES" b="1" dirty="0" smtClean="0">
                <a:solidFill>
                  <a:schemeClr val="tx2"/>
                </a:solidFill>
                <a:cs typeface="Arial" pitchFamily="34" charset="0"/>
              </a:rPr>
              <a:t>:  </a:t>
            </a:r>
            <a:r>
              <a:rPr lang="ca-ES" dirty="0" smtClean="0">
                <a:cs typeface="Arial" pitchFamily="34" charset="0"/>
              </a:rPr>
              <a:t>Continuar amb el procés d’aprenentatge de la lectura i l’escriptura.  Treball de l’expressió oral i la comprensió oral i escrita.  Ampliació de vocabulari i iniciació de normes ortogràfiques pròpies de l’etapa.</a:t>
            </a: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ca-ES" b="1" u="sng" dirty="0" smtClean="0">
                <a:solidFill>
                  <a:schemeClr val="tx2"/>
                </a:solidFill>
                <a:cs typeface="Arial" pitchFamily="34" charset="0"/>
              </a:rPr>
              <a:t>Àrea de matemàtiques: </a:t>
            </a:r>
            <a:r>
              <a:rPr lang="ca-ES" dirty="0" smtClean="0">
                <a:cs typeface="Arial" pitchFamily="34" charset="0"/>
              </a:rPr>
              <a:t>Iniciem el treball de les matemàtiques amb la proposta </a:t>
            </a:r>
            <a:r>
              <a:rPr lang="ca-ES" dirty="0" err="1" smtClean="0">
                <a:cs typeface="Arial" pitchFamily="34" charset="0"/>
              </a:rPr>
              <a:t>d’innovamat</a:t>
            </a:r>
            <a:r>
              <a:rPr lang="ca-ES" dirty="0" smtClean="0">
                <a:cs typeface="Arial" pitchFamily="34" charset="0"/>
              </a:rPr>
              <a:t>. Treballarem la sèrie numèrica fins al 100, comptatge i operacions (sumes i restes) , desenvolupant diferents estratègies de càlcul a través de diferents materials, donant molta importància al procés de raonament i la verbalització.</a:t>
            </a: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ca-ES" b="1" u="sng" dirty="0" smtClean="0">
                <a:solidFill>
                  <a:schemeClr val="tx2"/>
                </a:solidFill>
                <a:cs typeface="Arial" pitchFamily="34" charset="0"/>
              </a:rPr>
              <a:t>Àrea de medi: </a:t>
            </a:r>
            <a:r>
              <a:rPr lang="ca-ES" dirty="0" smtClean="0">
                <a:cs typeface="Arial" pitchFamily="34" charset="0"/>
              </a:rPr>
              <a:t>Anirem treballant els temes que tenim assignats a cada nivell a partir de petits projectes, observacions , investigacions… També farem el projecte del nom de la classe.</a:t>
            </a: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ca-ES" b="1" u="sng" dirty="0" smtClean="0">
                <a:solidFill>
                  <a:schemeClr val="tx2"/>
                </a:solidFill>
                <a:cs typeface="Arial" pitchFamily="34" charset="0"/>
              </a:rPr>
              <a:t>Àrea de Plàstica</a:t>
            </a:r>
            <a:r>
              <a:rPr lang="ca-ES" dirty="0" smtClean="0">
                <a:cs typeface="Arial" pitchFamily="34" charset="0"/>
              </a:rPr>
              <a:t>: Introduirem diferents tècniques plàstiques i aprofundirem en la biografia i obra d’un autor concret.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54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7467600" cy="5925272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ca-ES" b="1" u="sng" dirty="0" smtClean="0">
                <a:solidFill>
                  <a:schemeClr val="tx2"/>
                </a:solidFill>
              </a:rPr>
              <a:t>Àrea d’educació Física</a:t>
            </a:r>
            <a:r>
              <a:rPr lang="ca-ES" dirty="0" smtClean="0"/>
              <a:t>: Com a novetat d’aquest curs no cal portar la bossa de recanvi d’educació física. Recordeu portar roba i calçat adequat per poder fer la sessió. Treballarem la lateralitat, coneixement del propi cos, habilitats bàsiques (salts, desplaçaments…) jocs tradicionals i d’arreu del món, expressió corporal, llançament, recepcions…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ca-ES" b="1" u="sng" dirty="0" smtClean="0">
                <a:solidFill>
                  <a:schemeClr val="tx2"/>
                </a:solidFill>
              </a:rPr>
              <a:t>Àrea d’anglès</a:t>
            </a:r>
            <a:r>
              <a:rPr lang="ca-ES" dirty="0" smtClean="0"/>
              <a:t>:  Continuem fent les rutines d’entrada en anglès. Farem servir el llibre del New </a:t>
            </a:r>
            <a:r>
              <a:rPr lang="ca-ES" dirty="0" err="1" smtClean="0"/>
              <a:t>Tiger</a:t>
            </a:r>
            <a:r>
              <a:rPr lang="ca-ES" dirty="0" smtClean="0"/>
              <a:t> tot prioritzant la llengua oral introduint i practicant  paulatinament el llenguatge escrit. Més endavant la mestra d’anglès es posarà en contacta amb les famílies via </a:t>
            </a:r>
            <a:r>
              <a:rPr lang="ca-ES" dirty="0" err="1" smtClean="0"/>
              <a:t>tokapp</a:t>
            </a:r>
            <a:r>
              <a:rPr lang="ca-ES" dirty="0" smtClean="0"/>
              <a:t> per donar les instruccions per accedir a la plataforma online de l’editorial. Aquesta eina serà imprescindible en cas de confinament.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ca-ES" b="1" u="sng" dirty="0" smtClean="0">
                <a:solidFill>
                  <a:schemeClr val="tx2"/>
                </a:solidFill>
              </a:rPr>
              <a:t>Àrea de música: </a:t>
            </a:r>
            <a:r>
              <a:rPr lang="ca-ES" dirty="0" smtClean="0"/>
              <a:t>Treballarem cançons, danses, ritmes i coneixerem diferents tipus d’instruments.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ca-ES" b="1" u="sng" dirty="0" smtClean="0">
                <a:solidFill>
                  <a:schemeClr val="tx2"/>
                </a:solidFill>
              </a:rPr>
              <a:t>Educació en valors i Tutoria</a:t>
            </a:r>
            <a:r>
              <a:rPr lang="ca-ES" dirty="0" smtClean="0"/>
              <a:t>: Es treballarà de manera transversal reforcem els hàbits d’higiene, el respecte cap a l’entorn i els altres, la tolerància …</a:t>
            </a:r>
          </a:p>
          <a:p>
            <a:pPr>
              <a:buFont typeface="Wingdings" pitchFamily="2" charset="2"/>
              <a:buChar char="Ø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243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8638" y="275583"/>
            <a:ext cx="3835329" cy="796950"/>
          </a:xfrm>
        </p:spPr>
        <p:txBody>
          <a:bodyPr>
            <a:noAutofit/>
          </a:bodyPr>
          <a:lstStyle/>
          <a:p>
            <a:r>
              <a:rPr lang="es-ES" sz="4400" dirty="0" err="1" smtClean="0"/>
              <a:t>L’avaluació</a:t>
            </a:r>
            <a:endParaRPr lang="es-ES" sz="44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827584" y="3861048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err="1" smtClean="0">
                <a:latin typeface="Arial" pitchFamily="34" charset="0"/>
                <a:cs typeface="Arial" pitchFamily="34" charset="0"/>
              </a:rPr>
              <a:t>Proves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200" dirty="0" err="1" smtClean="0">
                <a:latin typeface="Arial" pitchFamily="34" charset="0"/>
                <a:cs typeface="Arial" pitchFamily="34" charset="0"/>
              </a:rPr>
              <a:t>orals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es-ES" sz="1200" dirty="0" err="1" smtClean="0">
                <a:latin typeface="Arial" pitchFamily="34" charset="0"/>
                <a:cs typeface="Arial" pitchFamily="34" charset="0"/>
              </a:rPr>
              <a:t>escrites</a:t>
            </a:r>
            <a:endParaRPr lang="es-E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339752" y="3861048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err="1" smtClean="0">
                <a:latin typeface="Arial" pitchFamily="34" charset="0"/>
                <a:cs typeface="Arial" pitchFamily="34" charset="0"/>
              </a:rPr>
              <a:t>Observació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200" dirty="0" err="1" smtClean="0">
                <a:latin typeface="Arial" pitchFamily="34" charset="0"/>
                <a:cs typeface="Arial" pitchFamily="34" charset="0"/>
              </a:rPr>
              <a:t>sistemàtica</a:t>
            </a:r>
            <a:endParaRPr lang="es-E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995936" y="3861048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atin typeface="Arial" pitchFamily="34" charset="0"/>
                <a:cs typeface="Arial" pitchFamily="34" charset="0"/>
              </a:rPr>
              <a:t>Conversa o </a:t>
            </a:r>
            <a:r>
              <a:rPr lang="es-ES" sz="1200" dirty="0" err="1" smtClean="0">
                <a:latin typeface="Arial" pitchFamily="34" charset="0"/>
                <a:cs typeface="Arial" pitchFamily="34" charset="0"/>
              </a:rPr>
              <a:t>exposició</a:t>
            </a:r>
            <a:endParaRPr lang="es-E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292080" y="3789040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atin typeface="Arial" pitchFamily="34" charset="0"/>
                <a:cs typeface="Arial" pitchFamily="34" charset="0"/>
              </a:rPr>
              <a:t>Dossiers, </a:t>
            </a:r>
            <a:r>
              <a:rPr lang="es-ES" sz="1200" dirty="0" err="1" smtClean="0">
                <a:latin typeface="Arial" pitchFamily="34" charset="0"/>
                <a:cs typeface="Arial" pitchFamily="34" charset="0"/>
              </a:rPr>
              <a:t>activitats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es-ES" sz="1200" dirty="0" err="1" smtClean="0">
                <a:latin typeface="Arial" pitchFamily="34" charset="0"/>
                <a:cs typeface="Arial" pitchFamily="34" charset="0"/>
              </a:rPr>
              <a:t>treballs</a:t>
            </a:r>
            <a:endParaRPr lang="es-E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732240" y="3933056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s-ES" sz="1200" dirty="0" err="1" smtClean="0">
                <a:latin typeface="Arial" pitchFamily="34" charset="0"/>
                <a:cs typeface="Arial" pitchFamily="34" charset="0"/>
              </a:rPr>
              <a:t>Deures</a:t>
            </a:r>
            <a:endParaRPr lang="es-E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060" name="AutoShape 4" descr="Resultat d'imatges de conversa  ico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5062" name="AutoShape 6" descr="Resultat d'imatges de conversa  ico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5064" name="AutoShape 8" descr="Resultat d'imatges de conversa  ico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5066" name="Picture 10" descr="Resultat d'imatges de conversa  ico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429000"/>
            <a:ext cx="432048" cy="432048"/>
          </a:xfrm>
          <a:prstGeom prst="rect">
            <a:avLst/>
          </a:prstGeom>
          <a:noFill/>
        </p:spPr>
      </p:pic>
      <p:pic>
        <p:nvPicPr>
          <p:cNvPr id="45068" name="Picture 12" descr="Resultat d'imatges de observar  ico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429000"/>
            <a:ext cx="504056" cy="504056"/>
          </a:xfrm>
          <a:prstGeom prst="rect">
            <a:avLst/>
          </a:prstGeom>
          <a:noFill/>
        </p:spPr>
      </p:pic>
      <p:pic>
        <p:nvPicPr>
          <p:cNvPr id="45070" name="Picture 14" descr="Resultat d'imatges de dossier  ico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356992"/>
            <a:ext cx="432048" cy="432048"/>
          </a:xfrm>
          <a:prstGeom prst="rect">
            <a:avLst/>
          </a:prstGeom>
          <a:noFill/>
        </p:spPr>
      </p:pic>
      <p:sp>
        <p:nvSpPr>
          <p:cNvPr id="45072" name="AutoShape 16" descr="Resultat d'imatges de examen ico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5074" name="AutoShape 18" descr="Resultat d'imatges de examen ico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5076" name="Picture 20" descr="Imatge relacionad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3429000"/>
            <a:ext cx="486941" cy="486941"/>
          </a:xfrm>
          <a:prstGeom prst="rect">
            <a:avLst/>
          </a:prstGeom>
          <a:noFill/>
        </p:spPr>
      </p:pic>
      <p:pic>
        <p:nvPicPr>
          <p:cNvPr id="45078" name="Picture 22" descr="Resultat d'imatges de quadricula icon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3429000"/>
            <a:ext cx="504056" cy="504056"/>
          </a:xfrm>
          <a:prstGeom prst="rect">
            <a:avLst/>
          </a:prstGeom>
          <a:noFill/>
        </p:spPr>
      </p:pic>
      <p:pic>
        <p:nvPicPr>
          <p:cNvPr id="45080" name="Picture 24" descr="Resultat d'imatges de dibujo niños estudiant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9562" y="1296413"/>
            <a:ext cx="2153816" cy="1873820"/>
          </a:xfrm>
          <a:prstGeom prst="rect">
            <a:avLst/>
          </a:prstGeom>
          <a:noFill/>
        </p:spPr>
      </p:pic>
      <p:sp>
        <p:nvSpPr>
          <p:cNvPr id="31" name="30 CuadroTexto"/>
          <p:cNvSpPr txBox="1"/>
          <p:nvPr/>
        </p:nvSpPr>
        <p:spPr>
          <a:xfrm rot="21213085">
            <a:off x="3280681" y="1204408"/>
            <a:ext cx="5359578" cy="167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 err="1" smtClean="0"/>
              <a:t>Ideees</a:t>
            </a:r>
            <a:r>
              <a:rPr lang="es-ES" sz="1400" b="1" dirty="0" smtClean="0"/>
              <a:t> </a:t>
            </a:r>
            <a:r>
              <a:rPr lang="es-ES" sz="1400" b="1" dirty="0" err="1" smtClean="0"/>
              <a:t>clau</a:t>
            </a:r>
            <a:r>
              <a:rPr lang="es-ES" sz="1400" b="1" dirty="0" smtClean="0"/>
              <a:t>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1400" dirty="0" err="1" smtClean="0"/>
              <a:t>L’alumne</a:t>
            </a:r>
            <a:r>
              <a:rPr lang="es-ES" sz="1400" dirty="0" smtClean="0"/>
              <a:t> </a:t>
            </a:r>
            <a:r>
              <a:rPr lang="es-ES" sz="1400" dirty="0" err="1" smtClean="0"/>
              <a:t>és</a:t>
            </a:r>
            <a:r>
              <a:rPr lang="es-ES" sz="1400" dirty="0" smtClean="0"/>
              <a:t> el protagonista del </a:t>
            </a:r>
            <a:r>
              <a:rPr lang="es-ES" sz="1400" dirty="0" err="1" smtClean="0"/>
              <a:t>seu</a:t>
            </a:r>
            <a:r>
              <a:rPr lang="es-ES" sz="1400" dirty="0" smtClean="0"/>
              <a:t> </a:t>
            </a:r>
            <a:r>
              <a:rPr lang="es-ES" sz="1400" dirty="0" err="1" smtClean="0"/>
              <a:t>aprenentage</a:t>
            </a:r>
            <a:endParaRPr lang="es-ES" sz="1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1400" dirty="0" err="1" smtClean="0"/>
              <a:t>L’avaluació</a:t>
            </a:r>
            <a:r>
              <a:rPr lang="es-ES" sz="1400" dirty="0" smtClean="0"/>
              <a:t> ha de servir </a:t>
            </a:r>
            <a:r>
              <a:rPr lang="es-ES" sz="1400" dirty="0" err="1" smtClean="0"/>
              <a:t>perquè</a:t>
            </a:r>
            <a:r>
              <a:rPr lang="es-ES" sz="1400" dirty="0" smtClean="0"/>
              <a:t> </a:t>
            </a:r>
            <a:r>
              <a:rPr lang="es-ES" sz="1400" dirty="0" err="1" smtClean="0"/>
              <a:t>aprengui</a:t>
            </a:r>
            <a:r>
              <a:rPr lang="es-ES" sz="1400" dirty="0" smtClean="0"/>
              <a:t> </a:t>
            </a:r>
            <a:r>
              <a:rPr lang="es-ES" sz="1400" dirty="0" err="1" smtClean="0"/>
              <a:t>més</a:t>
            </a:r>
            <a:r>
              <a:rPr lang="es-ES" sz="1400" dirty="0" smtClean="0"/>
              <a:t> i </a:t>
            </a:r>
            <a:r>
              <a:rPr lang="es-ES" sz="1400" dirty="0" err="1" smtClean="0"/>
              <a:t>millor</a:t>
            </a:r>
            <a:endParaRPr lang="es-ES" sz="1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1400" dirty="0" err="1" smtClean="0"/>
              <a:t>L’avaluació</a:t>
            </a:r>
            <a:r>
              <a:rPr lang="es-ES" sz="1400" dirty="0" smtClean="0"/>
              <a:t> té </a:t>
            </a:r>
            <a:r>
              <a:rPr lang="es-ES" sz="1400" dirty="0" err="1" smtClean="0"/>
              <a:t>com</a:t>
            </a:r>
            <a:r>
              <a:rPr lang="es-ES" sz="1400" dirty="0" smtClean="0"/>
              <a:t> </a:t>
            </a:r>
            <a:r>
              <a:rPr lang="es-ES" sz="1400" dirty="0" err="1" smtClean="0"/>
              <a:t>objectiu</a:t>
            </a:r>
            <a:r>
              <a:rPr lang="es-ES" sz="1400" dirty="0" smtClean="0"/>
              <a:t> </a:t>
            </a:r>
            <a:r>
              <a:rPr lang="es-ES" sz="1400" dirty="0" err="1" smtClean="0"/>
              <a:t>ajudar</a:t>
            </a:r>
            <a:r>
              <a:rPr lang="es-ES" sz="1400" dirty="0" smtClean="0"/>
              <a:t> </a:t>
            </a:r>
            <a:r>
              <a:rPr lang="es-ES" sz="1400" dirty="0" err="1" smtClean="0"/>
              <a:t>els</a:t>
            </a:r>
            <a:r>
              <a:rPr lang="es-ES" sz="1400" dirty="0" smtClean="0"/>
              <a:t> </a:t>
            </a:r>
            <a:r>
              <a:rPr lang="es-ES" sz="1400" dirty="0" err="1" smtClean="0"/>
              <a:t>alumnes</a:t>
            </a:r>
            <a:r>
              <a:rPr lang="es-ES" sz="1400" dirty="0" smtClean="0"/>
              <a:t> a ser </a:t>
            </a:r>
          </a:p>
          <a:p>
            <a:pPr>
              <a:lnSpc>
                <a:spcPct val="150000"/>
              </a:lnSpc>
            </a:pPr>
            <a:r>
              <a:rPr lang="es-ES" sz="1400" dirty="0" err="1" smtClean="0"/>
              <a:t>més</a:t>
            </a:r>
            <a:r>
              <a:rPr lang="es-ES" sz="1400" dirty="0" smtClean="0"/>
              <a:t> </a:t>
            </a:r>
            <a:r>
              <a:rPr lang="es-ES" sz="1400" dirty="0" err="1" smtClean="0"/>
              <a:t>competents</a:t>
            </a:r>
            <a:endParaRPr lang="es-ES" sz="1400" dirty="0"/>
          </a:p>
        </p:txBody>
      </p:sp>
      <p:sp>
        <p:nvSpPr>
          <p:cNvPr id="35" name="34 Rectángulo"/>
          <p:cNvSpPr/>
          <p:nvPr/>
        </p:nvSpPr>
        <p:spPr>
          <a:xfrm>
            <a:off x="539552" y="4149080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/>
          </a:p>
          <a:p>
            <a:r>
              <a:rPr lang="es-ES" b="1" dirty="0" smtClean="0">
                <a:latin typeface="Arial Black" pitchFamily="34" charset="0"/>
              </a:rPr>
              <a:t>Informes </a:t>
            </a:r>
            <a:r>
              <a:rPr lang="es-ES" b="1" dirty="0" err="1" smtClean="0">
                <a:latin typeface="Arial Black" pitchFamily="34" charset="0"/>
              </a:rPr>
              <a:t>escrits</a:t>
            </a:r>
            <a:r>
              <a:rPr lang="es-ES" b="1" dirty="0" smtClean="0">
                <a:latin typeface="Arial Black" pitchFamily="34" charset="0"/>
              </a:rPr>
              <a:t> </a:t>
            </a:r>
            <a:r>
              <a:rPr lang="es-ES" dirty="0" smtClean="0">
                <a:latin typeface="Arial Black" pitchFamily="34" charset="0"/>
              </a:rPr>
              <a:t>al final de cada trimestre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539552" y="4820761"/>
            <a:ext cx="673274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Aquests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s-E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són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s-E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els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termes que </a:t>
            </a:r>
            <a:r>
              <a:rPr kumimoji="0" lang="es-E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s’utilitzen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per valorar el </a:t>
            </a:r>
            <a:r>
              <a:rPr kumimoji="0" lang="es-E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grau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s-E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d’assoliment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de les </a:t>
            </a:r>
            <a:r>
              <a:rPr kumimoji="0" lang="es-E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competències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:</a:t>
            </a:r>
            <a:endParaRPr kumimoji="0" lang="es-E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2843808" y="5013176"/>
            <a:ext cx="204690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s-E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97A7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AE-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97A7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Assoliment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97A7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97A7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excel·lent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97A7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97A7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AN-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97A7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Assoliment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97A7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notable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97A7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AS-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97A7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Assoliment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97A7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97A7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satisfactori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97A7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97A7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NA- No-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97A7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assoliment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 rot="21236482">
            <a:off x="3005166" y="1086973"/>
            <a:ext cx="5041881" cy="18666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6059016" cy="724942"/>
          </a:xfrm>
        </p:spPr>
        <p:txBody>
          <a:bodyPr/>
          <a:lstStyle/>
          <a:p>
            <a:pPr eaLnBrk="1" hangingPunct="1"/>
            <a:r>
              <a:rPr lang="es-ES" b="1" dirty="0" smtClean="0"/>
              <a:t>ATENCIÓ A LA DIVERSITAT</a:t>
            </a:r>
            <a:endParaRPr lang="es-ES" dirty="0" smtClean="0"/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611560" y="1412776"/>
            <a:ext cx="7993062" cy="438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ca-ES" dirty="0"/>
              <a:t>Cada nen/a té unes necessitats, unes possibilitats i uns ritmes d’aprenentatge diferents.  </a:t>
            </a:r>
          </a:p>
          <a:p>
            <a:pPr algn="just"/>
            <a:r>
              <a:rPr lang="ca-ES" dirty="0"/>
              <a:t>És per aquest motiu que a l’escola vetllem per a que es puguin atendre les necessitats dels nostres alumnes quan sorgeixen i per això comptem amb diferents recursos:</a:t>
            </a:r>
          </a:p>
          <a:p>
            <a:r>
              <a:rPr lang="ca-ES" dirty="0"/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a-ES" dirty="0" smtClean="0"/>
              <a:t>Suports</a:t>
            </a:r>
            <a:endParaRPr lang="ca-ES" dirty="0"/>
          </a:p>
          <a:p>
            <a:pPr marL="285750" indent="-285750">
              <a:buFont typeface="Wingdings" pitchFamily="2" charset="2"/>
              <a:buChar char="Ø"/>
            </a:pPr>
            <a:r>
              <a:rPr lang="ca-ES" dirty="0"/>
              <a:t>Professionals d’educació especial i d’atenció a la diversitat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a-ES" dirty="0"/>
              <a:t>Coordinació amb equips d’assessorament psicopedagògic (EAP)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a-ES" dirty="0" smtClean="0"/>
              <a:t>SIEI </a:t>
            </a:r>
            <a:r>
              <a:rPr lang="ca-ES" dirty="0"/>
              <a:t>(Suport intensiu a l’educació inclusiva) </a:t>
            </a:r>
          </a:p>
          <a:p>
            <a:pPr>
              <a:buFont typeface="Wingdings" pitchFamily="2" charset="2"/>
              <a:buNone/>
            </a:pPr>
            <a:endParaRPr lang="ca-ES" dirty="0"/>
          </a:p>
          <a:p>
            <a:pPr algn="just"/>
            <a:r>
              <a:rPr lang="ca-ES" dirty="0"/>
              <a:t>Tota l’escola continuarem treballant amb esforç, constància i amb ajuda de les famílies. D’aquesta manera podrem atendre la diversitat de la millor manera possible. </a:t>
            </a:r>
          </a:p>
          <a:p>
            <a:pPr>
              <a:spcBef>
                <a:spcPct val="50000"/>
              </a:spcBef>
            </a:pPr>
            <a:endParaRPr lang="es-ES" dirty="0"/>
          </a:p>
        </p:txBody>
      </p:sp>
      <p:pic>
        <p:nvPicPr>
          <p:cNvPr id="2052" name="Picture 7" descr="Resultado de imaxes para compartir és construi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7129" y="4970500"/>
            <a:ext cx="343557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5987008" cy="868958"/>
          </a:xfrm>
        </p:spPr>
        <p:txBody>
          <a:bodyPr>
            <a:normAutofit/>
          </a:bodyPr>
          <a:lstStyle/>
          <a:p>
            <a:pPr algn="ctr"/>
            <a:r>
              <a:rPr lang="ca-ES" sz="4400" dirty="0" smtClean="0"/>
              <a:t>Sortides i activitats </a:t>
            </a:r>
            <a:endParaRPr lang="ca-ES" sz="4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611560" y="1484784"/>
            <a:ext cx="777686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ca-ES" dirty="0" smtClean="0"/>
              <a:t>Es prioritzaran les sortides a l’entorn proper de l’escola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ca-ES" dirty="0" smtClean="0"/>
              <a:t>Anirem programant les sortides i les activitats segons la situació epidemiològica que es doni al llarg del curs.</a:t>
            </a:r>
          </a:p>
          <a:p>
            <a:pPr>
              <a:lnSpc>
                <a:spcPct val="150000"/>
              </a:lnSpc>
            </a:pP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anchor="b" anchorCtr="0">
            <a:noAutofit/>
          </a:bodyPr>
          <a:lstStyle/>
          <a:p>
            <a:r>
              <a:rPr lang="ca-ES" sz="3600" dirty="0"/>
              <a:t>Recomanacions per les sortides</a:t>
            </a:r>
            <a:endParaRPr lang="es-ES" sz="3600" dirty="0"/>
          </a:p>
        </p:txBody>
      </p:sp>
      <p:sp>
        <p:nvSpPr>
          <p:cNvPr id="3" name="2 CuadroTexto"/>
          <p:cNvSpPr txBox="1"/>
          <p:nvPr/>
        </p:nvSpPr>
        <p:spPr>
          <a:xfrm>
            <a:off x="683568" y="1484784"/>
            <a:ext cx="7704856" cy="5006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ca-ES" sz="2400" dirty="0" smtClean="0"/>
              <a:t>Roba i calçat còmodes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ca-ES" sz="2400" dirty="0" smtClean="0"/>
              <a:t>Motxilles d’esquena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ca-ES" sz="2400" dirty="0" smtClean="0"/>
              <a:t>Menjar pràctic i quantitat adequada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ca-ES" sz="2400" dirty="0" smtClean="0"/>
              <a:t>No ampolles de vidre, ni llaminadures, ni xocolata,  ni patates fregides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ca-ES" sz="2400" dirty="0" smtClean="0"/>
              <a:t>Els alumnes de menjadors tindran pícnic a no ser que s’indiqui el contrari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ca-ES" sz="2400" dirty="0" smtClean="0"/>
              <a:t>No cal portar l’agenda ni retornar els deures 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ca-ES" sz="2400" dirty="0" smtClean="0"/>
              <a:t>Puntualitat</a:t>
            </a:r>
          </a:p>
        </p:txBody>
      </p:sp>
    </p:spTree>
    <p:extLst>
      <p:ext uri="{BB962C8B-B14F-4D97-AF65-F5344CB8AC3E}">
        <p14:creationId xmlns:p14="http://schemas.microsoft.com/office/powerpoint/2010/main" val="248740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a-ES" sz="2800" dirty="0" smtClean="0"/>
              <a:t>Recomanacions i normes </a:t>
            </a:r>
            <a:br>
              <a:rPr lang="ca-ES" sz="2800" dirty="0" smtClean="0"/>
            </a:br>
            <a:r>
              <a:rPr lang="ca-ES" sz="2800" dirty="0" smtClean="0"/>
              <a:t>d’organització i funcionament</a:t>
            </a:r>
            <a:endParaRPr lang="ca-ES" sz="2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683568" y="1312307"/>
            <a:ext cx="8064896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ca-ES" dirty="0" smtClean="0"/>
              <a:t>Puntualitat dintre de la franja horària </a:t>
            </a:r>
            <a:r>
              <a:rPr lang="ca-ES" dirty="0"/>
              <a:t>d</a:t>
            </a:r>
            <a:r>
              <a:rPr lang="ca-ES" dirty="0" smtClean="0"/>
              <a:t>’arribada a l’escola.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ca-ES" dirty="0" smtClean="0"/>
              <a:t>Justificar a l’agenda les faltes d’assistència.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ca-ES" dirty="0" smtClean="0"/>
              <a:t>Posar vetes i marcar tota la roba i el material de l’infant.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ca-ES" dirty="0" smtClean="0"/>
              <a:t>El primer dia de curs portaran a casa l’agenda i l’estoig amb el material individual de cada infant. Cal omplir la primera pàgina de l’agenda amb totes les dades que es demanen. Cal marcar l’estoig i tots els objectes que hi ha a dins.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ca-ES" dirty="0" smtClean="0"/>
              <a:t>No portar medicaments sense prescripció mèdica. Només amb recepta i autorització de la família amb la dosi i l’horari.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ca-ES" dirty="0" smtClean="0"/>
              <a:t>No es poden recollir els alumnes de 13:15 a 14:45.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ca-ES" dirty="0"/>
              <a:t>Fer un </a:t>
            </a:r>
            <a:r>
              <a:rPr lang="ca-ES" dirty="0" smtClean="0"/>
              <a:t>bon esmorzar a casa.  A l’escola només un petit esmorzar.</a:t>
            </a:r>
            <a:endParaRPr lang="ca-ES" dirty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ca-ES" dirty="0" smtClean="0"/>
              <a:t>Els dimecres fem el dia de la fruita per esmorzar.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ca-ES" dirty="0" smtClean="0"/>
              <a:t>No es poden portar sucs, làctics ni batuts.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6707088" cy="1012974"/>
          </a:xfrm>
        </p:spPr>
        <p:txBody>
          <a:bodyPr vert="horz" anchor="b" anchorCtr="0">
            <a:noAutofit/>
          </a:bodyPr>
          <a:lstStyle/>
          <a:p>
            <a:r>
              <a:rPr lang="ca-ES" sz="2800" smtClean="0"/>
              <a:t>Recomanacions i normes </a:t>
            </a:r>
            <a:br>
              <a:rPr lang="ca-ES" sz="2800" smtClean="0"/>
            </a:br>
            <a:r>
              <a:rPr lang="ca-ES" sz="2800" smtClean="0"/>
              <a:t>d’organització i funcionament II</a:t>
            </a:r>
            <a:endParaRPr lang="ca-ES" sz="2800"/>
          </a:p>
        </p:txBody>
      </p:sp>
      <p:sp>
        <p:nvSpPr>
          <p:cNvPr id="4" name="3 CuadroTexto"/>
          <p:cNvSpPr txBox="1"/>
          <p:nvPr/>
        </p:nvSpPr>
        <p:spPr>
          <a:xfrm>
            <a:off x="323528" y="1480402"/>
            <a:ext cx="799288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ca-ES" sz="2000" dirty="0" smtClean="0"/>
              <a:t>Per a celebrar els aniversaris fem una tarja de felicitació per portar a </a:t>
            </a:r>
            <a:r>
              <a:rPr lang="ca-ES" sz="2000" smtClean="0"/>
              <a:t>casa. </a:t>
            </a:r>
            <a:r>
              <a:rPr lang="ca-ES" sz="2000" dirty="0"/>
              <a:t>No portar llaminadures. </a:t>
            </a:r>
            <a:endParaRPr lang="ca-ES" sz="2000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ca-ES" sz="2000" dirty="0" smtClean="0"/>
              <a:t>Han de portar una ampolla d’aigua petita a la motxilla. La tindran a sobre de la taula.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ca-ES" sz="2000" dirty="0" smtClean="0"/>
              <a:t>Al bloc de l’escola penjarem fotografies de sortides i activitats.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ca-ES" sz="2000" dirty="0" smtClean="0"/>
              <a:t>Intentar no fer fotografies als nens/es fora del recinte escolar. Per exemple quan anem de sortida... Ja que s’ha de respectar els drets d´imatge i privacitat de dades.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ca-ES" sz="2000" dirty="0" smtClean="0"/>
              <a:t>Atenció a les famílies serà a través de videoconferència</a:t>
            </a:r>
            <a:r>
              <a:rPr lang="ca-ES" sz="2000" dirty="0"/>
              <a:t> </a:t>
            </a:r>
            <a:r>
              <a:rPr lang="ca-ES" sz="2000" dirty="0" smtClean="0"/>
              <a:t>o </a:t>
            </a:r>
            <a:r>
              <a:rPr lang="ca-ES" sz="2000" dirty="0"/>
              <a:t>via </a:t>
            </a:r>
            <a:r>
              <a:rPr lang="ca-ES" sz="2000" dirty="0" smtClean="0"/>
              <a:t>telefònica, convocada pels tutors/es o les famílies. 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ca-ES" sz="2000" dirty="0" smtClean="0"/>
              <a:t>Delegat/da de classe: ?</a:t>
            </a:r>
          </a:p>
        </p:txBody>
      </p:sp>
    </p:spTree>
    <p:extLst>
      <p:ext uri="{BB962C8B-B14F-4D97-AF65-F5344CB8AC3E}">
        <p14:creationId xmlns:p14="http://schemas.microsoft.com/office/powerpoint/2010/main" val="374803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136904" cy="96996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ca-ES" sz="4400" dirty="0" smtClean="0">
                <a:latin typeface="Arial Black" pitchFamily="34" charset="0"/>
              </a:rPr>
              <a:t/>
            </a:r>
            <a:br>
              <a:rPr lang="es-ES" altLang="ca-ES" sz="4400" dirty="0" smtClean="0">
                <a:latin typeface="Arial Black" pitchFamily="34" charset="0"/>
              </a:rPr>
            </a:br>
            <a:r>
              <a:rPr lang="es-ES" altLang="ca-ES" sz="4400" dirty="0" err="1" smtClean="0"/>
              <a:t>Comunicació</a:t>
            </a:r>
            <a:r>
              <a:rPr lang="es-ES" altLang="ca-ES" sz="4400" dirty="0" smtClean="0"/>
              <a:t> </a:t>
            </a:r>
            <a:r>
              <a:rPr lang="es-ES" altLang="ca-ES" sz="4400" dirty="0" err="1" smtClean="0"/>
              <a:t>família</a:t>
            </a:r>
            <a:r>
              <a:rPr lang="es-ES" altLang="ca-ES" sz="4400" dirty="0" smtClean="0"/>
              <a:t> </a:t>
            </a:r>
            <a:r>
              <a:rPr lang="es-ES" altLang="ca-ES" sz="4400" dirty="0" err="1" smtClean="0"/>
              <a:t>escola</a:t>
            </a:r>
            <a:endParaRPr lang="es-ES" altLang="ca-ES" dirty="0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139952" y="1772816"/>
            <a:ext cx="4535364" cy="4464496"/>
          </a:xfrm>
        </p:spPr>
        <p:txBody>
          <a:bodyPr>
            <a:normAutofit fontScale="92500" lnSpcReduction="10000"/>
          </a:bodyPr>
          <a:lstStyle/>
          <a:p>
            <a:pPr marL="334963" indent="-334963">
              <a:buFont typeface="Comic Sans MS" pitchFamily="66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altLang="ca-ES" sz="2000" dirty="0" smtClean="0">
                <a:cs typeface="Arial" pitchFamily="34" charset="0"/>
              </a:rPr>
              <a:t>ÉS LA VIA DE COMUNICACIÓ DE L’ESCOLA AMB LES FAMÍLIES .</a:t>
            </a:r>
          </a:p>
          <a:p>
            <a:pPr marL="334963" indent="-334963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altLang="ca-ES" sz="2000" dirty="0" smtClean="0">
                <a:cs typeface="Arial" pitchFamily="34" charset="0"/>
              </a:rPr>
              <a:t>	</a:t>
            </a:r>
            <a:r>
              <a:rPr lang="es-ES" altLang="ca-ES" sz="1800" dirty="0" smtClean="0">
                <a:cs typeface="Arial" pitchFamily="34" charset="0"/>
              </a:rPr>
              <a:t>(</a:t>
            </a:r>
            <a:r>
              <a:rPr lang="es-ES" altLang="ca-ES" sz="1800" dirty="0" err="1" smtClean="0">
                <a:cs typeface="Arial" pitchFamily="34" charset="0"/>
              </a:rPr>
              <a:t>Comunicacions</a:t>
            </a:r>
            <a:r>
              <a:rPr lang="es-ES" altLang="ca-ES" sz="1800" dirty="0" smtClean="0">
                <a:cs typeface="Arial" pitchFamily="34" charset="0"/>
              </a:rPr>
              <a:t> </a:t>
            </a:r>
            <a:r>
              <a:rPr lang="es-ES" altLang="ca-ES" sz="1800" dirty="0" err="1" smtClean="0">
                <a:cs typeface="Arial" pitchFamily="34" charset="0"/>
              </a:rPr>
              <a:t>d’aula</a:t>
            </a:r>
            <a:r>
              <a:rPr lang="es-ES" altLang="ca-ES" sz="1800" dirty="0" smtClean="0">
                <a:cs typeface="Arial" pitchFamily="34" charset="0"/>
              </a:rPr>
              <a:t>, menú menjador,  </a:t>
            </a:r>
            <a:r>
              <a:rPr lang="es-ES" altLang="ca-ES" sz="1800" dirty="0" err="1" smtClean="0">
                <a:cs typeface="Arial" pitchFamily="34" charset="0"/>
              </a:rPr>
              <a:t>informació</a:t>
            </a:r>
            <a:r>
              <a:rPr lang="es-ES" altLang="ca-ES" sz="1800" dirty="0" smtClean="0">
                <a:cs typeface="Arial" pitchFamily="34" charset="0"/>
              </a:rPr>
              <a:t> AMPA, </a:t>
            </a:r>
            <a:r>
              <a:rPr lang="es-ES" altLang="ca-ES" sz="1800" dirty="0" err="1" smtClean="0">
                <a:cs typeface="Arial" pitchFamily="34" charset="0"/>
              </a:rPr>
              <a:t>extraescolars</a:t>
            </a:r>
            <a:r>
              <a:rPr lang="es-ES" altLang="ca-ES" sz="1800" dirty="0" smtClean="0">
                <a:cs typeface="Arial" pitchFamily="34" charset="0"/>
              </a:rPr>
              <a:t>,  </a:t>
            </a:r>
            <a:r>
              <a:rPr lang="es-ES" altLang="ca-ES" sz="1800" dirty="0" err="1" smtClean="0">
                <a:cs typeface="Arial" pitchFamily="34" charset="0"/>
              </a:rPr>
              <a:t>sortides</a:t>
            </a:r>
            <a:r>
              <a:rPr lang="es-ES" altLang="ca-ES" sz="1800" dirty="0" smtClean="0">
                <a:cs typeface="Arial" pitchFamily="34" charset="0"/>
              </a:rPr>
              <a:t>…)</a:t>
            </a:r>
          </a:p>
          <a:p>
            <a:pPr marL="334963" indent="-334963">
              <a:buFont typeface="Comic Sans MS" pitchFamily="6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s-ES" altLang="ca-ES" sz="1800" dirty="0" smtClean="0">
              <a:cs typeface="Arial" pitchFamily="34" charset="0"/>
            </a:endParaRPr>
          </a:p>
          <a:p>
            <a:pPr marL="334963" indent="-334963">
              <a:buFont typeface="Comic Sans MS" pitchFamily="66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altLang="ca-ES" sz="1800" dirty="0" smtClean="0">
                <a:cs typeface="Arial" pitchFamily="34" charset="0"/>
              </a:rPr>
              <a:t>APLICACIÓ FÀCIL DE DESCARREGAR PER A TELÈFONS I TABLETS  (</a:t>
            </a:r>
            <a:r>
              <a:rPr lang="es-ES" altLang="ca-ES" sz="1800" dirty="0" err="1" smtClean="0">
                <a:cs typeface="Arial" pitchFamily="34" charset="0"/>
              </a:rPr>
              <a:t>App</a:t>
            </a:r>
            <a:r>
              <a:rPr lang="es-ES" altLang="ca-ES" sz="1800" dirty="0" smtClean="0">
                <a:cs typeface="Arial" pitchFamily="34" charset="0"/>
              </a:rPr>
              <a:t> </a:t>
            </a:r>
            <a:r>
              <a:rPr lang="es-ES" altLang="ca-ES" sz="1800" dirty="0" err="1" smtClean="0">
                <a:cs typeface="Arial" pitchFamily="34" charset="0"/>
              </a:rPr>
              <a:t>Store</a:t>
            </a:r>
            <a:r>
              <a:rPr lang="es-ES" altLang="ca-ES" sz="1800" dirty="0" smtClean="0">
                <a:cs typeface="Arial" pitchFamily="34" charset="0"/>
              </a:rPr>
              <a:t> o Google Play)</a:t>
            </a:r>
          </a:p>
          <a:p>
            <a:pPr marL="334963" indent="-334963">
              <a:buFont typeface="Comic Sans MS" pitchFamily="6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s-ES" altLang="ca-ES" sz="1800" dirty="0" smtClean="0">
              <a:cs typeface="Arial" pitchFamily="34" charset="0"/>
            </a:endParaRPr>
          </a:p>
          <a:p>
            <a:pPr marL="334963" indent="-334963">
              <a:buFont typeface="Comic Sans MS" pitchFamily="66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altLang="ca-ES" sz="1800" b="1" dirty="0" smtClean="0">
                <a:cs typeface="Arial" pitchFamily="34" charset="0"/>
              </a:rPr>
              <a:t>ÉS MOLT IMPORTANT NO CANVIAR LA ID SINÓ NO ES PODRÀ REBRE LA INFORMACIÓ QUE ENVIEM</a:t>
            </a:r>
          </a:p>
          <a:p>
            <a:pPr marL="334963" indent="-334963">
              <a:buClrTx/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s-ES" altLang="ca-ES" sz="1200" b="1" dirty="0" smtClean="0">
              <a:latin typeface="Arial" pitchFamily="34" charset="0"/>
              <a:cs typeface="Arial" pitchFamily="34" charset="0"/>
            </a:endParaRPr>
          </a:p>
          <a:p>
            <a:pPr marL="334963" indent="-334963">
              <a:buFont typeface="Comic Sans MS" pitchFamily="6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s-ES" altLang="ca-ES" sz="1200" dirty="0" smtClean="0">
              <a:latin typeface="Arial" pitchFamily="34" charset="0"/>
              <a:cs typeface="Arial" pitchFamily="34" charset="0"/>
            </a:endParaRPr>
          </a:p>
          <a:p>
            <a:pPr marL="334963" indent="-334963">
              <a:buFont typeface="Comic Sans MS" pitchFamily="6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s-ES" altLang="ca-ES" sz="1200" dirty="0" smtClean="0">
              <a:latin typeface="Arial" pitchFamily="34" charset="0"/>
              <a:cs typeface="Arial" pitchFamily="34" charset="0"/>
            </a:endParaRPr>
          </a:p>
          <a:p>
            <a:pPr marL="334963" indent="-334963">
              <a:buClrTx/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s-ES" altLang="ca-ES" sz="1200" dirty="0" smtClean="0">
              <a:latin typeface="Arial" pitchFamily="34" charset="0"/>
              <a:cs typeface="Arial" pitchFamily="34" charset="0"/>
            </a:endParaRPr>
          </a:p>
          <a:p>
            <a:pPr marL="334963" indent="-334963">
              <a:buClrTx/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s-ES" altLang="ca-ES" sz="1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 cstate="print"/>
          <a:srcRect t="14172" b="17125"/>
          <a:stretch>
            <a:fillRect/>
          </a:stretch>
        </p:blipFill>
        <p:spPr bwMode="auto">
          <a:xfrm>
            <a:off x="2051720" y="2924944"/>
            <a:ext cx="2099626" cy="2601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91264" cy="1256184"/>
          </a:xfrm>
        </p:spPr>
        <p:txBody>
          <a:bodyPr>
            <a:normAutofit/>
          </a:bodyPr>
          <a:lstStyle/>
          <a:p>
            <a:r>
              <a:rPr lang="es-ES" dirty="0" err="1" smtClean="0">
                <a:latin typeface="Arial Black" pitchFamily="34" charset="0"/>
              </a:rPr>
              <a:t>Consells</a:t>
            </a:r>
            <a:r>
              <a:rPr lang="es-ES" dirty="0" smtClean="0">
                <a:latin typeface="Arial Black" pitchFamily="34" charset="0"/>
              </a:rPr>
              <a:t> </a:t>
            </a:r>
            <a:r>
              <a:rPr lang="es-ES" dirty="0" err="1" smtClean="0">
                <a:latin typeface="Arial Black" pitchFamily="34" charset="0"/>
              </a:rPr>
              <a:t>pel</a:t>
            </a:r>
            <a:r>
              <a:rPr lang="es-ES" dirty="0" smtClean="0">
                <a:latin typeface="Arial Black" pitchFamily="34" charset="0"/>
              </a:rPr>
              <a:t> bon </a:t>
            </a:r>
            <a:r>
              <a:rPr lang="es-ES" dirty="0" err="1" smtClean="0">
                <a:latin typeface="Arial Black" pitchFamily="34" charset="0"/>
              </a:rPr>
              <a:t>ús</a:t>
            </a:r>
            <a:r>
              <a:rPr lang="es-ES" dirty="0" smtClean="0">
                <a:latin typeface="Arial Black" pitchFamily="34" charset="0"/>
              </a:rPr>
              <a:t> de les </a:t>
            </a:r>
            <a:r>
              <a:rPr lang="es-ES" dirty="0" err="1" smtClean="0">
                <a:latin typeface="Arial Black" pitchFamily="34" charset="0"/>
              </a:rPr>
              <a:t>xarxes</a:t>
            </a:r>
            <a:r>
              <a:rPr lang="es-ES" dirty="0" smtClean="0">
                <a:latin typeface="Arial Black" pitchFamily="34" charset="0"/>
              </a:rPr>
              <a:t> i </a:t>
            </a:r>
            <a:r>
              <a:rPr lang="es-ES" dirty="0" err="1" smtClean="0">
                <a:latin typeface="Arial Black" pitchFamily="34" charset="0"/>
              </a:rPr>
              <a:t>whastapp</a:t>
            </a:r>
            <a:endParaRPr lang="es-ES" dirty="0">
              <a:latin typeface="Arial Black" pitchFamily="34" charset="0"/>
            </a:endParaRPr>
          </a:p>
        </p:txBody>
      </p:sp>
      <p:pic>
        <p:nvPicPr>
          <p:cNvPr id="3" name="2 Imagen" descr="Resultat d'imatges de mano movil wha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420888"/>
            <a:ext cx="482453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 descr="Resultat d'imatges de posit transparen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3528392" cy="3888432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 rot="21252250">
            <a:off x="533415" y="2286192"/>
            <a:ext cx="25996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dirty="0" smtClean="0"/>
              <a:t>Pensar </a:t>
            </a:r>
            <a:r>
              <a:rPr lang="es-ES" dirty="0" err="1" smtClean="0"/>
              <a:t>abans</a:t>
            </a:r>
            <a:r>
              <a:rPr lang="es-ES" dirty="0" smtClean="0"/>
              <a:t> </a:t>
            </a:r>
            <a:r>
              <a:rPr lang="es-ES" dirty="0" err="1" smtClean="0"/>
              <a:t>d’escriure</a:t>
            </a:r>
            <a:endParaRPr lang="es-ES" dirty="0" smtClean="0"/>
          </a:p>
          <a:p>
            <a:pPr algn="just"/>
            <a:endParaRPr lang="es-ES" dirty="0" smtClean="0"/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Si es té un problema o </a:t>
            </a:r>
            <a:r>
              <a:rPr lang="es-ES" dirty="0" err="1" smtClean="0"/>
              <a:t>dubte</a:t>
            </a:r>
            <a:r>
              <a:rPr lang="es-ES" dirty="0" smtClean="0"/>
              <a:t> de </a:t>
            </a:r>
            <a:r>
              <a:rPr lang="es-ES" dirty="0" err="1" smtClean="0"/>
              <a:t>l’escola</a:t>
            </a:r>
            <a:r>
              <a:rPr lang="es-ES" dirty="0" smtClean="0"/>
              <a:t>, preguntar </a:t>
            </a:r>
            <a:r>
              <a:rPr lang="es-ES" dirty="0" err="1" smtClean="0"/>
              <a:t>abans</a:t>
            </a:r>
            <a:r>
              <a:rPr lang="es-ES" dirty="0" smtClean="0"/>
              <a:t> al centre que al </a:t>
            </a:r>
            <a:r>
              <a:rPr lang="es-ES" dirty="0" err="1" smtClean="0"/>
              <a:t>grup</a:t>
            </a:r>
            <a:endParaRPr lang="es-ES" dirty="0" smtClean="0"/>
          </a:p>
          <a:p>
            <a:endParaRPr lang="es-ES" dirty="0" smtClean="0"/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No ser </a:t>
            </a:r>
            <a:r>
              <a:rPr lang="es-ES" dirty="0" err="1" smtClean="0"/>
              <a:t>l’agenda</a:t>
            </a:r>
            <a:r>
              <a:rPr lang="es-ES" dirty="0" smtClean="0"/>
              <a:t> </a:t>
            </a:r>
            <a:r>
              <a:rPr lang="es-ES" dirty="0" err="1" smtClean="0"/>
              <a:t>dels</a:t>
            </a:r>
            <a:r>
              <a:rPr lang="es-ES" dirty="0" smtClean="0"/>
              <a:t> </a:t>
            </a:r>
            <a:r>
              <a:rPr lang="es-ES" dirty="0" err="1" smtClean="0"/>
              <a:t>fills</a:t>
            </a:r>
            <a:r>
              <a:rPr lang="es-ES" dirty="0" smtClean="0"/>
              <a:t>/es</a:t>
            </a:r>
          </a:p>
        </p:txBody>
      </p:sp>
      <p:pic>
        <p:nvPicPr>
          <p:cNvPr id="10" name="Picture 2" descr="Resultat d'imatges de posit transparen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980728"/>
            <a:ext cx="3240360" cy="4608512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 rot="21222012">
            <a:off x="6408230" y="1608794"/>
            <a:ext cx="24482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dirty="0" smtClean="0"/>
              <a:t> Comentar </a:t>
            </a:r>
            <a:r>
              <a:rPr lang="es-ES" dirty="0" err="1" smtClean="0"/>
              <a:t>els</a:t>
            </a:r>
            <a:r>
              <a:rPr lang="es-ES" dirty="0" smtClean="0"/>
              <a:t> temes </a:t>
            </a:r>
            <a:r>
              <a:rPr lang="es-ES" dirty="0" err="1" smtClean="0"/>
              <a:t>important</a:t>
            </a:r>
            <a:r>
              <a:rPr lang="es-ES" dirty="0" smtClean="0"/>
              <a:t> cara a cara</a:t>
            </a:r>
          </a:p>
          <a:p>
            <a:pPr algn="just"/>
            <a:r>
              <a:rPr lang="es-ES" dirty="0" smtClean="0"/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 No cal contestar-</a:t>
            </a:r>
            <a:r>
              <a:rPr lang="es-ES" dirty="0" err="1" smtClean="0"/>
              <a:t>ho</a:t>
            </a:r>
            <a:r>
              <a:rPr lang="es-ES" dirty="0" smtClean="0"/>
              <a:t> </a:t>
            </a:r>
            <a:r>
              <a:rPr lang="es-ES" dirty="0" err="1" smtClean="0"/>
              <a:t>tot</a:t>
            </a:r>
            <a:endParaRPr lang="es-ES" dirty="0" smtClean="0"/>
          </a:p>
          <a:p>
            <a:pPr algn="just"/>
            <a:endParaRPr lang="es-ES" dirty="0" smtClean="0"/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 Evitar contribuir a </a:t>
            </a:r>
            <a:r>
              <a:rPr lang="es-ES" dirty="0" err="1" smtClean="0"/>
              <a:t>rumors</a:t>
            </a:r>
            <a:endParaRPr lang="es-ES" dirty="0" smtClean="0"/>
          </a:p>
          <a:p>
            <a:pPr algn="just"/>
            <a:endParaRPr lang="es-ES" dirty="0" smtClean="0"/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 </a:t>
            </a:r>
            <a:r>
              <a:rPr lang="es-ES" dirty="0" err="1" smtClean="0"/>
              <a:t>Utilitzar</a:t>
            </a:r>
            <a:r>
              <a:rPr lang="es-ES" dirty="0" smtClean="0"/>
              <a:t> un </a:t>
            </a:r>
            <a:r>
              <a:rPr lang="es-ES" dirty="0" err="1" smtClean="0"/>
              <a:t>to</a:t>
            </a:r>
            <a:r>
              <a:rPr lang="es-ES" dirty="0" smtClean="0"/>
              <a:t> de </a:t>
            </a:r>
            <a:r>
              <a:rPr lang="es-ES" dirty="0" err="1" smtClean="0"/>
              <a:t>cordialitat</a:t>
            </a:r>
            <a:r>
              <a:rPr lang="es-ES" dirty="0" smtClean="0"/>
              <a:t> i respecte</a:t>
            </a:r>
          </a:p>
          <a:p>
            <a:pPr algn="just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6152" y="260648"/>
            <a:ext cx="7467600" cy="796950"/>
          </a:xfrm>
        </p:spPr>
        <p:txBody>
          <a:bodyPr>
            <a:normAutofit/>
          </a:bodyPr>
          <a:lstStyle/>
          <a:p>
            <a:r>
              <a:rPr lang="es-ES" sz="2800" dirty="0"/>
              <a:t>RUTINES D’ENTRADA </a:t>
            </a:r>
            <a:r>
              <a:rPr lang="es-ES" sz="2800" dirty="0" smtClean="0"/>
              <a:t>A </a:t>
            </a:r>
            <a:r>
              <a:rPr lang="es-ES" sz="2800" dirty="0"/>
              <a:t>L’ESCOLA</a:t>
            </a:r>
            <a:endParaRPr lang="es-ES" sz="2800" dirty="0">
              <a:latin typeface="Arial Black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27584" y="1412776"/>
            <a:ext cx="69127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2400" dirty="0" smtClean="0"/>
              <a:t>Donades les circumstàncies d’aquest curs l’entrada a l’escola serà de la següent manera: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ca-ES" sz="2400" dirty="0" smtClean="0"/>
              <a:t>L’entrada es farà de 8:55 h a 9:15h i de 14:55h a 15:10h per la porta principal evitant aglomeracions. Abans d’entrar a l’escola es prendrà la temperatura i s’aplicarà gel hidroalcohòlic.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ca-ES" sz="2400" dirty="0" smtClean="0"/>
              <a:t>Els infants hauran de dur la mascareta posada fins arribar a la seva aula tot mantenint la distància de seguretat entre ells/es</a:t>
            </a:r>
            <a:r>
              <a:rPr lang="ca-ES" sz="2400" dirty="0" smtClean="0"/>
              <a:t>. </a:t>
            </a:r>
            <a:endParaRPr lang="ca-ES" sz="2400" dirty="0" smtClean="0"/>
          </a:p>
          <a:p>
            <a:pPr algn="just"/>
            <a:r>
              <a:rPr lang="ca-ES" sz="2400" dirty="0" smtClean="0"/>
              <a:t>Durant aquesta entrada relaxada aprofitarem per treballar l’hàbit lector.</a:t>
            </a:r>
          </a:p>
        </p:txBody>
      </p:sp>
    </p:spTree>
    <p:extLst>
      <p:ext uri="{BB962C8B-B14F-4D97-AF65-F5344CB8AC3E}">
        <p14:creationId xmlns:p14="http://schemas.microsoft.com/office/powerpoint/2010/main" val="393861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latin typeface="Arial Black" panose="020B0A04020102020204" pitchFamily="34" charset="0"/>
              </a:rPr>
              <a:t>Protecció de dades i dret d’imatge</a:t>
            </a:r>
            <a:endParaRPr lang="ca-ES" dirty="0">
              <a:latin typeface="Arial Black" panose="020B0A04020102020204" pitchFamily="34" charset="0"/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algn="just">
              <a:buClr>
                <a:srgbClr val="727CA3"/>
              </a:buClr>
            </a:pPr>
            <a:r>
              <a:rPr lang="ca-ES" sz="1000" b="1" dirty="0">
                <a:solidFill>
                  <a:prstClr val="black"/>
                </a:solidFill>
                <a:latin typeface="Arial"/>
                <a:ea typeface="Times New Roman"/>
              </a:rPr>
              <a:t>En compliment de la Llei orgànica 3/2018, de 5 de desembre, de protecció de dades personals i garantia dels drets digitals.</a:t>
            </a:r>
          </a:p>
          <a:p>
            <a:pPr marL="0" indent="0">
              <a:buNone/>
            </a:pPr>
            <a:endParaRPr lang="ca-ES" dirty="0" smtClean="0"/>
          </a:p>
          <a:p>
            <a:endParaRPr lang="ca-ES" dirty="0"/>
          </a:p>
          <a:p>
            <a:pPr marL="0" indent="0">
              <a:buNone/>
            </a:pPr>
            <a:endParaRPr lang="ca-ES" dirty="0" smtClean="0"/>
          </a:p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endParaRPr lang="ca-ES" dirty="0" smtClean="0"/>
          </a:p>
          <a:p>
            <a:pPr marL="0" indent="0" algn="just">
              <a:buNone/>
            </a:pPr>
            <a:r>
              <a:rPr lang="ca-ES" sz="1800" dirty="0"/>
              <a:t>Les </a:t>
            </a:r>
            <a:r>
              <a:rPr lang="ca-ES" sz="1800" dirty="0" smtClean="0"/>
              <a:t>fotos i gravacions </a:t>
            </a:r>
            <a:r>
              <a:rPr lang="ca-ES" sz="1800" dirty="0"/>
              <a:t>podran ser utilitzades únicament i exclusivament de forma personal i domèstica. Els familiars han de tenir en compte que no poden publicar o difondre aquest tipus de dades a Internet, </a:t>
            </a:r>
            <a:r>
              <a:rPr lang="ca-ES" sz="1800" dirty="0" smtClean="0"/>
              <a:t>xarxes</a:t>
            </a:r>
            <a:r>
              <a:rPr lang="ca-ES" sz="1800" dirty="0"/>
              <a:t> </a:t>
            </a:r>
            <a:r>
              <a:rPr lang="ca-ES" sz="1800" dirty="0" smtClean="0"/>
              <a:t>socials, </a:t>
            </a:r>
            <a:r>
              <a:rPr lang="ca-ES" sz="1800" dirty="0"/>
              <a:t>etc., tret que hagin obtingut el consentiment des qui </a:t>
            </a:r>
            <a:r>
              <a:rPr lang="ca-ES" sz="1800" dirty="0" smtClean="0"/>
              <a:t>apareixen.</a:t>
            </a:r>
          </a:p>
          <a:p>
            <a:pPr>
              <a:buFont typeface="Arial" panose="020B0604020202020204" pitchFamily="34" charset="0"/>
              <a:buChar char="•"/>
            </a:pPr>
            <a:endParaRPr lang="ca-ES" sz="1400" dirty="0"/>
          </a:p>
          <a:p>
            <a:pPr marL="0" indent="0">
              <a:buNone/>
            </a:pPr>
            <a:endParaRPr lang="ca-ES" dirty="0">
              <a:solidFill>
                <a:srgbClr val="FF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94360"/>
            <a:ext cx="2223544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81258"/>
            <a:ext cx="2016844" cy="166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25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2" name="Picture 6" descr="Resultat d'imatges de desitjos pares reunio inici de curs"/>
          <p:cNvPicPr>
            <a:picLocks noChangeAspect="1" noChangeArrowheads="1"/>
          </p:cNvPicPr>
          <p:nvPr/>
        </p:nvPicPr>
        <p:blipFill rotWithShape="1">
          <a:blip r:embed="rId2" cstate="print"/>
          <a:srcRect t="27106"/>
          <a:stretch/>
        </p:blipFill>
        <p:spPr bwMode="auto">
          <a:xfrm>
            <a:off x="2699792" y="188640"/>
            <a:ext cx="3528392" cy="1931006"/>
          </a:xfrm>
          <a:prstGeom prst="rect">
            <a:avLst/>
          </a:prstGeom>
          <a:noFill/>
        </p:spPr>
      </p:pic>
      <p:pic>
        <p:nvPicPr>
          <p:cNvPr id="4100" name="Picture 4" descr="https://www.copons.cat/escola/wp-content/uploads/2017/10/vital-familia-escola-620x4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76" y="1916832"/>
            <a:ext cx="59055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012160" y="2852936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+mj-lt"/>
              </a:rPr>
              <a:t>MOLTES GRÀCIES PER LA </a:t>
            </a:r>
            <a:r>
              <a:rPr lang="es-ES" sz="2000" b="1" smtClean="0">
                <a:latin typeface="+mj-lt"/>
              </a:rPr>
              <a:t>VOSTRA COL·LABORACIÓ!</a:t>
            </a:r>
            <a:endParaRPr lang="es-ES" sz="20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4217" y="332656"/>
            <a:ext cx="7467600" cy="724942"/>
          </a:xfrm>
        </p:spPr>
        <p:txBody>
          <a:bodyPr>
            <a:normAutofit/>
          </a:bodyPr>
          <a:lstStyle/>
          <a:p>
            <a:r>
              <a:rPr lang="es-ES" sz="2800" dirty="0"/>
              <a:t>RUTINES </a:t>
            </a:r>
            <a:r>
              <a:rPr lang="es-ES" sz="2800" dirty="0" smtClean="0"/>
              <a:t>DE SORTIDA DE </a:t>
            </a:r>
            <a:r>
              <a:rPr lang="es-ES" sz="2800" dirty="0"/>
              <a:t>L’ESCOLA</a:t>
            </a:r>
            <a:endParaRPr lang="es-ES" sz="2800" dirty="0">
              <a:latin typeface="Arial Black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13426" y="1124744"/>
            <a:ext cx="69127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ca-ES" sz="2400" dirty="0" smtClean="0"/>
              <a:t>Els infants de cicle inicial sortiran per la porta principal a partir de les 12:25h i en el cas de la tarda a les 16:20h.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ca-ES" sz="2400" dirty="0" smtClean="0"/>
              <a:t>Només podrà entrar a l’escola un adult autoritzat per recollir a l’alumne/a, mantenint la distància de seguretat amb les altres famílies i amb mascareta.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ca-ES" sz="2400" dirty="0" smtClean="0"/>
              <a:t>Per tal d'agilitzar les sortides és molt important aquest curs que les informacions família / escola es facin via agenda per evitar riscos innecessaris.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ca-ES" sz="2400" dirty="0" smtClean="0"/>
              <a:t>A partir de les 16:35h s‘hauran de recollir als infants al servei d’acollida.</a:t>
            </a:r>
          </a:p>
        </p:txBody>
      </p:sp>
    </p:spTree>
    <p:extLst>
      <p:ext uri="{BB962C8B-B14F-4D97-AF65-F5344CB8AC3E}">
        <p14:creationId xmlns:p14="http://schemas.microsoft.com/office/powerpoint/2010/main" val="155945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48680"/>
            <a:ext cx="4240560" cy="580926"/>
          </a:xfrm>
        </p:spPr>
        <p:txBody>
          <a:bodyPr>
            <a:normAutofit/>
          </a:bodyPr>
          <a:lstStyle/>
          <a:p>
            <a:r>
              <a:rPr lang="es-ES" sz="2800" dirty="0" smtClean="0"/>
              <a:t>MESURES D’HIGIENE</a:t>
            </a:r>
            <a:endParaRPr lang="es-ES" sz="2800" dirty="0"/>
          </a:p>
        </p:txBody>
      </p:sp>
      <p:sp>
        <p:nvSpPr>
          <p:cNvPr id="3" name="2 CuadroTexto"/>
          <p:cNvSpPr txBox="1"/>
          <p:nvPr/>
        </p:nvSpPr>
        <p:spPr>
          <a:xfrm>
            <a:off x="683568" y="1484783"/>
            <a:ext cx="69127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ca-ES" sz="2400" dirty="0">
                <a:solidFill>
                  <a:prstClr val="black"/>
                </a:solidFill>
              </a:rPr>
              <a:t>Els infants es rentaran les mans sovint.</a:t>
            </a: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ca-ES" sz="2400" dirty="0">
                <a:solidFill>
                  <a:prstClr val="black"/>
                </a:solidFill>
              </a:rPr>
              <a:t>Ventilarem les aules </a:t>
            </a:r>
            <a:r>
              <a:rPr lang="ca-ES" sz="2400" dirty="0" smtClean="0">
                <a:solidFill>
                  <a:prstClr val="black"/>
                </a:solidFill>
              </a:rPr>
              <a:t>amb molta freqüència</a:t>
            </a: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ca-ES" sz="2400" dirty="0" smtClean="0">
                <a:solidFill>
                  <a:prstClr val="black"/>
                </a:solidFill>
              </a:rPr>
              <a:t>La bata de plàstica i la del menjador aniran a casa cada divendres per rentar.</a:t>
            </a: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ca-ES" sz="2400" dirty="0" smtClean="0">
                <a:solidFill>
                  <a:prstClr val="black"/>
                </a:solidFill>
              </a:rPr>
              <a:t>Els </a:t>
            </a:r>
            <a:r>
              <a:rPr lang="ca-ES" sz="2400" dirty="0">
                <a:solidFill>
                  <a:prstClr val="black"/>
                </a:solidFill>
              </a:rPr>
              <a:t>nens/es han de dur una mascareta marcada amb el nom i una altre de recanvi dins de la </a:t>
            </a:r>
            <a:r>
              <a:rPr lang="ca-ES" sz="2400" dirty="0" smtClean="0">
                <a:solidFill>
                  <a:prstClr val="black"/>
                </a:solidFill>
              </a:rPr>
              <a:t>motxilla.</a:t>
            </a:r>
            <a:endParaRPr lang="ca-ES" sz="2400" dirty="0" smtClean="0"/>
          </a:p>
        </p:txBody>
      </p:sp>
    </p:spTree>
    <p:extLst>
      <p:ext uri="{BB962C8B-B14F-4D97-AF65-F5344CB8AC3E}">
        <p14:creationId xmlns:p14="http://schemas.microsoft.com/office/powerpoint/2010/main" val="195852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539552" y="116631"/>
            <a:ext cx="7772400" cy="1210707"/>
          </a:xfrm>
        </p:spPr>
        <p:txBody>
          <a:bodyPr>
            <a:noAutofit/>
          </a:bodyPr>
          <a:lstStyle/>
          <a:p>
            <a:pPr algn="l"/>
            <a:r>
              <a:rPr lang="ca-ES" sz="3200" dirty="0"/>
              <a:t>Mesures </a:t>
            </a:r>
            <a:r>
              <a:rPr lang="ca-ES" sz="3200" dirty="0" smtClean="0"/>
              <a:t>extraordinàries </a:t>
            </a:r>
            <a:r>
              <a:rPr lang="ca-ES" sz="3200" dirty="0"/>
              <a:t/>
            </a:r>
            <a:br>
              <a:rPr lang="ca-ES" sz="3200" dirty="0"/>
            </a:br>
            <a:r>
              <a:rPr lang="ca-ES" sz="3200" dirty="0"/>
              <a:t>de </a:t>
            </a:r>
            <a:r>
              <a:rPr lang="ca-ES" sz="3200" dirty="0" smtClean="0"/>
              <a:t>Salut                                          Escola Bufalà</a:t>
            </a:r>
            <a:endParaRPr lang="ca-ES" sz="3200" dirty="0"/>
          </a:p>
        </p:txBody>
      </p:sp>
      <p:sp>
        <p:nvSpPr>
          <p:cNvPr id="4" name="Subtítol 3"/>
          <p:cNvSpPr>
            <a:spLocks noGrp="1"/>
          </p:cNvSpPr>
          <p:nvPr>
            <p:ph type="subTitle" idx="1"/>
          </p:nvPr>
        </p:nvSpPr>
        <p:spPr>
          <a:xfrm>
            <a:off x="1560494" y="1323729"/>
            <a:ext cx="2235957" cy="655711"/>
          </a:xfrm>
        </p:spPr>
        <p:txBody>
          <a:bodyPr>
            <a:noAutofit/>
          </a:bodyPr>
          <a:lstStyle/>
          <a:p>
            <a:pPr lvl="0" algn="just"/>
            <a:r>
              <a:rPr lang="ca-ES" sz="1200" b="1" dirty="0" smtClean="0">
                <a:solidFill>
                  <a:schemeClr val="accent1">
                    <a:lumMod val="75000"/>
                  </a:schemeClr>
                </a:solidFill>
              </a:rPr>
              <a:t>Entrades i sortides relaxades </a:t>
            </a:r>
            <a:r>
              <a:rPr lang="ca-ES" sz="1200" dirty="0" smtClean="0">
                <a:solidFill>
                  <a:schemeClr val="accent1">
                    <a:lumMod val="75000"/>
                  </a:schemeClr>
                </a:solidFill>
              </a:rPr>
              <a:t>amb mascareta a partir del 6 anys. </a:t>
            </a:r>
            <a:r>
              <a:rPr lang="ca-ES" sz="1200" dirty="0" smtClean="0">
                <a:solidFill>
                  <a:srgbClr val="4F81BD">
                    <a:lumMod val="75000"/>
                  </a:srgbClr>
                </a:solidFill>
              </a:rPr>
              <a:t>Facilitant entrades i sortides. Reduir l’estona a les portes d’accés.</a:t>
            </a:r>
          </a:p>
          <a:p>
            <a:pPr algn="just"/>
            <a:endParaRPr lang="ca-E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68" y="1327339"/>
            <a:ext cx="708694" cy="65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359" y="1266202"/>
            <a:ext cx="681266" cy="65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45938" y="1312373"/>
            <a:ext cx="2426462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ca-ES" sz="1200" b="1" dirty="0" smtClean="0">
                <a:solidFill>
                  <a:srgbClr val="4F81BD">
                    <a:lumMod val="75000"/>
                  </a:srgbClr>
                </a:solidFill>
              </a:rPr>
              <a:t>Acompanyats per un únic adult,</a:t>
            </a:r>
            <a:r>
              <a:rPr lang="ca-ES" sz="1200" dirty="0" smtClean="0">
                <a:solidFill>
                  <a:srgbClr val="4F81BD">
                    <a:lumMod val="75000"/>
                  </a:srgbClr>
                </a:solidFill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ca-ES" sz="1200" dirty="0" smtClean="0">
                <a:solidFill>
                  <a:srgbClr val="4F81BD">
                    <a:lumMod val="75000"/>
                  </a:srgbClr>
                </a:solidFill>
              </a:rPr>
              <a:t>sense accés al recinte escolar</a:t>
            </a: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1" y="2386913"/>
            <a:ext cx="603233" cy="59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620110" y="2553717"/>
            <a:ext cx="20002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ca-ES" sz="1200" b="1" dirty="0" smtClean="0">
                <a:solidFill>
                  <a:srgbClr val="4F81BD">
                    <a:lumMod val="75000"/>
                  </a:srgbClr>
                </a:solidFill>
              </a:rPr>
              <a:t>Presa diària de temperatura </a:t>
            </a:r>
            <a:endParaRPr lang="ca-ES" sz="1200" b="1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834" y="4087660"/>
            <a:ext cx="630791" cy="64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771256" y="3475438"/>
            <a:ext cx="2854761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ca-ES" sz="1200" b="1" dirty="0" smtClean="0">
                <a:solidFill>
                  <a:srgbClr val="4F81BD">
                    <a:lumMod val="75000"/>
                  </a:srgbClr>
                </a:solidFill>
              </a:rPr>
              <a:t>Ús de mascareta en tot el recinte a partir de 6 anys. </a:t>
            </a:r>
          </a:p>
          <a:p>
            <a:pPr>
              <a:spcBef>
                <a:spcPct val="20000"/>
              </a:spcBef>
            </a:pPr>
            <a:r>
              <a:rPr lang="ca-ES" sz="1200" b="1" dirty="0" smtClean="0">
                <a:solidFill>
                  <a:srgbClr val="4F81BD">
                    <a:lumMod val="75000"/>
                  </a:srgbClr>
                </a:solidFill>
              </a:rPr>
              <a:t>- E. Infantil, </a:t>
            </a:r>
            <a:r>
              <a:rPr lang="ca-ES" sz="1200" dirty="0" smtClean="0">
                <a:solidFill>
                  <a:srgbClr val="4F81BD">
                    <a:lumMod val="75000"/>
                  </a:srgbClr>
                </a:solidFill>
              </a:rPr>
              <a:t>no obligatòria però recomanable.</a:t>
            </a:r>
          </a:p>
          <a:p>
            <a:pPr algn="just">
              <a:spcBef>
                <a:spcPct val="20000"/>
              </a:spcBef>
            </a:pPr>
            <a:r>
              <a:rPr lang="ca-ES" sz="1200" b="1" dirty="0" smtClean="0">
                <a:solidFill>
                  <a:srgbClr val="4F81BD">
                    <a:lumMod val="75000"/>
                  </a:srgbClr>
                </a:solidFill>
              </a:rPr>
              <a:t>- E. Primària</a:t>
            </a:r>
            <a:r>
              <a:rPr lang="ca-ES" sz="1200" dirty="0" smtClean="0">
                <a:solidFill>
                  <a:srgbClr val="4F81BD">
                    <a:lumMod val="75000"/>
                  </a:srgbClr>
                </a:solidFill>
              </a:rPr>
              <a:t>, </a:t>
            </a:r>
            <a:r>
              <a:rPr lang="ca-ES" sz="1200" dirty="0">
                <a:solidFill>
                  <a:srgbClr val="4F81BD">
                    <a:lumMod val="75000"/>
                  </a:srgbClr>
                </a:solidFill>
              </a:rPr>
              <a:t>a</a:t>
            </a:r>
            <a:r>
              <a:rPr lang="ca-ES" sz="1200" dirty="0" smtClean="0">
                <a:solidFill>
                  <a:srgbClr val="4F81BD">
                    <a:lumMod val="75000"/>
                  </a:srgbClr>
                </a:solidFill>
              </a:rPr>
              <a:t>tès </a:t>
            </a:r>
            <a:r>
              <a:rPr lang="ca-ES" sz="1200" dirty="0">
                <a:solidFill>
                  <a:srgbClr val="4F81BD">
                    <a:lumMod val="75000"/>
                  </a:srgbClr>
                </a:solidFill>
              </a:rPr>
              <a:t>que es tracta del començament de curs i l’alumnat encara no prové d’un grup estable, l’obligació de mascareta s’allargarà durant les dues primeres setmanes de curs, per indicació de l’Agència de Salut Pública. Passat aquest període, </a:t>
            </a:r>
            <a:r>
              <a:rPr lang="ca-ES" sz="1200" dirty="0" smtClean="0">
                <a:solidFill>
                  <a:srgbClr val="4F81BD">
                    <a:lumMod val="75000"/>
                  </a:srgbClr>
                </a:solidFill>
              </a:rPr>
              <a:t>Salut revisarà </a:t>
            </a:r>
            <a:r>
              <a:rPr lang="ca-ES" sz="1200" dirty="0">
                <a:solidFill>
                  <a:srgbClr val="4F81BD">
                    <a:lumMod val="75000"/>
                  </a:srgbClr>
                </a:solidFill>
              </a:rPr>
              <a:t>l’obligatorietat a partir dels 6 </a:t>
            </a:r>
            <a:r>
              <a:rPr lang="ca-ES" sz="1200" dirty="0" smtClean="0">
                <a:solidFill>
                  <a:srgbClr val="4F81BD">
                    <a:lumMod val="75000"/>
                  </a:srgbClr>
                </a:solidFill>
              </a:rPr>
              <a:t>anys determinant-ho en </a:t>
            </a:r>
            <a:r>
              <a:rPr lang="ca-ES" sz="1200" dirty="0">
                <a:solidFill>
                  <a:srgbClr val="4F81BD">
                    <a:lumMod val="75000"/>
                  </a:srgbClr>
                </a:solidFill>
              </a:rPr>
              <a:t>funció del territori i estat de la </a:t>
            </a:r>
            <a:r>
              <a:rPr lang="ca-ES" sz="1200" dirty="0" smtClean="0">
                <a:solidFill>
                  <a:srgbClr val="4F81BD">
                    <a:lumMod val="75000"/>
                  </a:srgbClr>
                </a:solidFill>
              </a:rPr>
              <a:t>pandèmia, us anirem informant.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359" y="2256480"/>
            <a:ext cx="617984" cy="59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634394" y="2164211"/>
            <a:ext cx="3064300" cy="94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ca-ES" sz="1200" b="1" dirty="0" smtClean="0">
                <a:solidFill>
                  <a:srgbClr val="4F81BD">
                    <a:lumMod val="75000"/>
                  </a:srgbClr>
                </a:solidFill>
              </a:rPr>
              <a:t>Grups de convivència estable</a:t>
            </a:r>
          </a:p>
          <a:p>
            <a:pPr>
              <a:spcBef>
                <a:spcPct val="20000"/>
              </a:spcBef>
            </a:pPr>
            <a:r>
              <a:rPr lang="ca-ES" sz="1200" dirty="0" smtClean="0">
                <a:solidFill>
                  <a:srgbClr val="4F81BD">
                    <a:lumMod val="75000"/>
                  </a:srgbClr>
                </a:solidFill>
              </a:rPr>
              <a:t>-  5 grups més a primària per reducció de ràtio</a:t>
            </a:r>
          </a:p>
          <a:p>
            <a:pPr>
              <a:spcBef>
                <a:spcPct val="20000"/>
              </a:spcBef>
            </a:pPr>
            <a:r>
              <a:rPr lang="ca-ES" sz="1200" dirty="0" smtClean="0">
                <a:solidFill>
                  <a:srgbClr val="4F81BD">
                    <a:lumMod val="75000"/>
                  </a:srgbClr>
                </a:solidFill>
              </a:rPr>
              <a:t>-  Reducció de mestres per grup</a:t>
            </a:r>
          </a:p>
          <a:p>
            <a:pPr marL="171450" indent="-171450">
              <a:spcBef>
                <a:spcPct val="20000"/>
              </a:spcBef>
              <a:buFontTx/>
              <a:buChar char="-"/>
            </a:pPr>
            <a:endParaRPr lang="ca-ES" sz="1200" b="1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84" y="4009630"/>
            <a:ext cx="644278" cy="59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520308" y="3938579"/>
            <a:ext cx="184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endParaRPr lang="ca-ES" sz="1200" b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38577" y="4186072"/>
            <a:ext cx="1963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ca-ES" sz="1200" b="1" dirty="0" smtClean="0">
                <a:solidFill>
                  <a:srgbClr val="4F81BD">
                    <a:lumMod val="75000"/>
                  </a:srgbClr>
                </a:solidFill>
              </a:rPr>
              <a:t>Ventilació d’aules cada hora</a:t>
            </a:r>
            <a:endParaRPr lang="ca-ES" sz="1200" b="1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55" y="3271180"/>
            <a:ext cx="584146" cy="57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631571" y="3318757"/>
            <a:ext cx="20857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ca-ES" sz="1200" b="1" dirty="0" smtClean="0">
                <a:solidFill>
                  <a:srgbClr val="4F81BD">
                    <a:lumMod val="75000"/>
                  </a:srgbClr>
                </a:solidFill>
              </a:rPr>
              <a:t>Rentant de mans 5 cops al dia</a:t>
            </a:r>
            <a:endParaRPr lang="ca-ES" sz="1200" b="1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95" y="4788081"/>
            <a:ext cx="599180" cy="54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612673" y="4900867"/>
            <a:ext cx="22719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ca-ES" sz="1200" b="1" dirty="0" smtClean="0">
                <a:solidFill>
                  <a:srgbClr val="4F81BD">
                    <a:lumMod val="75000"/>
                  </a:srgbClr>
                </a:solidFill>
              </a:rPr>
              <a:t>Esbarjos esglaonats i </a:t>
            </a:r>
            <a:r>
              <a:rPr lang="ca-ES" sz="1200" b="1" dirty="0" err="1" smtClean="0">
                <a:solidFill>
                  <a:srgbClr val="4F81BD">
                    <a:lumMod val="75000"/>
                  </a:srgbClr>
                </a:solidFill>
              </a:rPr>
              <a:t>sectoritzats</a:t>
            </a:r>
            <a:endParaRPr lang="ca-ES" sz="1200" b="1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95" y="5571417"/>
            <a:ext cx="630848" cy="61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1560494" y="5476931"/>
            <a:ext cx="211952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ca-ES" sz="1200" b="1" dirty="0" smtClean="0">
                <a:solidFill>
                  <a:srgbClr val="4F81BD">
                    <a:lumMod val="75000"/>
                  </a:srgbClr>
                </a:solidFill>
              </a:rPr>
              <a:t>- Neteja de material comú després de cada ús</a:t>
            </a:r>
          </a:p>
          <a:p>
            <a:pPr>
              <a:spcBef>
                <a:spcPct val="20000"/>
              </a:spcBef>
            </a:pPr>
            <a:r>
              <a:rPr lang="ca-ES" sz="1200" b="1" dirty="0" smtClean="0">
                <a:solidFill>
                  <a:srgbClr val="4F81BD">
                    <a:lumMod val="75000"/>
                  </a:srgbClr>
                </a:solidFill>
              </a:rPr>
              <a:t>- Pla de neteja i desinfecció en horari lectiu  d’espais comuns</a:t>
            </a:r>
            <a:endParaRPr lang="ca-ES" sz="1200" b="1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87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47891" y="260648"/>
            <a:ext cx="7772400" cy="1470025"/>
          </a:xfrm>
        </p:spPr>
        <p:txBody>
          <a:bodyPr/>
          <a:lstStyle/>
          <a:p>
            <a:r>
              <a:rPr lang="ca-ES" dirty="0" smtClean="0"/>
              <a:t>Missatges clau per les famílies</a:t>
            </a:r>
            <a:endParaRPr lang="ca-ES" dirty="0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755576" y="1412776"/>
            <a:ext cx="7560840" cy="1080120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a-ES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L’escola és un entorn segur.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a-ES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Si el vostre fill/a presenta símptomes, no el porteu a l’escola i comuniqueu-ho al centre:</a:t>
            </a:r>
            <a:endParaRPr lang="ca-ES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a-ES" sz="20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ca-ES" sz="12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Subtítol 2"/>
          <p:cNvSpPr txBox="1">
            <a:spLocks/>
          </p:cNvSpPr>
          <p:nvPr/>
        </p:nvSpPr>
        <p:spPr>
          <a:xfrm>
            <a:off x="1403649" y="2492896"/>
            <a:ext cx="2664296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ca-ES" sz="1200" dirty="0" smtClean="0">
                <a:solidFill>
                  <a:srgbClr val="4F81BD">
                    <a:lumMod val="75000"/>
                  </a:srgbClr>
                </a:solidFill>
              </a:rPr>
              <a:t>Febre o febrícula &gt;37’5C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ca-ES" sz="1200" dirty="0" smtClean="0">
                <a:solidFill>
                  <a:srgbClr val="4F81BD">
                    <a:lumMod val="75000"/>
                  </a:srgbClr>
                </a:solidFill>
              </a:rPr>
              <a:t>Tos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ca-ES" sz="1200" dirty="0" smtClean="0">
                <a:solidFill>
                  <a:srgbClr val="4F81BD">
                    <a:lumMod val="75000"/>
                  </a:srgbClr>
                </a:solidFill>
              </a:rPr>
              <a:t>Dificultat per a respirar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ca-ES" sz="1200" dirty="0" smtClean="0">
                <a:solidFill>
                  <a:srgbClr val="4F81BD">
                    <a:lumMod val="75000"/>
                  </a:srgbClr>
                </a:solidFill>
              </a:rPr>
              <a:t>Mal de coll*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ca-ES" sz="1200" dirty="0" smtClean="0">
                <a:solidFill>
                  <a:srgbClr val="4F81BD">
                    <a:lumMod val="75000"/>
                  </a:srgbClr>
                </a:solidFill>
              </a:rPr>
              <a:t>Congestió nasal*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ca-ES" sz="1200" dirty="0" smtClean="0">
                <a:solidFill>
                  <a:srgbClr val="4F81BD">
                    <a:lumMod val="75000"/>
                  </a:srgbClr>
                </a:solidFill>
              </a:rPr>
              <a:t>Vòmits i/o diarrees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ca-ES" sz="1200" dirty="0" smtClean="0">
                <a:solidFill>
                  <a:srgbClr val="4F81BD">
                    <a:lumMod val="75000"/>
                  </a:srgbClr>
                </a:solidFill>
              </a:rPr>
              <a:t>Mal de cap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ca-ES" sz="1200" dirty="0" smtClean="0">
                <a:solidFill>
                  <a:srgbClr val="4F81BD">
                    <a:lumMod val="75000"/>
                  </a:srgbClr>
                </a:solidFill>
              </a:rPr>
              <a:t>Malestar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ca-ES" sz="1200" dirty="0" smtClean="0">
                <a:solidFill>
                  <a:srgbClr val="4F81BD">
                    <a:lumMod val="75000"/>
                  </a:srgbClr>
                </a:solidFill>
              </a:rPr>
              <a:t>Dolor muscular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ca-ES" sz="1200" dirty="0" smtClean="0">
                <a:solidFill>
                  <a:srgbClr val="4F81BD">
                    <a:lumMod val="75000"/>
                  </a:srgbClr>
                </a:solidFill>
              </a:rPr>
              <a:t>Alteració del gust o olfacte </a:t>
            </a:r>
            <a:endParaRPr lang="ca-ES" sz="1200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8" name="Subtítol 2"/>
          <p:cNvSpPr txBox="1">
            <a:spLocks/>
          </p:cNvSpPr>
          <p:nvPr/>
        </p:nvSpPr>
        <p:spPr>
          <a:xfrm>
            <a:off x="827584" y="4869160"/>
            <a:ext cx="7560840" cy="18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itchFamily="34" charset="0"/>
              <a:buChar char="•"/>
            </a:pPr>
            <a:r>
              <a:rPr lang="ca-ES" sz="2000" dirty="0" smtClean="0">
                <a:solidFill>
                  <a:srgbClr val="4F81BD">
                    <a:lumMod val="75000"/>
                  </a:srgbClr>
                </a:solidFill>
              </a:rPr>
              <a:t>Col·laboreu amb el centre i feu que les entrades i sortides siguin àgils, eviteu les aglomeracions.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ca-ES" sz="2000" dirty="0" smtClean="0">
                <a:solidFill>
                  <a:srgbClr val="4F81BD">
                    <a:lumMod val="75000"/>
                  </a:srgbClr>
                </a:solidFill>
              </a:rPr>
              <a:t>Si hi ha un cap positiu a la classe del vostre fill/a segui les indicacions del centre i/o dels serveis de Salut.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ca-ES" sz="2000" dirty="0" smtClean="0">
                <a:solidFill>
                  <a:srgbClr val="4F81BD">
                    <a:lumMod val="75000"/>
                  </a:srgbClr>
                </a:solidFill>
              </a:rPr>
              <a:t>Sigueu un bon exemple pels vostres fills/es i seguiu les mesures de protecció.</a:t>
            </a:r>
          </a:p>
          <a:p>
            <a:pPr algn="just"/>
            <a:endParaRPr lang="ca-ES" sz="2000" dirty="0" smtClean="0">
              <a:solidFill>
                <a:srgbClr val="4F81BD">
                  <a:lumMod val="75000"/>
                </a:srgbClr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ca-ES" sz="2000" dirty="0" smtClean="0">
              <a:solidFill>
                <a:srgbClr val="4F81BD">
                  <a:lumMod val="75000"/>
                </a:srgbClr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ca-ES" sz="2000" dirty="0" smtClean="0">
              <a:solidFill>
                <a:srgbClr val="4F81BD">
                  <a:lumMod val="75000"/>
                </a:srgb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ca-ES" sz="1200" dirty="0" smtClean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6" name="Subtítol 2"/>
          <p:cNvSpPr txBox="1">
            <a:spLocks/>
          </p:cNvSpPr>
          <p:nvPr/>
        </p:nvSpPr>
        <p:spPr>
          <a:xfrm>
            <a:off x="4932040" y="2356172"/>
            <a:ext cx="2664296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a-ES" sz="1200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9" name="Subtítol 2"/>
          <p:cNvSpPr txBox="1">
            <a:spLocks/>
          </p:cNvSpPr>
          <p:nvPr/>
        </p:nvSpPr>
        <p:spPr>
          <a:xfrm>
            <a:off x="5148064" y="2780928"/>
            <a:ext cx="2664296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a-ES" sz="1200" dirty="0" smtClean="0">
                <a:solidFill>
                  <a:srgbClr val="4F81BD">
                    <a:lumMod val="75000"/>
                  </a:srgbClr>
                </a:solidFill>
              </a:rPr>
              <a:t>* </a:t>
            </a:r>
            <a:r>
              <a:rPr lang="ca-ES" sz="1100" dirty="0" smtClean="0">
                <a:solidFill>
                  <a:srgbClr val="4F81BD">
                    <a:lumMod val="75000"/>
                  </a:srgbClr>
                </a:solidFill>
              </a:rPr>
              <a:t>només </a:t>
            </a:r>
            <a:r>
              <a:rPr lang="ca-ES" sz="1100" dirty="0">
                <a:solidFill>
                  <a:srgbClr val="4F81BD">
                    <a:lumMod val="75000"/>
                  </a:srgbClr>
                </a:solidFill>
              </a:rPr>
              <a:t>s’haurien de considerar símptomes potencials de Covid-19 quan també hi ha febre o altres manifestacions de la llista de símptomes.</a:t>
            </a:r>
          </a:p>
        </p:txBody>
      </p:sp>
    </p:spTree>
    <p:extLst>
      <p:ext uri="{BB962C8B-B14F-4D97-AF65-F5344CB8AC3E}">
        <p14:creationId xmlns:p14="http://schemas.microsoft.com/office/powerpoint/2010/main" val="268786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2800" dirty="0" smtClean="0"/>
              <a:t>Trets bàsics dels nens/es de cicle inicial</a:t>
            </a:r>
            <a:endParaRPr lang="ca-ES" sz="2800" dirty="0"/>
          </a:p>
        </p:txBody>
      </p:sp>
      <p:sp>
        <p:nvSpPr>
          <p:cNvPr id="3" name="2 CuadroTexto"/>
          <p:cNvSpPr txBox="1"/>
          <p:nvPr/>
        </p:nvSpPr>
        <p:spPr>
          <a:xfrm>
            <a:off x="611560" y="1844824"/>
            <a:ext cx="691276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ca-ES" sz="2400" dirty="0" smtClean="0"/>
              <a:t> Necessiten pautes, límits i rutines entenedores.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ca-ES" sz="2400" dirty="0" smtClean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ca-ES" sz="2400" dirty="0" smtClean="0"/>
              <a:t> Necessiten saber què esperem d’elles i ells.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ca-ES" sz="2400" dirty="0" smtClean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ca-ES" sz="2400" dirty="0" smtClean="0"/>
              <a:t> Comencen a ser autònoms però encara necessiten l’acompanyament</a:t>
            </a:r>
            <a:r>
              <a:rPr lang="ca-ES" sz="2400" dirty="0"/>
              <a:t> </a:t>
            </a:r>
            <a:r>
              <a:rPr lang="ca-ES" sz="2400" dirty="0" smtClean="0"/>
              <a:t>de l’adult.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ca-ES" sz="2400" dirty="0" smtClean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ca-ES" sz="2400" dirty="0" smtClean="0"/>
              <a:t> Són capaços d’assumir petites responsabilitats</a:t>
            </a:r>
            <a:r>
              <a:rPr lang="ca-ES" sz="2400" dirty="0"/>
              <a:t> </a:t>
            </a:r>
            <a:r>
              <a:rPr lang="ca-ES" sz="2400" dirty="0" smtClean="0"/>
              <a:t>tant a casa com a l’escola.</a:t>
            </a:r>
          </a:p>
          <a:p>
            <a:pPr>
              <a:buFont typeface="Arial" pitchFamily="34" charset="0"/>
              <a:buChar char="•"/>
            </a:pPr>
            <a:endParaRPr lang="es-ES" dirty="0" smtClean="0"/>
          </a:p>
          <a:p>
            <a:pPr>
              <a:buFont typeface="Arial" pitchFamily="34" charset="0"/>
              <a:buChar char="•"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Resultat d'imatges de icono objetiv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16632"/>
            <a:ext cx="2088232" cy="1388675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650424" y="1700808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a-ES" b="1" dirty="0" smtClean="0">
              <a:latin typeface="Arial" pitchFamily="34" charset="0"/>
              <a:cs typeface="Arial" pitchFamily="34" charset="0"/>
            </a:endParaRPr>
          </a:p>
          <a:p>
            <a:endParaRPr lang="ca-ES" b="1" dirty="0" smtClean="0">
              <a:latin typeface="Arial" pitchFamily="34" charset="0"/>
              <a:cs typeface="Arial" pitchFamily="34" charset="0"/>
            </a:endParaRPr>
          </a:p>
          <a:p>
            <a:endParaRPr lang="ca-ES" b="1" dirty="0" smtClean="0">
              <a:latin typeface="Arial" pitchFamily="34" charset="0"/>
              <a:cs typeface="Arial" pitchFamily="34" charset="0"/>
            </a:endParaRPr>
          </a:p>
          <a:p>
            <a:endParaRPr lang="ca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Objectius</a:t>
            </a:r>
            <a:r>
              <a:rPr lang="es-ES" dirty="0" smtClean="0"/>
              <a:t> </a:t>
            </a:r>
            <a:r>
              <a:rPr lang="es-ES" dirty="0" err="1" smtClean="0"/>
              <a:t>principals</a:t>
            </a:r>
            <a:r>
              <a:rPr lang="es-ES" dirty="0" smtClean="0"/>
              <a:t> a </a:t>
            </a:r>
            <a:r>
              <a:rPr lang="es-ES" dirty="0" err="1" smtClean="0"/>
              <a:t>assolir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50424" y="1670423"/>
            <a:ext cx="7467600" cy="48737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a-ES" dirty="0">
                <a:cs typeface="Arial" pitchFamily="34" charset="0"/>
              </a:rPr>
              <a:t>Autonomia en el treball i en el desenvolupament personal.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a-ES" dirty="0">
                <a:cs typeface="Arial" pitchFamily="34" charset="0"/>
              </a:rPr>
              <a:t>Ser responsables i curosos amb les seves coses i les dels altres.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a-ES" dirty="0">
                <a:cs typeface="Arial" pitchFamily="34" charset="0"/>
              </a:rPr>
              <a:t>Expressar-se de manera clara i entenedora.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a-ES" dirty="0">
                <a:cs typeface="Arial" pitchFamily="34" charset="0"/>
              </a:rPr>
              <a:t>Relacionar-se amb els altres de manera adequada i respectar-se com a companys.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a-ES" dirty="0">
                <a:cs typeface="Arial" pitchFamily="34" charset="0"/>
              </a:rPr>
              <a:t>Acompanyar-los en el seu creixement personal sense </a:t>
            </a:r>
            <a:r>
              <a:rPr lang="ca-ES" dirty="0" smtClean="0">
                <a:cs typeface="Arial" pitchFamily="34" charset="0"/>
              </a:rPr>
              <a:t>sobre protegir-los/les</a:t>
            </a:r>
            <a:r>
              <a:rPr lang="ca-ES" dirty="0">
                <a:cs typeface="Arial" pitchFamily="34" charset="0"/>
              </a:rPr>
              <a:t>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/>
            </a:r>
            <a:br>
              <a:rPr lang="ca-ES" dirty="0" smtClean="0"/>
            </a:br>
            <a:r>
              <a:rPr lang="ca-ES" dirty="0"/>
              <a:t/>
            </a:r>
            <a:br>
              <a:rPr lang="ca-ES" dirty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/>
              <a:t/>
            </a:r>
            <a:br>
              <a:rPr lang="ca-ES" dirty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/>
              <a:t/>
            </a:r>
            <a:br>
              <a:rPr lang="ca-ES" dirty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/>
              <a:t/>
            </a:r>
            <a:br>
              <a:rPr lang="ca-ES" dirty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/>
              <a:t/>
            </a:r>
            <a:br>
              <a:rPr lang="ca-ES" dirty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/>
              <a:t/>
            </a:r>
            <a:br>
              <a:rPr lang="ca-ES" dirty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/>
              <a:t/>
            </a:r>
            <a:br>
              <a:rPr lang="ca-ES" dirty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sz="3600" dirty="0" smtClean="0"/>
              <a:t>Àrees d’aprenentatge i metodologia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5061176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ca-ES" dirty="0" smtClean="0"/>
              <a:t>Aquest curs la majoria d’àrees d’aprenentatge les portarà a terme la mestra tutora de referència de cada grup per minimitzar l’entrada d’adults a l’aula.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ca-ES" dirty="0" smtClean="0"/>
              <a:t>Prioritzarem els continguts claus de cada àrea curricular tot reforçant els continguts del curs anterior que siguin rellevants i no hagin estat tractats amb profunditat</a:t>
            </a:r>
            <a:r>
              <a:rPr lang="ca-ES" dirty="0" smtClean="0"/>
              <a:t>.</a:t>
            </a:r>
            <a:endParaRPr lang="ca-ES" dirty="0" smtClean="0"/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ca-ES" dirty="0" smtClean="0"/>
              <a:t>Sempre que sigui possible prioritzarem els espais exteriors.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ca-ES" dirty="0" smtClean="0"/>
              <a:t>Donades les circumstàncies els espais d’aprenentatge de cicle inicial (continuació ambients d’educació infantil) queden </a:t>
            </a:r>
            <a:r>
              <a:rPr lang="ca-ES" dirty="0" err="1" smtClean="0"/>
              <a:t>reformulats</a:t>
            </a:r>
            <a:r>
              <a:rPr lang="ca-ES" dirty="0" smtClean="0"/>
              <a:t>. Es faran propostes dins del grup.</a:t>
            </a:r>
          </a:p>
          <a:p>
            <a:pPr algn="just"/>
            <a:endParaRPr lang="ca-ES" dirty="0" smtClean="0"/>
          </a:p>
          <a:p>
            <a:pPr algn="just"/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29890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1157</TotalTime>
  <Words>1747</Words>
  <Application>Microsoft Office PowerPoint</Application>
  <PresentationFormat>Presentación en pantalla (4:3)</PresentationFormat>
  <Paragraphs>178</Paragraphs>
  <Slides>21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21</vt:i4>
      </vt:variant>
    </vt:vector>
  </HeadingPairs>
  <TitlesOfParts>
    <vt:vector size="24" baseType="lpstr">
      <vt:lpstr>Mirador</vt:lpstr>
      <vt:lpstr>2_Tema de Office</vt:lpstr>
      <vt:lpstr>1_Tema de Office</vt:lpstr>
      <vt:lpstr>       Benvinguts/es al curs  2020- 21</vt:lpstr>
      <vt:lpstr>RUTINES D’ENTRADA A L’ESCOLA</vt:lpstr>
      <vt:lpstr>RUTINES DE SORTIDA DE L’ESCOLA</vt:lpstr>
      <vt:lpstr>MESURES D’HIGIENE</vt:lpstr>
      <vt:lpstr>Mesures extraordinàries  de Salut                                          Escola Bufalà</vt:lpstr>
      <vt:lpstr>Missatges clau per les famílies</vt:lpstr>
      <vt:lpstr>Trets bàsics dels nens/es de cicle inicial</vt:lpstr>
      <vt:lpstr>Objectius principals a assolir</vt:lpstr>
      <vt:lpstr>               Àrees d’aprenentatge i metodologia</vt:lpstr>
      <vt:lpstr>Presentación de PowerPoint</vt:lpstr>
      <vt:lpstr>Presentación de PowerPoint</vt:lpstr>
      <vt:lpstr>L’avaluació</vt:lpstr>
      <vt:lpstr>ATENCIÓ A LA DIVERSITAT</vt:lpstr>
      <vt:lpstr>Sortides i activitats </vt:lpstr>
      <vt:lpstr>Recomanacions per les sortides</vt:lpstr>
      <vt:lpstr>Recomanacions i normes  d’organització i funcionament</vt:lpstr>
      <vt:lpstr>Recomanacions i normes  d’organització i funcionament II</vt:lpstr>
      <vt:lpstr> Comunicació família escola</vt:lpstr>
      <vt:lpstr>Consells pel bon ús de les xarxes i whastapp</vt:lpstr>
      <vt:lpstr>Protecció de dades i dret d’imatge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super</dc:creator>
  <cp:lastModifiedBy>profe</cp:lastModifiedBy>
  <cp:revision>120</cp:revision>
  <cp:lastPrinted>2019-10-01T08:17:06Z</cp:lastPrinted>
  <dcterms:created xsi:type="dcterms:W3CDTF">2017-09-06T10:23:30Z</dcterms:created>
  <dcterms:modified xsi:type="dcterms:W3CDTF">2020-09-10T12:15:59Z</dcterms:modified>
</cp:coreProperties>
</file>