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notesMasterIdLst>
    <p:notesMasterId r:id="rId24"/>
  </p:notesMasterIdLst>
  <p:sldIdLst>
    <p:sldId id="256" r:id="rId2"/>
    <p:sldId id="302" r:id="rId3"/>
    <p:sldId id="303" r:id="rId4"/>
    <p:sldId id="307" r:id="rId5"/>
    <p:sldId id="304" r:id="rId6"/>
    <p:sldId id="305" r:id="rId7"/>
    <p:sldId id="316" r:id="rId8"/>
    <p:sldId id="317" r:id="rId9"/>
    <p:sldId id="306" r:id="rId10"/>
    <p:sldId id="313" r:id="rId11"/>
    <p:sldId id="314" r:id="rId12"/>
    <p:sldId id="315" r:id="rId13"/>
    <p:sldId id="308" r:id="rId14"/>
    <p:sldId id="312" r:id="rId15"/>
    <p:sldId id="309" r:id="rId16"/>
    <p:sldId id="310" r:id="rId17"/>
    <p:sldId id="311" r:id="rId18"/>
    <p:sldId id="290" r:id="rId19"/>
    <p:sldId id="293" r:id="rId20"/>
    <p:sldId id="282" r:id="rId21"/>
    <p:sldId id="283" r:id="rId22"/>
    <p:sldId id="29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51" autoAdjust="0"/>
    <p:restoredTop sz="94660"/>
  </p:normalViewPr>
  <p:slideViewPr>
    <p:cSldViewPr>
      <p:cViewPr varScale="1">
        <p:scale>
          <a:sx n="69" d="100"/>
          <a:sy n="69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31AF2-17A8-4F2C-98A4-9E132CB6380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55E00-60C5-4D14-8D14-7987A98BA2B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651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5E00-60C5-4D14-8D14-7987A98BA2B5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6421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5E00-60C5-4D14-8D14-7987A98BA2B5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179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5E00-60C5-4D14-8D14-7987A98BA2B5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048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5E00-60C5-4D14-8D14-7987A98BA2B5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525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5E00-60C5-4D14-8D14-7987A98BA2B5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451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5E00-60C5-4D14-8D14-7987A98BA2B5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2107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0319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67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7903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3288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3056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752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663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53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37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98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46201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81745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171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68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700149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677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968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cs.xtec.cat/escolabufal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gora.xtec.cat/ceipbufal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1161256" y="1772816"/>
            <a:ext cx="6858000" cy="117864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ca-ES" sz="4700" b="1" dirty="0" smtClean="0">
                <a:solidFill>
                  <a:schemeClr val="tx2"/>
                </a:solidFill>
                <a:latin typeface="Berlin Sans FB Demi" pitchFamily="34" charset="0"/>
              </a:rPr>
              <a:t>Reunió d’inici de curs</a:t>
            </a:r>
          </a:p>
          <a:p>
            <a:pPr algn="ctr">
              <a:buNone/>
            </a:pPr>
            <a:r>
              <a:rPr lang="ca-ES" sz="4700" b="1" dirty="0" smtClean="0">
                <a:solidFill>
                  <a:schemeClr val="tx2"/>
                </a:solidFill>
                <a:latin typeface="Berlin Sans FB Demi" pitchFamily="34" charset="0"/>
              </a:rPr>
              <a:t>4t</a:t>
            </a:r>
          </a:p>
          <a:p>
            <a:pPr algn="ctr">
              <a:buNone/>
            </a:pPr>
            <a:endParaRPr lang="ca-ES" sz="2200" b="1" dirty="0">
              <a:solidFill>
                <a:schemeClr val="accent1"/>
              </a:solidFill>
              <a:latin typeface="Arial Narrow" pitchFamily="34" charset="0"/>
            </a:endParaRPr>
          </a:p>
        </p:txBody>
      </p:sp>
      <p:pic>
        <p:nvPicPr>
          <p:cNvPr id="13315" name="Picture 3" descr="Logo esc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7458938" cy="12278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6" name="Picture 2" descr="Joan Turul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 t="6143" r="6718" b="4980"/>
          <a:stretch/>
        </p:blipFill>
        <p:spPr bwMode="auto">
          <a:xfrm>
            <a:off x="2483768" y="3055315"/>
            <a:ext cx="4394448" cy="323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11560" y="1916832"/>
            <a:ext cx="7920880" cy="4567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176213" algn="just" defTabSz="449263" fontAlgn="base">
              <a:lnSpc>
                <a:spcPct val="15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Unicode MS" panose="020B0604020202020204" pitchFamily="34" charset="-128"/>
              <a:buChar char="•"/>
              <a:defRPr/>
            </a:pPr>
            <a:r>
              <a:rPr lang="ca-ES" altLang="ca-ES" b="1" u="sng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Justificar a l’agenda</a:t>
            </a:r>
            <a:r>
              <a:rPr lang="ca-ES" altLang="ca-ES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les faltes d’assistència o retards. Es farà el recompte trimestral i sortirà reflectit en els informes dels alumnes</a:t>
            </a:r>
            <a:r>
              <a:rPr lang="ca-ES" altLang="ca-ES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  <a:p>
            <a:pPr marL="352425" indent="-176213" algn="just" defTabSz="449263" fontAlgn="base">
              <a:lnSpc>
                <a:spcPct val="15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Unicode MS" panose="020B0604020202020204" pitchFamily="34" charset="-128"/>
              <a:buChar char="•"/>
              <a:defRPr/>
            </a:pPr>
            <a:r>
              <a:rPr lang="ca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Les </a:t>
            </a:r>
            <a:r>
              <a:rPr 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notes a l’agenda, tan de les famílies com dels mestres,  </a:t>
            </a:r>
            <a:r>
              <a:rPr lang="ca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 fan sempre a la part de “</a:t>
            </a:r>
            <a:r>
              <a:rPr lang="ca-ES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Comunicats</a:t>
            </a:r>
            <a:r>
              <a:rPr 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”.</a:t>
            </a:r>
            <a:endParaRPr lang="ca-ES" altLang="ca-ES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52425" lvl="0" indent="-176213" algn="just" defTabSz="449263" fontAlgn="base">
              <a:lnSpc>
                <a:spcPct val="15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Unicode MS" panose="020B0604020202020204" pitchFamily="34" charset="-128"/>
              <a:buChar char="•"/>
              <a:defRPr/>
            </a:pPr>
            <a:r>
              <a:rPr lang="ca-ES" altLang="ca-ES" b="1" u="sng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S’han </a:t>
            </a:r>
            <a:r>
              <a:rPr lang="ca-ES" altLang="ca-ES" b="1" u="sng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 </a:t>
            </a:r>
            <a:r>
              <a:rPr lang="ca-ES" altLang="ca-ES" b="1" u="sng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respectar els horaris d’entrada i sortida. </a:t>
            </a:r>
            <a:endParaRPr lang="ca-ES" altLang="ca-ES" dirty="0" smtClean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52425" lvl="0" indent="-176213" algn="just" defTabSz="449263" fontAlgn="base">
              <a:lnSpc>
                <a:spcPct val="15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Unicode MS" panose="020B0604020202020204" pitchFamily="34" charset="-128"/>
              <a:buChar char="•"/>
              <a:defRPr/>
            </a:pPr>
            <a:r>
              <a:rPr lang="ca-ES" altLang="ca-ES" b="1" u="sng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Evitar portar medicaments a l’escola</a:t>
            </a:r>
            <a:r>
              <a:rPr lang="ca-ES" altLang="ca-ES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 Si és precís, cal portar la recepta del metge amb la dosi i horari, i la petició de la família per escrit. En la capsa posar el nom de l’alumne.</a:t>
            </a:r>
          </a:p>
          <a:p>
            <a:pPr marL="352425" lvl="0" indent="-176213" algn="just" defTabSz="449263" fontAlgn="base">
              <a:lnSpc>
                <a:spcPct val="15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Unicode MS" panose="020B0604020202020204" pitchFamily="34" charset="-128"/>
              <a:buChar char="•"/>
              <a:defRPr/>
            </a:pPr>
            <a:r>
              <a:rPr lang="ca-ES" altLang="ca-ES" b="1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Recomanem no portar motxilles amb estructura rígides o rodes.</a:t>
            </a:r>
          </a:p>
          <a:p>
            <a:pPr marL="352425" lvl="0" indent="-176213" algn="just" defTabSz="449263" fontAlgn="base">
              <a:lnSpc>
                <a:spcPct val="15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Unicode MS" panose="020B0604020202020204" pitchFamily="34" charset="-128"/>
              <a:buChar char="•"/>
              <a:defRPr/>
            </a:pPr>
            <a:r>
              <a:rPr lang="ca-ES" altLang="ca-ES" b="1" u="sng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 </a:t>
            </a:r>
            <a:r>
              <a:rPr lang="ca-ES" altLang="ca-ES" b="1" u="sng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hi ha servei de consergeria de 13:15h a 14:45h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E2F8CC77-8A1F-44B7-A6D4-45911BD15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65" y="54868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s-ES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Recomanacions</a:t>
            </a:r>
            <a:r>
              <a:rPr lang="es-E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 normes </a:t>
            </a:r>
            <a:r>
              <a:rPr lang="es-ES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d’organització</a:t>
            </a:r>
            <a:r>
              <a:rPr lang="es-E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funcionament</a:t>
            </a:r>
            <a:endParaRPr lang="es-E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6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46983" y="354322"/>
            <a:ext cx="7920880" cy="654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4492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sz="20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Els </a:t>
            </a:r>
            <a:r>
              <a:rPr lang="ca-ES" sz="20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deures </a:t>
            </a:r>
            <a:r>
              <a:rPr lang="ca-ES" sz="20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s’ han de lliurar puntualment.</a:t>
            </a:r>
          </a:p>
          <a:p>
            <a:pPr marL="285750" lvl="0" indent="-285750" algn="just" defTabSz="4492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sz="2000" b="1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Cal </a:t>
            </a:r>
            <a:r>
              <a:rPr lang="ca-ES" sz="20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portar tot marcat </a:t>
            </a:r>
            <a:r>
              <a:rPr lang="ca-ES" sz="20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amb el nom i cognoms dels nens/es, INCLOENT LES </a:t>
            </a: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MASCARETES, </a:t>
            </a:r>
            <a:r>
              <a:rPr lang="ca-ES" sz="20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 </a:t>
            </a: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posar </a:t>
            </a:r>
            <a:r>
              <a:rPr lang="ca-ES" sz="2000" b="1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betes</a:t>
            </a: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ca-ES" sz="20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 </a:t>
            </a: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les jaquetes </a:t>
            </a:r>
            <a:r>
              <a:rPr lang="ca-ES" sz="20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 bates.</a:t>
            </a:r>
          </a:p>
          <a:p>
            <a:pPr marL="285750" lvl="0" indent="-285750" algn="just" defTabSz="4492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sz="2000" b="1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Cal portar </a:t>
            </a:r>
            <a:r>
              <a:rPr lang="ca-ES" sz="20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bata o samarreta </a:t>
            </a:r>
            <a:r>
              <a:rPr lang="ca-ES" sz="20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vella per treballar la </a:t>
            </a: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plàstica, i cada divendres se l'emportaran a casa per rentar.</a:t>
            </a:r>
          </a:p>
          <a:p>
            <a:pPr marL="285750" lvl="0" indent="-285750" algn="just" defTabSz="4492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Cal que portin tots els dies </a:t>
            </a:r>
            <a:r>
              <a:rPr lang="ca-ES" sz="2000" b="1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l’agenda</a:t>
            </a: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Reviseu-la cada dia a casa i ajudeu-los a fer-la servir</a:t>
            </a:r>
            <a:endParaRPr lang="ca-ES" sz="2000" dirty="0" smtClean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lvl="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ca-ES" sz="1050" b="1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285750" indent="-28575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sz="20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Esmorzars</a:t>
            </a:r>
            <a:r>
              <a:rPr lang="ca-ES" sz="20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 </a:t>
            </a:r>
          </a:p>
          <a:p>
            <a:pPr marL="811213" indent="-280988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ca-ES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L’àpat principal es fa a casa, a l’escola només han de portar un mos.</a:t>
            </a:r>
          </a:p>
          <a:p>
            <a:pPr marL="530225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ca-ES" sz="1000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811213" indent="-280988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ca-ES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 es poden portar sucs ni lactis. </a:t>
            </a:r>
          </a:p>
          <a:p>
            <a:pPr marL="530225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ca-ES" sz="1100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811213" indent="-280988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ca-ES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Els dimecres </a:t>
            </a:r>
            <a:r>
              <a:rPr lang="ca-ES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seguirem esmorzant fruita.</a:t>
            </a:r>
          </a:p>
          <a:p>
            <a:pPr marL="530225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ca-ES" sz="1050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811213" indent="-280988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ca-ES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 es poden portar coberts.</a:t>
            </a:r>
          </a:p>
          <a:p>
            <a:pPr marL="285750" lvl="0" indent="-28575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a-ES" b="1" u="sng" dirty="0">
              <a:solidFill>
                <a:schemeClr val="tx2"/>
              </a:solidFill>
              <a:latin typeface="Comic Sans MS" panose="030F0702030302020204" pitchFamily="66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0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874670D9-922B-4625-A2A9-24476E71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548680"/>
            <a:ext cx="4968552" cy="914400"/>
          </a:xfrm>
        </p:spPr>
        <p:txBody>
          <a:bodyPr>
            <a:noAutofit/>
          </a:bodyPr>
          <a:lstStyle/>
          <a:p>
            <a:r>
              <a:rPr lang="es-E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AGENDA</a:t>
            </a:r>
            <a:endParaRPr lang="es-ES" sz="4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xmlns="" id="{40140A1B-4558-4B8F-B232-E53F544485A8}"/>
              </a:ext>
            </a:extLst>
          </p:cNvPr>
          <p:cNvSpPr txBox="1"/>
          <p:nvPr/>
        </p:nvSpPr>
        <p:spPr>
          <a:xfrm>
            <a:off x="971600" y="1463080"/>
            <a:ext cx="7560840" cy="4311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50"/>
              </a:spcBef>
            </a:pPr>
            <a:r>
              <a:rPr lang="es-E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Agenda: </a:t>
            </a:r>
          </a:p>
          <a:p>
            <a:pPr marL="352425" lvl="1" indent="-176213" algn="just">
              <a:lnSpc>
                <a:spcPct val="150000"/>
              </a:lnSpc>
              <a:spcBef>
                <a:spcPts val="450"/>
              </a:spcBef>
              <a:buFont typeface="Arial Unicode MS" pitchFamily="34" charset="-128"/>
              <a:buChar char="•"/>
            </a:pPr>
            <a:r>
              <a:rPr lang="ca-E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Responsabilitzar </a:t>
            </a:r>
            <a:r>
              <a:rPr lang="ca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als </a:t>
            </a:r>
            <a:r>
              <a:rPr lang="ca-E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nens </a:t>
            </a:r>
            <a:r>
              <a:rPr lang="ca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 nenes en </a:t>
            </a:r>
            <a:r>
              <a:rPr lang="ca-E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 seu </a:t>
            </a:r>
            <a:r>
              <a:rPr lang="ca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ús </a:t>
            </a:r>
            <a:r>
              <a:rPr lang="ca-E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és una feina de tots/es</a:t>
            </a:r>
            <a:r>
              <a:rPr lang="ca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ca-E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E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Agenda 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electrónica:</a:t>
            </a:r>
            <a:endParaRPr lang="es-E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52425" lvl="1" indent="-1762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Les famílies podran accedir a la informació de la classe des del </a:t>
            </a:r>
            <a:r>
              <a:rPr lang="ca-E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3"/>
              </a:rPr>
              <a:t>blog</a:t>
            </a:r>
            <a:r>
              <a:rPr lang="ca-E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3"/>
              </a:rPr>
              <a:t> de l’escola</a:t>
            </a:r>
            <a:r>
              <a:rPr lang="ca-E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Cada classe té la seva pròpia.</a:t>
            </a:r>
          </a:p>
          <a:p>
            <a:pPr algn="just"/>
            <a:endParaRPr lang="es-ES" dirty="0"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15362" name="Picture 2" descr="Resultado de imagen de agenda">
            <a:extLst>
              <a:ext uri="{FF2B5EF4-FFF2-40B4-BE49-F238E27FC236}">
                <a16:creationId xmlns:a16="http://schemas.microsoft.com/office/drawing/2014/main" xmlns="" id="{A2EA2150-8F01-4978-A462-FAD45DF72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3227">
            <a:off x="7010113" y="372312"/>
            <a:ext cx="1167868" cy="122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5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1628800"/>
            <a:ext cx="7884876" cy="4893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Estona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diària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lectura.</a:t>
            </a:r>
          </a:p>
          <a:p>
            <a:pPr algn="just"/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Treball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grups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bombolla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”, de 16-17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alumnes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E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Tallers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matemàtics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 de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llengua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E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Caixes</a:t>
            </a:r>
            <a:r>
              <a:rPr lang="es-E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d’aprenentatge</a:t>
            </a:r>
            <a:r>
              <a:rPr lang="es-E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medi</a:t>
            </a:r>
            <a:r>
              <a:rPr lang="es-E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Snappets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E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Biblioteca a </a:t>
            </a:r>
            <a:r>
              <a:rPr lang="es-E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l’aula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ES" sz="2400" b="1" dirty="0">
              <a:latin typeface="Comic Sans MS" panose="030F0702030302020204" pitchFamily="66" charset="0"/>
              <a:cs typeface="Arial" pitchFamily="34" charset="0"/>
            </a:endParaRPr>
          </a:p>
          <a:p>
            <a:pPr algn="just"/>
            <a:endParaRPr lang="es-ES" sz="2400" b="1" dirty="0">
              <a:latin typeface="Comic Sans MS" panose="030F0702030302020204" pitchFamily="66" charset="0"/>
              <a:cs typeface="Arial" pitchFamily="34" charset="0"/>
            </a:endParaRPr>
          </a:p>
          <a:p>
            <a:pPr algn="just"/>
            <a:endParaRPr lang="es-ES" sz="2400" dirty="0">
              <a:latin typeface="Comic Sans MS" panose="030F0702030302020204" pitchFamily="66" charset="0"/>
            </a:endParaRPr>
          </a:p>
        </p:txBody>
      </p:sp>
      <p:sp>
        <p:nvSpPr>
          <p:cNvPr id="6" name="3 Rectángulo">
            <a:extLst>
              <a:ext uri="{FF2B5EF4-FFF2-40B4-BE49-F238E27FC236}">
                <a16:creationId xmlns:a16="http://schemas.microsoft.com/office/drawing/2014/main" xmlns="" id="{39C4DFD6-C16F-4172-B213-43841AA39664}"/>
              </a:ext>
            </a:extLst>
          </p:cNvPr>
          <p:cNvSpPr/>
          <p:nvPr/>
        </p:nvSpPr>
        <p:spPr>
          <a:xfrm>
            <a:off x="1331640" y="620688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TREBALL A L’AULA</a:t>
            </a:r>
            <a:endParaRPr lang="es-E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62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124744"/>
            <a:ext cx="6480720" cy="1544216"/>
          </a:xfrm>
        </p:spPr>
        <p:txBody>
          <a:bodyPr>
            <a:noAutofit/>
          </a:bodyPr>
          <a:lstStyle/>
          <a:p>
            <a:r>
              <a:rPr lang="es-ES" sz="4000" dirty="0">
                <a:latin typeface="Arial Black" pitchFamily="34" charset="0"/>
              </a:rPr>
              <a:t/>
            </a:r>
            <a:br>
              <a:rPr lang="es-ES" sz="4000" dirty="0">
                <a:latin typeface="Arial Black" pitchFamily="34" charset="0"/>
              </a:rPr>
            </a:br>
            <a:r>
              <a:rPr lang="es-ES" sz="4000" dirty="0">
                <a:latin typeface="Arial Black" pitchFamily="34" charset="0"/>
              </a:rPr>
              <a:t/>
            </a:r>
            <a:br>
              <a:rPr lang="es-ES" sz="4000" dirty="0">
                <a:latin typeface="Arial Black" pitchFamily="34" charset="0"/>
              </a:rPr>
            </a:b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41795" y="63521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OBJECTIUS PRINCIPALS A ASSOLIR</a:t>
            </a:r>
            <a:endParaRPr lang="es-ES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0D6E3E9F-0417-4B2E-9686-E4D21F6F5A39}"/>
              </a:ext>
            </a:extLst>
          </p:cNvPr>
          <p:cNvSpPr/>
          <p:nvPr/>
        </p:nvSpPr>
        <p:spPr>
          <a:xfrm>
            <a:off x="971600" y="1844824"/>
            <a:ext cx="763284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449263" eaLnBrk="0" fontAlgn="base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ca-ES" altLang="ca-ES" b="1" dirty="0" smtClean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Experimentar des de les diferents àrees, per promoure l’esperit crític i la capacitat de raonament.</a:t>
            </a:r>
          </a:p>
          <a:p>
            <a:pPr marL="285750" lvl="0" indent="-285750" algn="just" defTabSz="449263" eaLnBrk="0" fontAlgn="base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ca-ES" altLang="ca-ES" b="1" dirty="0" smtClean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Continuar augmentant les habilitats comunicatives.</a:t>
            </a:r>
          </a:p>
          <a:p>
            <a:pPr marL="285750" indent="-285750" algn="just" defTabSz="449263" eaLnBrk="0" fontAlgn="base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ca-ES" altLang="ca-ES" b="1" dirty="0" smtClean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Fomentar </a:t>
            </a:r>
            <a:r>
              <a:rPr lang="ca-ES" altLang="ca-ES" b="1" dirty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cada vegada més l'autonomia i que els alumnes vagin adquirint més responsabilitats</a:t>
            </a:r>
            <a:r>
              <a:rPr lang="ca-ES" altLang="ca-ES" b="1" dirty="0" smtClean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.</a:t>
            </a:r>
          </a:p>
          <a:p>
            <a:pPr marL="285750" indent="-285750" algn="just" defTabSz="449263" eaLnBrk="0" fontAlgn="base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ca-ES" altLang="ca-ES" b="1" dirty="0" smtClean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Gaudir dels diferents aprenentatges.</a:t>
            </a:r>
          </a:p>
          <a:p>
            <a:pPr algn="just" defTabSz="449263" eaLnBrk="0" fontAlgn="base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ca-ES" altLang="ca-ES" b="1" dirty="0" smtClean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(Tenir </a:t>
            </a:r>
            <a:r>
              <a:rPr lang="ca-ES" altLang="ca-ES" b="1" dirty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un horari i un lloc de treball i </a:t>
            </a:r>
            <a:r>
              <a:rPr lang="ca-ES" altLang="ca-ES" b="1" dirty="0" smtClean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estudi, </a:t>
            </a:r>
            <a:r>
              <a:rPr lang="ca-ES" altLang="ca-ES" b="1" dirty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cada </a:t>
            </a:r>
            <a:r>
              <a:rPr lang="ca-ES" altLang="ca-ES" b="1" dirty="0" smtClean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tarda, </a:t>
            </a:r>
            <a:r>
              <a:rPr lang="ca-ES" altLang="ca-ES" b="1" dirty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ajudarà molt a l’infant</a:t>
            </a:r>
            <a:r>
              <a:rPr lang="ca-ES" altLang="ca-ES" b="1" dirty="0" smtClean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.)</a:t>
            </a:r>
          </a:p>
          <a:p>
            <a:pPr marL="342900" indent="-342900" algn="just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a-ES" altLang="ca-ES" b="1" dirty="0" smtClean="0">
              <a:solidFill>
                <a:schemeClr val="tx2"/>
              </a:solidFill>
              <a:latin typeface="Arial" pitchFamily="34" charset="0"/>
              <a:ea typeface="Arial Unicode MS"/>
              <a:cs typeface="Arial" pitchFamily="34" charset="0"/>
            </a:endParaRPr>
          </a:p>
          <a:p>
            <a:pPr marL="342900" indent="-342900" algn="just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a-ES" altLang="ca-ES" b="1" dirty="0">
              <a:solidFill>
                <a:schemeClr val="tx2"/>
              </a:solidFill>
              <a:latin typeface="Arial" pitchFamily="34" charset="0"/>
              <a:ea typeface="Arial Unicode MS"/>
              <a:cs typeface="Arial" pitchFamily="34" charset="0"/>
            </a:endParaRPr>
          </a:p>
          <a:p>
            <a:pPr marL="342900" lvl="0" indent="-342900" algn="just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a-ES" altLang="ca-ES" b="1" dirty="0">
              <a:solidFill>
                <a:schemeClr val="tx2"/>
              </a:solidFill>
              <a:latin typeface="Arial" pitchFamily="34" charset="0"/>
              <a:ea typeface="Arial Unicode MS"/>
              <a:cs typeface="Arial" pitchFamily="34" charset="0"/>
            </a:endParaRPr>
          </a:p>
          <a:p>
            <a:pPr marL="342900" lvl="0" indent="-342900" algn="just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a-ES" altLang="ca-ES" sz="1200" b="1" dirty="0">
              <a:solidFill>
                <a:schemeClr val="tx2"/>
              </a:solidFill>
              <a:latin typeface="Arial" pitchFamily="34" charset="0"/>
              <a:ea typeface="Arial Unicode MS"/>
              <a:cs typeface="Arial" pitchFamily="34" charset="0"/>
            </a:endParaRPr>
          </a:p>
          <a:p>
            <a:pPr marL="342900" lvl="0" indent="-342900" algn="just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a-ES" altLang="ca-ES" sz="1200" b="1" dirty="0">
              <a:solidFill>
                <a:schemeClr val="tx2"/>
              </a:solidFill>
              <a:latin typeface="Arial" pitchFamily="34" charset="0"/>
              <a:ea typeface="Arial Unicode MS"/>
              <a:cs typeface="Arial" pitchFamily="34" charset="0"/>
            </a:endParaRPr>
          </a:p>
          <a:p>
            <a:pPr marL="342900" lvl="0" indent="-342900" algn="just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a-ES" altLang="ca-ES" b="1" dirty="0">
              <a:solidFill>
                <a:schemeClr val="tx2"/>
              </a:solidFill>
              <a:latin typeface="Arial" pitchFamily="34" charset="0"/>
              <a:ea typeface="Arial Unicode MS"/>
              <a:cs typeface="Arial" pitchFamily="34" charset="0"/>
            </a:endParaRPr>
          </a:p>
          <a:p>
            <a:pPr marL="342900" lvl="0" indent="-342900" algn="just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a-ES" altLang="ca-ES" sz="1200" b="1" dirty="0">
              <a:solidFill>
                <a:schemeClr val="tx2"/>
              </a:solidFill>
              <a:latin typeface="Arial" pitchFamily="34" charset="0"/>
              <a:ea typeface="Arial Unicode MS"/>
              <a:cs typeface="Arial" pitchFamily="34" charset="0"/>
            </a:endParaRPr>
          </a:p>
          <a:p>
            <a:pPr marL="342900" lvl="0" indent="-342900" algn="just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a-ES" altLang="ca-ES" sz="1200" b="1" dirty="0">
              <a:solidFill>
                <a:schemeClr val="tx2"/>
              </a:solidFill>
              <a:latin typeface="Arial" pitchFamily="34" charset="0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0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971600" y="3932866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Els vostres fills i filles aprenen més i millor quan entenen allò que s’espera que aprenguin, participen en les tasques i prenen decisions que els ajuden a ser conscients de les dificultats i els encerts</a:t>
            </a:r>
            <a:r>
              <a:rPr lang="ca-ES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5060" name="AutoShape 4" descr="Resultat d'imatges de conversa  ico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5062" name="AutoShape 6" descr="Resultat d'imatges de conversa  ico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5064" name="AutoShape 8" descr="Resultat d'imatges de conversa  ico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5072" name="AutoShape 16" descr="Resultat d'imatges de examen ico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5074" name="AutoShape 18" descr="Resultat d'imatges de examen ico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971600" y="1484784"/>
            <a:ext cx="74168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Idees </a:t>
            </a:r>
            <a:r>
              <a:rPr lang="es-E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clau</a:t>
            </a:r>
            <a:r>
              <a:rPr lang="es-E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52425" indent="-1762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L’alumne és el protagonista del seu aprenentatge.</a:t>
            </a:r>
          </a:p>
          <a:p>
            <a:pPr marL="352425" indent="-1762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L’avaluació ha de servir perquè aprengui més i millor.</a:t>
            </a:r>
          </a:p>
          <a:p>
            <a:pPr marL="352425" indent="-1762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L’avaluació té com objectiu ajudar els alumnes a ser més competents.</a:t>
            </a:r>
            <a:endParaRPr lang="ca-E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3 Rectángulo">
            <a:extLst>
              <a:ext uri="{FF2B5EF4-FFF2-40B4-BE49-F238E27FC236}">
                <a16:creationId xmlns:a16="http://schemas.microsoft.com/office/drawing/2014/main" xmlns="" id="{01186D65-B0AC-461F-B50F-0893A7784867}"/>
              </a:ext>
            </a:extLst>
          </p:cNvPr>
          <p:cNvSpPr/>
          <p:nvPr/>
        </p:nvSpPr>
        <p:spPr>
          <a:xfrm>
            <a:off x="1419618" y="499319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AVALUACIÓ</a:t>
            </a:r>
            <a:endParaRPr lang="es-E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899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534187" y="4725144"/>
            <a:ext cx="31039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AE-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Assoliment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excel·lent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AN-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Assoliment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notable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AS-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Assoliment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satisfactori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NA- No-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assoliment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971599" y="3264757"/>
            <a:ext cx="7829983" cy="242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197100" algn="l"/>
              </a:tabLst>
            </a:pPr>
            <a:endParaRPr lang="es-ES" sz="1100" b="1" dirty="0">
              <a:latin typeface="Comic Sans MS" panose="030F0702030302020204" pitchFamily="66" charset="0"/>
            </a:endParaRPr>
          </a:p>
          <a:p>
            <a:pPr marL="17621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197100" algn="l"/>
              </a:tabLst>
            </a:pPr>
            <a:r>
              <a:rPr lang="es-E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Informes </a:t>
            </a:r>
            <a:r>
              <a:rPr lang="es-ES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escrits</a:t>
            </a:r>
            <a:r>
              <a:rPr lang="es-E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 final de cada trimestre.</a:t>
            </a:r>
          </a:p>
          <a:p>
            <a:pPr marL="17621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197100" algn="l"/>
              </a:tabLst>
            </a:pPr>
            <a:r>
              <a:rPr lang="es-ES" dirty="0" err="1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Aquests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s-ES" dirty="0" err="1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són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s-ES" dirty="0" err="1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els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termes que </a:t>
            </a:r>
            <a:r>
              <a:rPr lang="es-ES" dirty="0" err="1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s’utilitzen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per valorar el </a:t>
            </a:r>
            <a:r>
              <a:rPr lang="es-ES" dirty="0" err="1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grau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s-ES" dirty="0" err="1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d’assoliment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de les </a:t>
            </a:r>
            <a:r>
              <a:rPr lang="es-ES" dirty="0" err="1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competències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:</a:t>
            </a:r>
            <a:endParaRPr lang="es-E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7621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197100" algn="l"/>
              </a:tabLst>
            </a:pPr>
            <a:endParaRPr lang="es-ES" dirty="0">
              <a:latin typeface="Comic Sans MS" panose="030F0702030302020204" pitchFamily="66" charset="0"/>
            </a:endParaRPr>
          </a:p>
          <a:p>
            <a:pPr marL="17621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197100" algn="l"/>
              </a:tabLst>
            </a:pPr>
            <a:endParaRPr kumimoji="0" 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286902" y="2765533"/>
            <a:ext cx="1194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Observació</a:t>
            </a:r>
            <a:r>
              <a:rPr lang="es-E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sistemàtica</a:t>
            </a:r>
            <a:endParaRPr lang="es-E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95936" y="270892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Conversa o </a:t>
            </a:r>
            <a:r>
              <a:rPr lang="es-E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exposició</a:t>
            </a:r>
            <a:endParaRPr lang="es-E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194176" y="2756939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Rúbriques</a:t>
            </a:r>
            <a:endParaRPr lang="es-ES" sz="1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0" descr="Resultat d'imatges de conversa  ico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1002" y="2069527"/>
            <a:ext cx="432048" cy="432048"/>
          </a:xfrm>
          <a:prstGeom prst="rect">
            <a:avLst/>
          </a:prstGeom>
          <a:noFill/>
        </p:spPr>
      </p:pic>
      <p:pic>
        <p:nvPicPr>
          <p:cNvPr id="11" name="Picture 12" descr="Resultat d'imatges de observar  ico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2025" y="2037895"/>
            <a:ext cx="504056" cy="504056"/>
          </a:xfrm>
          <a:prstGeom prst="rect">
            <a:avLst/>
          </a:prstGeom>
          <a:noFill/>
        </p:spPr>
      </p:pic>
      <p:pic>
        <p:nvPicPr>
          <p:cNvPr id="12" name="Picture 14" descr="Resultat d'imatges de dossier  ico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1869" y="2132197"/>
            <a:ext cx="432048" cy="432048"/>
          </a:xfrm>
          <a:prstGeom prst="rect">
            <a:avLst/>
          </a:prstGeom>
          <a:noFill/>
        </p:spPr>
      </p:pic>
      <p:pic>
        <p:nvPicPr>
          <p:cNvPr id="13" name="Picture 20" descr="Imatge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4739" y="2104751"/>
            <a:ext cx="486941" cy="486941"/>
          </a:xfrm>
          <a:prstGeom prst="rect">
            <a:avLst/>
          </a:prstGeom>
          <a:noFill/>
        </p:spPr>
      </p:pic>
      <p:pic>
        <p:nvPicPr>
          <p:cNvPr id="14" name="Picture 22" descr="Resultat d'imatges de quadricula icon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8158" y="2096193"/>
            <a:ext cx="504056" cy="504056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1370774" y="548680"/>
            <a:ext cx="743080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Aquests són alguns dels </a:t>
            </a:r>
            <a:r>
              <a:rPr lang="ca-ES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instruments</a:t>
            </a:r>
            <a:r>
              <a:rPr lang="ca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que poden utilitzar, tant els mestres com els vostres fills i filles</a:t>
            </a:r>
            <a:r>
              <a:rPr lang="ca-E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a-ES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 avaluar el seu procés d’aprenentatge: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794271" y="2741537"/>
            <a:ext cx="1307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Proves</a:t>
            </a:r>
            <a:r>
              <a:rPr lang="es-E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orals</a:t>
            </a:r>
            <a:r>
              <a:rPr lang="es-E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escrites</a:t>
            </a:r>
            <a:endParaRPr lang="es-E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575825" y="2695384"/>
            <a:ext cx="12241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Dossiers, </a:t>
            </a:r>
            <a:r>
              <a:rPr lang="es-E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activitats</a:t>
            </a:r>
            <a:r>
              <a:rPr lang="es-E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s-E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treballs</a:t>
            </a:r>
            <a:endParaRPr lang="es-E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2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827584" y="1235469"/>
            <a:ext cx="799288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a-E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Cada nen/a té unes necessitats, unes possibilitats i uns ritmes d’aprenentatge diferents.  </a:t>
            </a:r>
          </a:p>
          <a:p>
            <a:pPr algn="just"/>
            <a:r>
              <a:rPr lang="ca-E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És per aquest motiu que a l’escola vetllem per a que es puguin atendre les necessitats dels nostres alumnes quan sorgeixen i per això comptem amb diferents recursos:</a:t>
            </a:r>
          </a:p>
          <a:p>
            <a:pPr algn="just"/>
            <a:r>
              <a:rPr lang="ca-E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52425" indent="-176213" algn="just">
              <a:buFont typeface="Arial" panose="020B0604020202020204" pitchFamily="34" charset="0"/>
              <a:buChar char="•"/>
            </a:pP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Professionals </a:t>
            </a:r>
            <a:r>
              <a:rPr lang="ca-E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d’educació especial i d’atenció a la diversitat</a:t>
            </a:r>
          </a:p>
          <a:p>
            <a:pPr marL="352425" indent="-176213" algn="just"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Coordinació amb equips d’assessorament psicopedagògic (EAP)</a:t>
            </a:r>
          </a:p>
          <a:p>
            <a:pPr marL="352425" indent="-176213" algn="just"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SIEI (Suport intensiu a </a:t>
            </a: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l’Educació </a:t>
            </a:r>
            <a:r>
              <a:rPr lang="ca-E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nclusiva</a:t>
            </a:r>
            <a:r>
              <a:rPr lang="ca-E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marL="352425" indent="-176213" algn="just">
              <a:buFont typeface="Arial" panose="020B0604020202020204" pitchFamily="34" charset="0"/>
              <a:buChar char="•"/>
            </a:pPr>
            <a:endParaRPr lang="ca-E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a-E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Tota l’escola continuarem treballant amb esforç, constància i amb ajuda de les famílies. D’aquesta manera podrem atendre la diversitat de la millor manera possible. </a:t>
            </a:r>
          </a:p>
        </p:txBody>
      </p:sp>
      <p:sp>
        <p:nvSpPr>
          <p:cNvPr id="8" name="3 Rectángulo">
            <a:extLst>
              <a:ext uri="{FF2B5EF4-FFF2-40B4-BE49-F238E27FC236}">
                <a16:creationId xmlns:a16="http://schemas.microsoft.com/office/drawing/2014/main" xmlns="" id="{9EBDE047-F9A8-41B3-ACDB-7B3B0AFA7C3E}"/>
              </a:ext>
            </a:extLst>
          </p:cNvPr>
          <p:cNvSpPr/>
          <p:nvPr/>
        </p:nvSpPr>
        <p:spPr>
          <a:xfrm>
            <a:off x="1400827" y="527583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ATENCIÓ A LA DIVERSITAT</a:t>
            </a:r>
            <a:endParaRPr lang="es-E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Resultado de imagen de diversidad">
            <a:extLst>
              <a:ext uri="{FF2B5EF4-FFF2-40B4-BE49-F238E27FC236}">
                <a16:creationId xmlns:a16="http://schemas.microsoft.com/office/drawing/2014/main" xmlns="" id="{D59B8DE0-0212-43C0-A0E1-320FFBA3F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455" y="5229200"/>
            <a:ext cx="4111091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8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xmlns="" id="{5DEC4AC9-6CAF-4E94-825E-AF4E86D2D8A7}"/>
              </a:ext>
            </a:extLst>
          </p:cNvPr>
          <p:cNvSpPr/>
          <p:nvPr/>
        </p:nvSpPr>
        <p:spPr>
          <a:xfrm>
            <a:off x="1039017" y="555293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SORTIDES, FESTES, ACTIVITATS I COLÒNIES</a:t>
            </a:r>
            <a:endParaRPr lang="es-ES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19618" y="2060848"/>
            <a:ext cx="69436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Degut a la situació pandèmica, de moment no sabem quan podrem realitzar les sortides previstes. </a:t>
            </a:r>
          </a:p>
          <a:p>
            <a:pPr algn="just">
              <a:lnSpc>
                <a:spcPct val="150000"/>
              </a:lnSpc>
            </a:pPr>
            <a:r>
              <a:rPr lang="ca-E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Us mantindrem informats de qualsevol canvi.</a:t>
            </a:r>
          </a:p>
          <a:p>
            <a:endParaRPr lang="es-ES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62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874670D9-922B-4625-A2A9-24476E71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548680"/>
            <a:ext cx="5904656" cy="914400"/>
          </a:xfrm>
        </p:spPr>
        <p:txBody>
          <a:bodyPr>
            <a:noAutofit/>
          </a:bodyPr>
          <a:lstStyle/>
          <a:p>
            <a:pPr algn="ctr"/>
            <a:r>
              <a:rPr lang="es-E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COMUNICACIÓ OFICIAL FAMÍLIA-ESCOLA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xmlns="" id="{40140A1B-4558-4B8F-B232-E53F544485A8}"/>
              </a:ext>
            </a:extLst>
          </p:cNvPr>
          <p:cNvSpPr txBox="1"/>
          <p:nvPr/>
        </p:nvSpPr>
        <p:spPr>
          <a:xfrm>
            <a:off x="791579" y="1707382"/>
            <a:ext cx="8087233" cy="393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176213" algn="just">
              <a:buFont typeface="Arial" panose="020B0604020202020204" pitchFamily="34" charset="0"/>
              <a:buChar char="•"/>
            </a:pPr>
            <a:r>
              <a:rPr lang="ca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Entrevistes</a:t>
            </a:r>
            <a:r>
              <a:rPr 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amb tutors es faran per telèfon o virtualment, els dimarts de 12:30 a 13:30.</a:t>
            </a:r>
          </a:p>
          <a:p>
            <a:pPr marL="176212" algn="just"/>
            <a:endParaRPr lang="ca-ES" sz="1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52425" indent="-176213" algn="just">
              <a:buFont typeface="Arial" panose="020B0604020202020204" pitchFamily="34" charset="0"/>
              <a:buChar char="•"/>
            </a:pPr>
            <a:r>
              <a:rPr lang="ca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Bloc</a:t>
            </a:r>
            <a:r>
              <a:rPr 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podreu veure imatges i </a:t>
            </a:r>
            <a:r>
              <a:rPr lang="ca-E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videos</a:t>
            </a:r>
            <a:r>
              <a:rPr 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d’activitats i sortides </a:t>
            </a:r>
            <a:r>
              <a:rPr 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S" b="1">
                <a:hlinkClick r:id="rId3"/>
              </a:rPr>
              <a:t>https</a:t>
            </a:r>
            <a:r>
              <a:rPr lang="es-ES" b="1">
                <a:hlinkClick r:id="rId3"/>
              </a:rPr>
              <a:t>://</a:t>
            </a:r>
            <a:r>
              <a:rPr lang="es-ES" b="1" smtClean="0">
                <a:hlinkClick r:id="rId3"/>
              </a:rPr>
              <a:t>agora.xtec.cat/ceipbufala</a:t>
            </a:r>
            <a:r>
              <a:rPr lang="es-ES"/>
              <a:t>)</a:t>
            </a:r>
            <a:r>
              <a:rPr lang="ca-ES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ca-ES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76212" algn="just"/>
            <a:endParaRPr lang="ca-ES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52425" indent="-176213" algn="just">
              <a:buFont typeface="Arial" panose="020B0604020202020204" pitchFamily="34" charset="0"/>
              <a:buChar char="•"/>
            </a:pPr>
            <a:r>
              <a:rPr lang="ca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Tokapp</a:t>
            </a:r>
            <a:r>
              <a:rPr lang="ca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School</a:t>
            </a:r>
            <a:r>
              <a:rPr 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52425" indent="-176213" algn="just">
              <a:buFont typeface="Arial" panose="020B0604020202020204" pitchFamily="34" charset="0"/>
              <a:buChar char="•"/>
            </a:pPr>
            <a:endParaRPr lang="ca-ES" sz="105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22313" indent="-176213" algn="just">
              <a:buFont typeface="Courier New" panose="02070309020205020404" pitchFamily="49" charset="0"/>
              <a:buChar char="o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a-ES" alt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És la</a:t>
            </a:r>
            <a:r>
              <a:rPr lang="ca-ES" altLang="ca-ES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via de comunicació de l’escola amb les famílies</a:t>
            </a:r>
            <a:r>
              <a:rPr lang="ca-ES" alt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(Comunicacions d’aula, menú menjador, tràmits de beques, informació </a:t>
            </a:r>
            <a:r>
              <a:rPr lang="ca-ES" altLang="ca-E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ampa</a:t>
            </a:r>
            <a:r>
              <a:rPr lang="ca-ES" alt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extraescolars,  pagaments, sortides…).</a:t>
            </a:r>
          </a:p>
          <a:p>
            <a:pPr marL="722313" indent="-176213" algn="just">
              <a:buFont typeface="Courier New" panose="02070309020205020404" pitchFamily="49" charset="0"/>
              <a:buChar char="o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a-ES" alt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Aplicació fàcil de descarregar per a telèfons i </a:t>
            </a:r>
            <a:r>
              <a:rPr lang="ca-ES" altLang="ca-E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tablets</a:t>
            </a:r>
            <a:r>
              <a:rPr lang="ca-ES" alt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ca-ES" altLang="ca-E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</a:t>
            </a:r>
            <a:r>
              <a:rPr lang="ca-ES" alt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altLang="ca-E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store</a:t>
            </a:r>
            <a:r>
              <a:rPr lang="ca-ES" alt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ca-ES" altLang="ca-E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google</a:t>
            </a:r>
            <a:r>
              <a:rPr lang="ca-ES" alt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play).</a:t>
            </a:r>
          </a:p>
          <a:p>
            <a:pPr marL="722313" indent="-176213" algn="just">
              <a:buFont typeface="Courier New" panose="02070309020205020404" pitchFamily="49" charset="0"/>
              <a:buChar char="o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a-ES" altLang="ca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És molt important no canviar la </a:t>
            </a:r>
            <a:r>
              <a:rPr lang="ca-ES" altLang="ca-ES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id</a:t>
            </a:r>
            <a:r>
              <a:rPr lang="ca-ES" altLang="ca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perquè no es podrà rebre la informació que s’envia. </a:t>
            </a:r>
            <a:endParaRPr lang="ca-ES" altLang="ca-E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Resultado de imagen de comunicacion escuela">
            <a:extLst>
              <a:ext uri="{FF2B5EF4-FFF2-40B4-BE49-F238E27FC236}">
                <a16:creationId xmlns:a16="http://schemas.microsoft.com/office/drawing/2014/main" xmlns="" id="{44357EA7-90DC-4BFC-85CC-3BF49E3F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9" y="291296"/>
            <a:ext cx="1479054" cy="147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234795" y="5765051"/>
            <a:ext cx="764401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CAL QUE TOTES LES FAMÍLIES TINGUIN </a:t>
            </a:r>
            <a:r>
              <a:rPr lang="es-ES" sz="2400" b="1" u="sng" dirty="0" smtClean="0"/>
              <a:t>TOKAPP</a:t>
            </a:r>
            <a:r>
              <a:rPr lang="es-ES" sz="2400" b="1" dirty="0" smtClean="0"/>
              <a:t> PER PODER REBRE TOTA LA INFORMACIÓ!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81773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908720"/>
            <a:ext cx="6589200" cy="128089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2"/>
                </a:solidFill>
              </a:rPr>
              <a:t>Hola </a:t>
            </a:r>
            <a:r>
              <a:rPr lang="es-ES" b="1" dirty="0" err="1" smtClean="0">
                <a:solidFill>
                  <a:schemeClr val="tx2"/>
                </a:solidFill>
              </a:rPr>
              <a:t>famílies</a:t>
            </a:r>
            <a:r>
              <a:rPr lang="es-ES" b="1" dirty="0" smtClean="0">
                <a:solidFill>
                  <a:schemeClr val="tx2"/>
                </a:solidFill>
              </a:rPr>
              <a:t>! </a:t>
            </a:r>
            <a:br>
              <a:rPr lang="es-ES" b="1" dirty="0" smtClean="0">
                <a:solidFill>
                  <a:schemeClr val="tx2"/>
                </a:solidFill>
              </a:rPr>
            </a:br>
            <a:r>
              <a:rPr lang="es-ES" b="1" dirty="0" smtClean="0">
                <a:solidFill>
                  <a:schemeClr val="tx2"/>
                </a:solidFill>
              </a:rPr>
              <a:t/>
            </a:r>
            <a:br>
              <a:rPr lang="es-ES" b="1" dirty="0" smtClean="0">
                <a:solidFill>
                  <a:schemeClr val="tx2"/>
                </a:solidFill>
              </a:rPr>
            </a:br>
            <a:r>
              <a:rPr lang="es-ES" b="1" dirty="0" err="1" smtClean="0">
                <a:solidFill>
                  <a:schemeClr val="tx2"/>
                </a:solidFill>
              </a:rPr>
              <a:t>Us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donem</a:t>
            </a:r>
            <a:r>
              <a:rPr lang="es-ES" b="1" dirty="0" smtClean="0">
                <a:solidFill>
                  <a:schemeClr val="tx2"/>
                </a:solidFill>
              </a:rPr>
              <a:t> la </a:t>
            </a:r>
            <a:r>
              <a:rPr lang="es-ES" b="1" dirty="0" err="1" smtClean="0">
                <a:solidFill>
                  <a:schemeClr val="tx2"/>
                </a:solidFill>
              </a:rPr>
              <a:t>benvinguda</a:t>
            </a:r>
            <a:r>
              <a:rPr lang="es-ES" b="1" dirty="0" smtClean="0">
                <a:solidFill>
                  <a:schemeClr val="tx2"/>
                </a:solidFill>
              </a:rPr>
              <a:t> a </a:t>
            </a:r>
            <a:r>
              <a:rPr lang="es-ES" b="1" dirty="0" err="1" smtClean="0">
                <a:solidFill>
                  <a:schemeClr val="tx2"/>
                </a:solidFill>
              </a:rPr>
              <a:t>aquest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nou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curs</a:t>
            </a:r>
            <a:r>
              <a:rPr lang="es-ES" b="1" dirty="0" smtClean="0">
                <a:solidFill>
                  <a:schemeClr val="tx2"/>
                </a:solidFill>
              </a:rPr>
              <a:t> i </a:t>
            </a:r>
            <a:r>
              <a:rPr lang="es-ES" b="1" dirty="0" err="1" smtClean="0">
                <a:solidFill>
                  <a:schemeClr val="tx2"/>
                </a:solidFill>
              </a:rPr>
              <a:t>us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informem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d’algunes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qüestions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pràctiques</a:t>
            </a:r>
            <a:r>
              <a:rPr lang="es-ES" b="1" dirty="0" smtClean="0">
                <a:solidFill>
                  <a:schemeClr val="tx2"/>
                </a:solidFill>
              </a:rPr>
              <a:t> i </a:t>
            </a:r>
            <a:r>
              <a:rPr lang="es-ES" b="1" dirty="0" err="1" smtClean="0">
                <a:solidFill>
                  <a:schemeClr val="tx2"/>
                </a:solidFill>
              </a:rPr>
              <a:t>més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generals</a:t>
            </a:r>
            <a:r>
              <a:rPr lang="es-ES" b="1" dirty="0" smtClean="0">
                <a:solidFill>
                  <a:schemeClr val="tx2"/>
                </a:solidFill>
              </a:rPr>
              <a:t>, que </a:t>
            </a:r>
            <a:r>
              <a:rPr lang="es-ES" b="1" dirty="0" err="1" smtClean="0">
                <a:solidFill>
                  <a:schemeClr val="tx2"/>
                </a:solidFill>
              </a:rPr>
              <a:t>acabarem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d’aprofundir</a:t>
            </a:r>
            <a:r>
              <a:rPr lang="es-ES" b="1" dirty="0" smtClean="0">
                <a:solidFill>
                  <a:schemeClr val="tx2"/>
                </a:solidFill>
              </a:rPr>
              <a:t> a la reunió de pares que </a:t>
            </a:r>
            <a:r>
              <a:rPr lang="es-ES" b="1" dirty="0" err="1" smtClean="0">
                <a:solidFill>
                  <a:schemeClr val="tx2"/>
                </a:solidFill>
              </a:rPr>
              <a:t>farem</a:t>
            </a:r>
            <a:r>
              <a:rPr lang="es-ES" b="1" dirty="0" smtClean="0">
                <a:solidFill>
                  <a:schemeClr val="tx2"/>
                </a:solidFill>
              </a:rPr>
              <a:t> la </a:t>
            </a:r>
            <a:r>
              <a:rPr lang="es-ES" b="1" dirty="0" err="1" smtClean="0">
                <a:solidFill>
                  <a:schemeClr val="tx2"/>
                </a:solidFill>
              </a:rPr>
              <a:t>propera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setmana</a:t>
            </a:r>
            <a:r>
              <a:rPr lang="es-ES" b="1" dirty="0" smtClean="0">
                <a:solidFill>
                  <a:schemeClr val="tx2"/>
                </a:solidFill>
              </a:rPr>
              <a:t>.</a:t>
            </a:r>
            <a:endParaRPr lang="es-E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40668"/>
            <a:ext cx="8016974" cy="844116"/>
          </a:xfrm>
        </p:spPr>
        <p:txBody>
          <a:bodyPr>
            <a:noAutofit/>
          </a:bodyPr>
          <a:lstStyle/>
          <a:p>
            <a:pPr algn="ctr"/>
            <a:r>
              <a:rPr lang="es-ES" sz="2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Consells</a:t>
            </a:r>
            <a:r>
              <a:rPr lang="es-E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pel</a:t>
            </a:r>
            <a:r>
              <a:rPr lang="es-E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bon </a:t>
            </a:r>
            <a:r>
              <a:rPr lang="es-ES" sz="2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ús</a:t>
            </a:r>
            <a:r>
              <a:rPr lang="es-E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de les </a:t>
            </a:r>
            <a:r>
              <a:rPr lang="es-ES" sz="2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xarxes</a:t>
            </a:r>
            <a:r>
              <a:rPr lang="es-E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sz="2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whastapp</a:t>
            </a:r>
            <a:endParaRPr lang="es-ES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Resultat d'imatges de posit transparent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8305" y="2120082"/>
            <a:ext cx="3528392" cy="4104456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 rot="21252250">
            <a:off x="1072676" y="2891090"/>
            <a:ext cx="2599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>
                <a:latin typeface="Arial" pitchFamily="34" charset="0"/>
                <a:cs typeface="Arial" pitchFamily="34" charset="0"/>
              </a:rPr>
              <a:t>Pensar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abans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d’escriure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>
                <a:latin typeface="Arial" pitchFamily="34" charset="0"/>
                <a:cs typeface="Arial" pitchFamily="34" charset="0"/>
              </a:rPr>
              <a:t>Si es té un problema o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dubte</a:t>
            </a:r>
            <a:r>
              <a:rPr lang="es-ES" dirty="0">
                <a:latin typeface="Arial" pitchFamily="34" charset="0"/>
                <a:cs typeface="Arial" pitchFamily="34" charset="0"/>
              </a:rPr>
              <a:t> de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l’escola</a:t>
            </a:r>
            <a:r>
              <a:rPr lang="es-ES" dirty="0">
                <a:latin typeface="Arial" pitchFamily="34" charset="0"/>
                <a:cs typeface="Arial" pitchFamily="34" charset="0"/>
              </a:rPr>
              <a:t>, preguntar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abans</a:t>
            </a:r>
            <a:r>
              <a:rPr lang="es-ES" dirty="0">
                <a:latin typeface="Arial" pitchFamily="34" charset="0"/>
                <a:cs typeface="Arial" pitchFamily="34" charset="0"/>
              </a:rPr>
              <a:t> a les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mestres</a:t>
            </a:r>
            <a:r>
              <a:rPr lang="es-ES" dirty="0">
                <a:latin typeface="Arial" pitchFamily="34" charset="0"/>
                <a:cs typeface="Arial" pitchFamily="34" charset="0"/>
              </a:rPr>
              <a:t> que al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grup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>
                <a:latin typeface="Arial" pitchFamily="34" charset="0"/>
                <a:cs typeface="Arial" pitchFamily="34" charset="0"/>
              </a:rPr>
              <a:t>No ser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l’agenda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dels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fills</a:t>
            </a:r>
            <a:r>
              <a:rPr lang="es-ES" dirty="0">
                <a:latin typeface="Arial" pitchFamily="34" charset="0"/>
                <a:cs typeface="Arial" pitchFamily="34" charset="0"/>
              </a:rPr>
              <a:t>/es.</a:t>
            </a:r>
          </a:p>
        </p:txBody>
      </p:sp>
      <p:pic>
        <p:nvPicPr>
          <p:cNvPr id="10" name="Picture 2" descr="Resultat d'imatges de posit transparent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68144" y="1916832"/>
            <a:ext cx="3240360" cy="4896544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 rot="21245656">
            <a:off x="6289868" y="2886237"/>
            <a:ext cx="2448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>
                <a:latin typeface="Arial" pitchFamily="34" charset="0"/>
                <a:cs typeface="Arial" pitchFamily="34" charset="0"/>
              </a:rPr>
              <a:t> No cal contestar-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ho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tot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>
                <a:latin typeface="Arial" pitchFamily="34" charset="0"/>
                <a:cs typeface="Arial" pitchFamily="34" charset="0"/>
              </a:rPr>
              <a:t> Evitar contribuir a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rumors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Utilitzar</a:t>
            </a:r>
            <a:r>
              <a:rPr lang="es-ES" dirty="0">
                <a:latin typeface="Arial" pitchFamily="34" charset="0"/>
                <a:cs typeface="Arial" pitchFamily="34" charset="0"/>
              </a:rPr>
              <a:t> un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to</a:t>
            </a:r>
            <a:r>
              <a:rPr lang="es-ES" dirty="0">
                <a:latin typeface="Arial" pitchFamily="34" charset="0"/>
                <a:cs typeface="Arial" pitchFamily="34" charset="0"/>
              </a:rPr>
              <a:t> de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cordialitat</a:t>
            </a:r>
            <a:r>
              <a:rPr lang="es-ES" dirty="0">
                <a:latin typeface="Arial" pitchFamily="34" charset="0"/>
                <a:cs typeface="Arial" pitchFamily="34" charset="0"/>
              </a:rPr>
              <a:t> i respecte.</a:t>
            </a:r>
          </a:p>
        </p:txBody>
      </p:sp>
      <p:pic>
        <p:nvPicPr>
          <p:cNvPr id="19458" name="Picture 2" descr="Resultado de imagen de whatsapp">
            <a:extLst>
              <a:ext uri="{FF2B5EF4-FFF2-40B4-BE49-F238E27FC236}">
                <a16:creationId xmlns:a16="http://schemas.microsoft.com/office/drawing/2014/main" xmlns="" id="{EAF13299-52F3-4B10-A06D-F580CD153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204" y="2786115"/>
            <a:ext cx="2137419" cy="213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43994" y="1196752"/>
            <a:ext cx="7616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6100"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a-ES" altLang="ca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Els possibles grups de </a:t>
            </a:r>
            <a:r>
              <a:rPr lang="ca-ES" altLang="ca-E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whastapp</a:t>
            </a:r>
            <a:r>
              <a:rPr lang="ca-ES" alt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altLang="ca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 classe no </a:t>
            </a:r>
            <a:r>
              <a:rPr lang="ca-ES" alt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són font </a:t>
            </a:r>
            <a:r>
              <a:rPr lang="ca-ES" altLang="ca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d’informació de l’escola, no totes les notificacions són de grup i no arribarà tota aquella informació de caire individual.</a:t>
            </a:r>
          </a:p>
        </p:txBody>
      </p:sp>
    </p:spTree>
    <p:extLst>
      <p:ext uri="{BB962C8B-B14F-4D97-AF65-F5344CB8AC3E}">
        <p14:creationId xmlns:p14="http://schemas.microsoft.com/office/powerpoint/2010/main" val="2592575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128792" cy="1280890"/>
          </a:xfrm>
        </p:spPr>
        <p:txBody>
          <a:bodyPr>
            <a:noAutofit/>
          </a:bodyPr>
          <a:lstStyle/>
          <a:p>
            <a:r>
              <a:rPr lang="ca-E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Protecció de dades i dret d’imatge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953364" y="1700808"/>
            <a:ext cx="7237271" cy="3240360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727CA3"/>
              </a:buClr>
              <a:buNone/>
            </a:pPr>
            <a:r>
              <a:rPr lang="ca-ES" sz="2000" b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En compliment de la Llei orgànica 3/2018, de 5 de desembre, de protecció de dades personals i garantia dels drets digitals.</a:t>
            </a:r>
            <a:endParaRPr lang="ca-E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ca-E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ca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 fotos i les gravacions podran ser utilitzades única i exclusivament de forma personal i domèstica. Els familiars han de tenir en compte que no poden publicar o difondre aquest tipus de dades a Internet, xarxes socials, etc., tret que hagin obtingut el consentiment des qui apareixen.</a:t>
            </a:r>
          </a:p>
          <a:p>
            <a:pPr marL="0" indent="0" algn="just">
              <a:buNone/>
            </a:pPr>
            <a:endParaRPr lang="ca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ca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ca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482" name="Picture 2" descr="Resultado de imagen de camara fotos dibujo">
            <a:extLst>
              <a:ext uri="{FF2B5EF4-FFF2-40B4-BE49-F238E27FC236}">
                <a16:creationId xmlns:a16="http://schemas.microsoft.com/office/drawing/2014/main" xmlns="" id="{52E92690-AE88-4E6E-A31C-1322762FE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828" y="5144155"/>
            <a:ext cx="1934344" cy="17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7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6F589CA2-7854-45F1-B7D3-F6F69788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6" y="2348880"/>
            <a:ext cx="7520940" cy="1800200"/>
          </a:xfrm>
        </p:spPr>
        <p:txBody>
          <a:bodyPr>
            <a:normAutofit/>
          </a:bodyPr>
          <a:lstStyle/>
          <a:p>
            <a:pPr algn="ctr"/>
            <a:r>
              <a:rPr lang="es-ES" sz="5400" dirty="0">
                <a:solidFill>
                  <a:schemeClr val="tx2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GRÀCIES PER LA VOSTRA ATENCIÓ</a:t>
            </a:r>
            <a:endParaRPr lang="ca-ES" sz="5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3" descr="Logo esc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15113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2" name="Picture 8" descr="Resultado de imagen de cenefa escuela">
            <a:extLst>
              <a:ext uri="{FF2B5EF4-FFF2-40B4-BE49-F238E27FC236}">
                <a16:creationId xmlns:a16="http://schemas.microsoft.com/office/drawing/2014/main" xmlns="" id="{798C4E4D-14CF-4D94-AB71-345BD58294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8"/>
          <a:stretch/>
        </p:blipFill>
        <p:spPr bwMode="auto">
          <a:xfrm>
            <a:off x="0" y="4683124"/>
            <a:ext cx="9144000" cy="220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7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548680"/>
            <a:ext cx="5437072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dirty="0" smtClean="0">
                <a:solidFill>
                  <a:schemeClr val="tx2"/>
                </a:solidFill>
              </a:rPr>
              <a:t>ACCÉS A L’ESCOLA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547664" y="1484784"/>
            <a:ext cx="7344816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 smtClean="0">
                <a:solidFill>
                  <a:schemeClr val="tx2"/>
                </a:solidFill>
              </a:rPr>
              <a:t>ENTRADES</a:t>
            </a:r>
            <a:r>
              <a:rPr lang="es-ES" sz="2800" b="1" dirty="0" smtClean="0">
                <a:solidFill>
                  <a:schemeClr val="tx2"/>
                </a:solidFill>
              </a:rPr>
              <a:t> :</a:t>
            </a:r>
          </a:p>
          <a:p>
            <a:pPr marL="285750" indent="-285750">
              <a:buFontTx/>
              <a:buChar char="-"/>
            </a:pPr>
            <a:r>
              <a:rPr lang="es-ES" sz="2800" b="1" dirty="0" smtClean="0">
                <a:solidFill>
                  <a:schemeClr val="tx2"/>
                </a:solidFill>
              </a:rPr>
              <a:t>Es </a:t>
            </a:r>
            <a:r>
              <a:rPr lang="es-ES" sz="2800" b="1" dirty="0" err="1" smtClean="0">
                <a:solidFill>
                  <a:schemeClr val="tx2"/>
                </a:solidFill>
              </a:rPr>
              <a:t>faran</a:t>
            </a:r>
            <a:r>
              <a:rPr lang="es-ES" sz="2800" b="1" dirty="0" smtClean="0">
                <a:solidFill>
                  <a:schemeClr val="tx2"/>
                </a:solidFill>
              </a:rPr>
              <a:t> per la </a:t>
            </a:r>
            <a:r>
              <a:rPr lang="es-ES" sz="2800" b="1" u="sng" dirty="0" smtClean="0">
                <a:solidFill>
                  <a:schemeClr val="tx2"/>
                </a:solidFill>
              </a:rPr>
              <a:t>porta de la pista</a:t>
            </a:r>
            <a:r>
              <a:rPr lang="es-ES" sz="2800" b="1" dirty="0" smtClean="0">
                <a:solidFill>
                  <a:schemeClr val="tx2"/>
                </a:solidFill>
              </a:rPr>
              <a:t>,</a:t>
            </a:r>
          </a:p>
          <a:p>
            <a:r>
              <a:rPr lang="es-ES" sz="2800" b="1" dirty="0">
                <a:solidFill>
                  <a:schemeClr val="tx2"/>
                </a:solidFill>
              </a:rPr>
              <a:t>	</a:t>
            </a:r>
            <a:r>
              <a:rPr lang="es-ES" sz="2800" b="1" dirty="0" smtClean="0">
                <a:solidFill>
                  <a:schemeClr val="tx2"/>
                </a:solidFill>
              </a:rPr>
              <a:t>	de 8:55 a 9:15</a:t>
            </a:r>
          </a:p>
          <a:p>
            <a:r>
              <a:rPr lang="es-ES" sz="2800" b="1" dirty="0">
                <a:solidFill>
                  <a:schemeClr val="tx2"/>
                </a:solidFill>
              </a:rPr>
              <a:t>	</a:t>
            </a:r>
            <a:r>
              <a:rPr lang="es-ES" sz="2800" b="1" dirty="0" smtClean="0">
                <a:solidFill>
                  <a:schemeClr val="tx2"/>
                </a:solidFill>
              </a:rPr>
              <a:t>	de 14:55 a 15:10</a:t>
            </a:r>
          </a:p>
          <a:p>
            <a:endParaRPr lang="es-ES" sz="2800" b="1" dirty="0" smtClean="0">
              <a:solidFill>
                <a:schemeClr val="tx2"/>
              </a:solidFill>
            </a:endParaRPr>
          </a:p>
          <a:p>
            <a:r>
              <a:rPr lang="es-ES" sz="2800" b="1" u="sng" dirty="0" smtClean="0">
                <a:solidFill>
                  <a:schemeClr val="tx2"/>
                </a:solidFill>
              </a:rPr>
              <a:t>SORTIDES</a:t>
            </a:r>
          </a:p>
          <a:p>
            <a:pPr marL="285750" indent="-285750">
              <a:buFontTx/>
              <a:buChar char="-"/>
            </a:pPr>
            <a:r>
              <a:rPr lang="es-ES" sz="2800" b="1" dirty="0" smtClean="0">
                <a:solidFill>
                  <a:schemeClr val="tx2"/>
                </a:solidFill>
              </a:rPr>
              <a:t>Les portes  </a:t>
            </a:r>
            <a:r>
              <a:rPr lang="es-ES" sz="2800" b="1" dirty="0" err="1" smtClean="0">
                <a:solidFill>
                  <a:schemeClr val="tx2"/>
                </a:solidFill>
              </a:rPr>
              <a:t>s’obriran</a:t>
            </a:r>
            <a:r>
              <a:rPr lang="es-ES" sz="2800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es-ES" sz="2800" b="1" dirty="0" smtClean="0">
                <a:solidFill>
                  <a:schemeClr val="tx2"/>
                </a:solidFill>
              </a:rPr>
              <a:t>		de  12:25 a 12.35</a:t>
            </a:r>
          </a:p>
          <a:p>
            <a:r>
              <a:rPr lang="es-ES" sz="2800" b="1" dirty="0">
                <a:solidFill>
                  <a:schemeClr val="tx2"/>
                </a:solidFill>
              </a:rPr>
              <a:t>	</a:t>
            </a:r>
            <a:r>
              <a:rPr lang="es-ES" sz="2800" b="1" dirty="0" smtClean="0">
                <a:solidFill>
                  <a:schemeClr val="tx2"/>
                </a:solidFill>
              </a:rPr>
              <a:t>	de 16:20 a 16:35</a:t>
            </a:r>
          </a:p>
          <a:p>
            <a:endParaRPr lang="es-ES" sz="1050" dirty="0">
              <a:solidFill>
                <a:schemeClr val="tx2"/>
              </a:solidFill>
            </a:endParaRPr>
          </a:p>
          <a:p>
            <a:pPr algn="ctr"/>
            <a:endParaRPr lang="es-ES" b="1" u="sng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3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511393" y="548680"/>
            <a:ext cx="66967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u="sng" dirty="0" err="1" smtClean="0">
                <a:solidFill>
                  <a:schemeClr val="tx2"/>
                </a:solidFill>
              </a:rPr>
              <a:t>Recordeu</a:t>
            </a:r>
            <a:r>
              <a:rPr lang="es-ES" sz="2400" b="1" dirty="0" smtClean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endParaRPr lang="es-ES" sz="700" b="1" dirty="0" smtClean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a-ES" sz="2400" b="1" dirty="0" smtClean="0">
                <a:solidFill>
                  <a:schemeClr val="tx2"/>
                </a:solidFill>
              </a:rPr>
              <a:t>Les famílies no poden entrar al recinte escolar i és recomana que només acompanyi un adult a l’infant, per evitar possibles aglomeracions a l’entrada.</a:t>
            </a:r>
          </a:p>
          <a:p>
            <a:pPr algn="just">
              <a:lnSpc>
                <a:spcPct val="150000"/>
              </a:lnSpc>
            </a:pPr>
            <a:endParaRPr lang="ca-ES" sz="2000" b="1" dirty="0" smtClean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a-ES" sz="2400" b="1" dirty="0" smtClean="0">
                <a:solidFill>
                  <a:schemeClr val="tx2"/>
                </a:solidFill>
              </a:rPr>
              <a:t>A partir de les 16:35, l’alumnat es deixarà al servei d’acollida si alguna família no arriba a l’hora.</a:t>
            </a:r>
            <a:endParaRPr lang="ca-E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620688"/>
            <a:ext cx="6194649" cy="716658"/>
          </a:xfrm>
        </p:spPr>
        <p:txBody>
          <a:bodyPr/>
          <a:lstStyle/>
          <a:p>
            <a:r>
              <a:rPr lang="es-ES" b="1" dirty="0" smtClean="0">
                <a:solidFill>
                  <a:schemeClr val="tx2"/>
                </a:solidFill>
              </a:rPr>
              <a:t>SEGURETAT A L’ESCOLA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196752"/>
            <a:ext cx="7776864" cy="4608512"/>
          </a:xfrm>
        </p:spPr>
        <p:txBody>
          <a:bodyPr>
            <a:normAutofit/>
          </a:bodyPr>
          <a:lstStyle/>
          <a:p>
            <a:r>
              <a:rPr lang="ca-ES" sz="2000" b="1" dirty="0" smtClean="0">
                <a:solidFill>
                  <a:schemeClr val="tx2"/>
                </a:solidFill>
              </a:rPr>
              <a:t>A l’entrada </a:t>
            </a:r>
            <a:r>
              <a:rPr lang="ca-ES" sz="2000" b="1" dirty="0">
                <a:solidFill>
                  <a:schemeClr val="tx2"/>
                </a:solidFill>
              </a:rPr>
              <a:t>de l’escola, es </a:t>
            </a:r>
            <a:r>
              <a:rPr lang="ca-ES" sz="2000" b="1" dirty="0" smtClean="0">
                <a:solidFill>
                  <a:schemeClr val="tx2"/>
                </a:solidFill>
              </a:rPr>
              <a:t>prendrà la temperatura als infants i s’hauran de posar gel hidroalcohòlic.</a:t>
            </a:r>
          </a:p>
          <a:p>
            <a:r>
              <a:rPr lang="ca-ES" sz="2000" b="1" dirty="0" smtClean="0">
                <a:solidFill>
                  <a:schemeClr val="tx2"/>
                </a:solidFill>
              </a:rPr>
              <a:t>Ens rentarem les mans en diferents moments de la jornada.</a:t>
            </a:r>
          </a:p>
          <a:p>
            <a:r>
              <a:rPr lang="ca-ES" sz="2000" b="1" dirty="0" smtClean="0">
                <a:solidFill>
                  <a:schemeClr val="tx2"/>
                </a:solidFill>
              </a:rPr>
              <a:t>Cal que portin mascareta a l’aula (fins noves instruccions).</a:t>
            </a:r>
          </a:p>
          <a:p>
            <a:r>
              <a:rPr lang="ca-ES" sz="2000" b="1" dirty="0" smtClean="0">
                <a:solidFill>
                  <a:schemeClr val="tx2"/>
                </a:solidFill>
              </a:rPr>
              <a:t>Cada alumne/a haurà de portar a la motxilla:</a:t>
            </a:r>
          </a:p>
          <a:p>
            <a:pPr marL="0" indent="0">
              <a:buNone/>
            </a:pPr>
            <a:r>
              <a:rPr lang="ca-ES" sz="2000" b="1" dirty="0">
                <a:solidFill>
                  <a:schemeClr val="tx2"/>
                </a:solidFill>
              </a:rPr>
              <a:t>	</a:t>
            </a:r>
            <a:r>
              <a:rPr lang="ca-ES" sz="2000" b="1" dirty="0" smtClean="0">
                <a:solidFill>
                  <a:schemeClr val="tx2"/>
                </a:solidFill>
              </a:rPr>
              <a:t>	- una ampolla d’aigua</a:t>
            </a:r>
          </a:p>
          <a:p>
            <a:pPr marL="0" indent="0">
              <a:buNone/>
            </a:pPr>
            <a:r>
              <a:rPr lang="ca-ES" sz="2000" b="1" dirty="0">
                <a:solidFill>
                  <a:schemeClr val="tx2"/>
                </a:solidFill>
              </a:rPr>
              <a:t>	</a:t>
            </a:r>
            <a:r>
              <a:rPr lang="ca-ES" sz="2000" b="1" dirty="0" smtClean="0">
                <a:solidFill>
                  <a:schemeClr val="tx2"/>
                </a:solidFill>
              </a:rPr>
              <a:t>	- un paquet de mocadors</a:t>
            </a:r>
          </a:p>
          <a:p>
            <a:pPr marL="0" indent="0">
              <a:buNone/>
            </a:pPr>
            <a:r>
              <a:rPr lang="ca-ES" sz="2000" b="1" dirty="0">
                <a:solidFill>
                  <a:schemeClr val="tx2"/>
                </a:solidFill>
              </a:rPr>
              <a:t>	</a:t>
            </a:r>
            <a:r>
              <a:rPr lang="ca-ES" sz="2000" b="1" dirty="0" smtClean="0">
                <a:solidFill>
                  <a:schemeClr val="tx2"/>
                </a:solidFill>
              </a:rPr>
              <a:t>	- una bosseta per la mascareta </a:t>
            </a:r>
          </a:p>
          <a:p>
            <a:pPr marL="0" indent="0">
              <a:buNone/>
            </a:pPr>
            <a:r>
              <a:rPr lang="ca-ES" sz="2000" b="1" dirty="0">
                <a:solidFill>
                  <a:schemeClr val="tx2"/>
                </a:solidFill>
              </a:rPr>
              <a:t>	</a:t>
            </a:r>
            <a:r>
              <a:rPr lang="ca-ES" sz="2000" b="1" dirty="0" smtClean="0">
                <a:solidFill>
                  <a:schemeClr val="tx2"/>
                </a:solidFill>
              </a:rPr>
              <a:t>	- una mascareta “de recanvi” , en una altra bossa</a:t>
            </a:r>
          </a:p>
          <a:p>
            <a:pPr marL="0" indent="0">
              <a:buNone/>
            </a:pPr>
            <a:r>
              <a:rPr lang="ca-ES" sz="2000" b="1" dirty="0">
                <a:solidFill>
                  <a:schemeClr val="tx2"/>
                </a:solidFill>
              </a:rPr>
              <a:t>	</a:t>
            </a:r>
            <a:r>
              <a:rPr lang="ca-ES" sz="2000" b="1" dirty="0" smtClean="0">
                <a:solidFill>
                  <a:schemeClr val="tx2"/>
                </a:solidFill>
              </a:rPr>
              <a:t>	- un paraigües plegable.</a:t>
            </a:r>
          </a:p>
          <a:p>
            <a:pPr marL="0" indent="0">
              <a:buNone/>
            </a:pPr>
            <a:endParaRPr lang="ca-ES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a-ES" sz="2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a-ES" sz="2000" b="1" dirty="0" smtClean="0">
              <a:solidFill>
                <a:schemeClr val="tx2"/>
              </a:solidFill>
            </a:endParaRPr>
          </a:p>
          <a:p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187624" y="5949280"/>
            <a:ext cx="76328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RECOMANEM INFORMEU ALS VOSTRES FILLS D’AQUESTE S NOVES MESURES ABANS DE L’INICI DE CURS.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95268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60178" y="620688"/>
            <a:ext cx="7776863" cy="860674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tx2"/>
                </a:solidFill>
              </a:rPr>
              <a:t>MÉS MESURES DE PREVENCIÓ…</a:t>
            </a:r>
            <a:endParaRPr lang="es-ES" sz="28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268760"/>
            <a:ext cx="7596336" cy="4608513"/>
          </a:xfrm>
        </p:spPr>
        <p:txBody>
          <a:bodyPr>
            <a:noAutofit/>
          </a:bodyPr>
          <a:lstStyle/>
          <a:p>
            <a:pPr algn="just"/>
            <a:r>
              <a:rPr lang="ca-ES" sz="2400" b="1" dirty="0" smtClean="0">
                <a:solidFill>
                  <a:schemeClr val="tx2"/>
                </a:solidFill>
              </a:rPr>
              <a:t>Cada classe té la consideració de “grup estable de convivència .</a:t>
            </a:r>
          </a:p>
          <a:p>
            <a:pPr algn="just"/>
            <a:r>
              <a:rPr lang="ca-ES" sz="2400" b="1" dirty="0" smtClean="0">
                <a:solidFill>
                  <a:schemeClr val="tx2"/>
                </a:solidFill>
              </a:rPr>
              <a:t>El contacte entre altres grups/classes es veurà limitat i s’haurà de fer respectant les mesures de seguretat (distància), que s’hauran de mantenir als passadissos, patis i altres espais comuns. Es faran diferents torns de patis amb espais separats pels diferents grups.</a:t>
            </a:r>
          </a:p>
          <a:p>
            <a:pPr algn="just"/>
            <a:r>
              <a:rPr lang="ca-ES" sz="2400" b="1" dirty="0" smtClean="0">
                <a:solidFill>
                  <a:schemeClr val="tx2"/>
                </a:solidFill>
              </a:rPr>
              <a:t>També es veurà limitat el contacte amb alguns mestres que treballin en diferents classes.</a:t>
            </a:r>
          </a:p>
          <a:p>
            <a:pPr algn="just"/>
            <a:r>
              <a:rPr lang="ca-ES" sz="2400" b="1" dirty="0" smtClean="0">
                <a:solidFill>
                  <a:schemeClr val="tx2"/>
                </a:solidFill>
              </a:rPr>
              <a:t>Es reforçarà la neteja, ventilació i desinfecció del centre.</a:t>
            </a:r>
            <a:endParaRPr lang="ca-E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5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066690"/>
          </a:xfrm>
        </p:spPr>
        <p:txBody>
          <a:bodyPr>
            <a:noAutofit/>
          </a:bodyPr>
          <a:lstStyle/>
          <a:p>
            <a:pPr algn="ctr"/>
            <a:r>
              <a:rPr lang="ca-ES" sz="3200" b="1" dirty="0">
                <a:solidFill>
                  <a:schemeClr val="tx2"/>
                </a:solidFill>
              </a:rPr>
              <a:t>Mesures </a:t>
            </a:r>
            <a:r>
              <a:rPr lang="ca-ES" sz="3200" b="1" dirty="0" smtClean="0">
                <a:solidFill>
                  <a:schemeClr val="tx2"/>
                </a:solidFill>
              </a:rPr>
              <a:t>extraordinàries de Salut                                          Escola Bufalà</a:t>
            </a:r>
            <a:endParaRPr lang="ca-ES" sz="3200" b="1" dirty="0">
              <a:solidFill>
                <a:schemeClr val="tx2"/>
              </a:solidFill>
            </a:endParaRPr>
          </a:p>
        </p:txBody>
      </p:sp>
      <p:sp>
        <p:nvSpPr>
          <p:cNvPr id="4" name="Subtítol 3"/>
          <p:cNvSpPr>
            <a:spLocks noGrp="1"/>
          </p:cNvSpPr>
          <p:nvPr>
            <p:ph type="subTitle" idx="1"/>
          </p:nvPr>
        </p:nvSpPr>
        <p:spPr>
          <a:xfrm>
            <a:off x="1560494" y="1323729"/>
            <a:ext cx="2235957" cy="655711"/>
          </a:xfrm>
        </p:spPr>
        <p:txBody>
          <a:bodyPr>
            <a:noAutofit/>
          </a:bodyPr>
          <a:lstStyle/>
          <a:p>
            <a:pPr lvl="0" algn="l"/>
            <a:r>
              <a:rPr lang="ca-ES" sz="1200" b="1" dirty="0" smtClean="0">
                <a:solidFill>
                  <a:schemeClr val="accent1">
                    <a:lumMod val="75000"/>
                  </a:schemeClr>
                </a:solidFill>
              </a:rPr>
              <a:t>Entrades i sortides relaxades amb mascareta a partir del 6 anys. </a:t>
            </a:r>
            <a:r>
              <a:rPr lang="ca-ES" sz="1200" b="1" dirty="0">
                <a:solidFill>
                  <a:srgbClr val="4F81BD">
                    <a:lumMod val="75000"/>
                  </a:srgbClr>
                </a:solidFill>
              </a:rPr>
              <a:t>Facilitant entrades i </a:t>
            </a: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sortides. Reduir l’estona a les portes d’accés.</a:t>
            </a:r>
            <a:endParaRPr lang="ca-ES" sz="1200" b="1" dirty="0">
              <a:solidFill>
                <a:srgbClr val="4F81BD">
                  <a:lumMod val="75000"/>
                </a:srgbClr>
              </a:solidFill>
            </a:endParaRPr>
          </a:p>
          <a:p>
            <a:endParaRPr lang="ca-E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68" y="1327339"/>
            <a:ext cx="708694" cy="65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59" y="1266202"/>
            <a:ext cx="681266" cy="65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45938" y="1231207"/>
            <a:ext cx="319925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ca-ES" sz="1200" b="1" dirty="0" smtClean="0">
                <a:solidFill>
                  <a:schemeClr val="accent1">
                    <a:lumMod val="75000"/>
                  </a:schemeClr>
                </a:solidFill>
              </a:rPr>
              <a:t>Acompanyats per un únic adult , </a:t>
            </a:r>
          </a:p>
          <a:p>
            <a:pPr lvl="0">
              <a:spcBef>
                <a:spcPct val="20000"/>
              </a:spcBef>
            </a:pPr>
            <a:r>
              <a:rPr lang="ca-ES" sz="1200" b="1" dirty="0" smtClean="0">
                <a:solidFill>
                  <a:schemeClr val="accent1">
                    <a:lumMod val="75000"/>
                  </a:schemeClr>
                </a:solidFill>
              </a:rPr>
              <a:t>sense accés al recinte escolar. Facilitant entrades i sortides</a:t>
            </a:r>
            <a:endParaRPr lang="ca-E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1" y="2386913"/>
            <a:ext cx="603233" cy="59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620110" y="2553717"/>
            <a:ext cx="20002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ca-ES" sz="1200" b="1" dirty="0" smtClean="0">
                <a:solidFill>
                  <a:schemeClr val="accent1">
                    <a:lumMod val="75000"/>
                  </a:schemeClr>
                </a:solidFill>
              </a:rPr>
              <a:t>Presa diària de temperatura </a:t>
            </a:r>
            <a:endParaRPr lang="ca-E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34" y="4087660"/>
            <a:ext cx="630791" cy="64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771257" y="3280804"/>
            <a:ext cx="28547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ca-ES" sz="1200" b="1" dirty="0" smtClean="0">
                <a:solidFill>
                  <a:schemeClr val="accent1">
                    <a:lumMod val="75000"/>
                  </a:schemeClr>
                </a:solidFill>
              </a:rPr>
              <a:t>Ús de mascareta en tot el recinte a partir de 6 anys. </a:t>
            </a:r>
          </a:p>
          <a:p>
            <a:pPr lvl="0">
              <a:spcBef>
                <a:spcPct val="20000"/>
              </a:spcBef>
            </a:pPr>
            <a:r>
              <a:rPr lang="ca-ES" sz="1200" b="1" dirty="0" smtClean="0">
                <a:solidFill>
                  <a:schemeClr val="accent1">
                    <a:lumMod val="75000"/>
                  </a:schemeClr>
                </a:solidFill>
              </a:rPr>
              <a:t>- No obligatòria a E. Infantil. Recomanable.</a:t>
            </a:r>
          </a:p>
          <a:p>
            <a:pPr lvl="0">
              <a:spcBef>
                <a:spcPct val="20000"/>
              </a:spcBef>
            </a:pPr>
            <a:r>
              <a:rPr lang="ca-ES" sz="1200" b="1" dirty="0" smtClean="0">
                <a:solidFill>
                  <a:schemeClr val="accent1">
                    <a:lumMod val="75000"/>
                  </a:schemeClr>
                </a:solidFill>
              </a:rPr>
              <a:t>- No obligatòria* a E. Primària amb el grup de convivència dins l’aula. Obligatòria fora del grup quan no es pugui mantenir la distància de 1,5m</a:t>
            </a:r>
          </a:p>
          <a:p>
            <a:pPr>
              <a:spcBef>
                <a:spcPct val="20000"/>
              </a:spcBef>
            </a:pPr>
            <a:r>
              <a:rPr lang="ca-ES" sz="1200" b="1" dirty="0">
                <a:solidFill>
                  <a:schemeClr val="accent1">
                    <a:lumMod val="75000"/>
                  </a:schemeClr>
                </a:solidFill>
              </a:rPr>
              <a:t>- Els docents i personal del centre ha de portar la mascareta i respectar la distància.</a:t>
            </a:r>
          </a:p>
          <a:p>
            <a:pPr lvl="0">
              <a:spcBef>
                <a:spcPct val="20000"/>
              </a:spcBef>
            </a:pPr>
            <a:endParaRPr lang="ca-ES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spcBef>
                <a:spcPct val="20000"/>
              </a:spcBef>
            </a:pPr>
            <a:r>
              <a:rPr lang="ca-ES" sz="1200" b="1" dirty="0" smtClean="0">
                <a:solidFill>
                  <a:schemeClr val="accent1">
                    <a:lumMod val="75000"/>
                  </a:schemeClr>
                </a:solidFill>
              </a:rPr>
              <a:t>* Pot esdevenir obligatòria si l’escenari epidemiològic del territori així ho requereix.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59" y="2256480"/>
            <a:ext cx="617984" cy="59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634394" y="2164211"/>
            <a:ext cx="3128485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ca-ES" sz="1200" b="1" dirty="0" smtClean="0">
                <a:solidFill>
                  <a:schemeClr val="accent1">
                    <a:lumMod val="75000"/>
                  </a:schemeClr>
                </a:solidFill>
              </a:rPr>
              <a:t>- Grups de convivència estable</a:t>
            </a:r>
          </a:p>
          <a:p>
            <a:pPr lvl="0">
              <a:spcBef>
                <a:spcPct val="20000"/>
              </a:spcBef>
            </a:pPr>
            <a:r>
              <a:rPr lang="ca-ES" sz="1200" b="1" dirty="0" smtClean="0">
                <a:solidFill>
                  <a:schemeClr val="accent1">
                    <a:lumMod val="75000"/>
                  </a:schemeClr>
                </a:solidFill>
              </a:rPr>
              <a:t>- 5 grups més a primària per reducció de ràtio.</a:t>
            </a:r>
          </a:p>
          <a:p>
            <a:pPr lvl="0">
              <a:spcBef>
                <a:spcPct val="20000"/>
              </a:spcBef>
            </a:pPr>
            <a:r>
              <a:rPr lang="ca-ES" sz="1200" b="1" dirty="0" smtClean="0">
                <a:solidFill>
                  <a:schemeClr val="accent1">
                    <a:lumMod val="75000"/>
                  </a:schemeClr>
                </a:solidFill>
              </a:rPr>
              <a:t>- Reducció de mestres per grup.</a:t>
            </a:r>
          </a:p>
          <a:p>
            <a:pPr marL="171450" lvl="0" indent="-171450">
              <a:spcBef>
                <a:spcPct val="20000"/>
              </a:spcBef>
              <a:buFontTx/>
              <a:buChar char="-"/>
            </a:pPr>
            <a:endParaRPr lang="ca-E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84" y="4009630"/>
            <a:ext cx="644278" cy="59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520308" y="3938579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endParaRPr lang="ca-E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38577" y="4186072"/>
            <a:ext cx="1963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ca-ES" sz="1200" b="1" dirty="0" smtClean="0">
                <a:solidFill>
                  <a:schemeClr val="accent1">
                    <a:lumMod val="75000"/>
                  </a:schemeClr>
                </a:solidFill>
              </a:rPr>
              <a:t>Ventilació d’aules cada hora</a:t>
            </a:r>
            <a:endParaRPr lang="ca-E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55" y="3271180"/>
            <a:ext cx="584146" cy="57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602565" y="3334430"/>
            <a:ext cx="1963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ca-ES" sz="1200" b="1" dirty="0" smtClean="0">
                <a:solidFill>
                  <a:schemeClr val="accent1">
                    <a:lumMod val="75000"/>
                  </a:schemeClr>
                </a:solidFill>
              </a:rPr>
              <a:t>Ventilació d’aules cada hora</a:t>
            </a:r>
            <a:endParaRPr lang="ca-E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95" y="4788081"/>
            <a:ext cx="599180" cy="54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612673" y="4900867"/>
            <a:ext cx="22719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ca-ES" sz="1200" b="1" dirty="0" smtClean="0">
                <a:solidFill>
                  <a:schemeClr val="accent1">
                    <a:lumMod val="75000"/>
                  </a:schemeClr>
                </a:solidFill>
              </a:rPr>
              <a:t>Esbarjos esglaonats i </a:t>
            </a:r>
            <a:r>
              <a:rPr lang="ca-ES" sz="1200" b="1" dirty="0" err="1" smtClean="0">
                <a:solidFill>
                  <a:schemeClr val="accent1">
                    <a:lumMod val="75000"/>
                  </a:schemeClr>
                </a:solidFill>
              </a:rPr>
              <a:t>sectoritzats</a:t>
            </a:r>
            <a:endParaRPr lang="ca-E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95" y="5571417"/>
            <a:ext cx="630848" cy="61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560494" y="5476931"/>
            <a:ext cx="211952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ca-ES" sz="1200" b="1" dirty="0" smtClean="0">
                <a:solidFill>
                  <a:schemeClr val="accent1">
                    <a:lumMod val="75000"/>
                  </a:schemeClr>
                </a:solidFill>
              </a:rPr>
              <a:t>- Neteja de material comú després de cada ús</a:t>
            </a:r>
          </a:p>
          <a:p>
            <a:pPr lvl="0">
              <a:spcBef>
                <a:spcPct val="20000"/>
              </a:spcBef>
            </a:pPr>
            <a:r>
              <a:rPr lang="ca-ES" sz="1200" b="1" dirty="0" smtClean="0">
                <a:solidFill>
                  <a:schemeClr val="accent1">
                    <a:lumMod val="75000"/>
                  </a:schemeClr>
                </a:solidFill>
              </a:rPr>
              <a:t>- Pla de neteja i desinfecció en horari lectiu  d’espais comuns</a:t>
            </a:r>
            <a:endParaRPr lang="ca-E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82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47891" y="260649"/>
            <a:ext cx="7772400" cy="864096"/>
          </a:xfrm>
        </p:spPr>
        <p:txBody>
          <a:bodyPr>
            <a:normAutofit/>
          </a:bodyPr>
          <a:lstStyle/>
          <a:p>
            <a:pPr algn="ctr"/>
            <a:r>
              <a:rPr lang="ca-ES" sz="4000" b="1" dirty="0" smtClean="0">
                <a:solidFill>
                  <a:schemeClr val="tx2"/>
                </a:solidFill>
              </a:rPr>
              <a:t>Missatges clau per les famílies</a:t>
            </a:r>
            <a:endParaRPr lang="ca-ES" sz="4000" b="1" dirty="0">
              <a:solidFill>
                <a:schemeClr val="tx2"/>
              </a:solidFill>
            </a:endParaRP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827584" y="1196752"/>
            <a:ext cx="7560840" cy="1080120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a-E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L’escola és un entorn segur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Si el vostre fill/a presenta símptomes, no el porteu a l’escola i comuniqueu-ho al centre:</a:t>
            </a:r>
            <a:endParaRPr lang="ca-ES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a-ES" sz="20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ca-ES" sz="12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Subtítol 2"/>
          <p:cNvSpPr txBox="1">
            <a:spLocks/>
          </p:cNvSpPr>
          <p:nvPr/>
        </p:nvSpPr>
        <p:spPr>
          <a:xfrm>
            <a:off x="1403649" y="2276872"/>
            <a:ext cx="3456384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Febre o febrícula &gt;37’5C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Tos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Dificultat per a respirar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Mal de coll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Congestió nasal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Vòmits i/o diarrees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Mal de cap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Malestar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Dolor muscular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Alteració del gust o olfacte </a:t>
            </a:r>
            <a:endParaRPr lang="ca-ES" sz="1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Subtítol 2"/>
          <p:cNvSpPr txBox="1">
            <a:spLocks/>
          </p:cNvSpPr>
          <p:nvPr/>
        </p:nvSpPr>
        <p:spPr>
          <a:xfrm>
            <a:off x="827584" y="4653136"/>
            <a:ext cx="7920880" cy="1944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a-E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Col·laboreu amb el centre i feu que les entrades i sortides siguin àgils, eviteu les aglomeracions.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a-E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Si hi ha un cas positiu a la classe del vostre fill/a seguiu les indicacions del centre i/o dels serveis de Salut.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a-E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Sigueu un bon exemple pels vostres fills/es i seguiu les mesures de protecció.</a:t>
            </a:r>
          </a:p>
          <a:p>
            <a:pPr algn="just"/>
            <a:endParaRPr lang="ca-ES" sz="20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a-ES" sz="20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a-ES" sz="20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ca-ES" sz="12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785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8" t="12587" r="27332"/>
          <a:stretch/>
        </p:blipFill>
        <p:spPr bwMode="auto">
          <a:xfrm>
            <a:off x="2483768" y="204642"/>
            <a:ext cx="4401941" cy="626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9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801</TotalTime>
  <Words>1478</Words>
  <Application>Microsoft Office PowerPoint</Application>
  <PresentationFormat>Presentación en pantalla (4:3)</PresentationFormat>
  <Paragraphs>192</Paragraphs>
  <Slides>22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Espiral</vt:lpstr>
      <vt:lpstr>Presentación de PowerPoint</vt:lpstr>
      <vt:lpstr>Hola famílies!   Us donem la benvinguda a aquest nou curs i us informem d’algunes qüestions pràctiques i més generals, que acabarem d’aprofundir a la reunió de pares que farem la propera setmana.</vt:lpstr>
      <vt:lpstr>ACCÉS A L’ESCOLA </vt:lpstr>
      <vt:lpstr>Presentación de PowerPoint</vt:lpstr>
      <vt:lpstr>SEGURETAT A L’ESCOLA</vt:lpstr>
      <vt:lpstr>MÉS MESURES DE PREVENCIÓ…</vt:lpstr>
      <vt:lpstr>Mesures extraordinàries de Salut                                          Escola Bufalà</vt:lpstr>
      <vt:lpstr>Missatges clau per les famílies</vt:lpstr>
      <vt:lpstr>Presentación de PowerPoint</vt:lpstr>
      <vt:lpstr>Recomanacions i normes d’organització i funcionament</vt:lpstr>
      <vt:lpstr>Presentación de PowerPoint</vt:lpstr>
      <vt:lpstr>AGENDA</vt:lpstr>
      <vt:lpstr>Presentación de PowerPoint</vt:lpstr>
      <vt:lpstr>  </vt:lpstr>
      <vt:lpstr>Presentación de PowerPoint</vt:lpstr>
      <vt:lpstr>Presentación de PowerPoint</vt:lpstr>
      <vt:lpstr>Presentación de PowerPoint</vt:lpstr>
      <vt:lpstr>Presentación de PowerPoint</vt:lpstr>
      <vt:lpstr>COMUNICACIÓ OFICIAL FAMÍLIA-ESCOLA</vt:lpstr>
      <vt:lpstr>Consells pel bon ús de les xarxes i whastapp</vt:lpstr>
      <vt:lpstr>Protecció de dades i dret d’imatge</vt:lpstr>
      <vt:lpstr>GRÀCIES PER LA VOSTRA ATENCIÓ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super</dc:creator>
  <cp:lastModifiedBy>profe</cp:lastModifiedBy>
  <cp:revision>96</cp:revision>
  <dcterms:created xsi:type="dcterms:W3CDTF">2017-09-06T10:23:30Z</dcterms:created>
  <dcterms:modified xsi:type="dcterms:W3CDTF">2020-09-10T12:51:36Z</dcterms:modified>
</cp:coreProperties>
</file>