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09" r:id="rId3"/>
  </p:sldMasterIdLst>
  <p:notesMasterIdLst>
    <p:notesMasterId r:id="rId22"/>
  </p:notesMasterIdLst>
  <p:sldIdLst>
    <p:sldId id="256" r:id="rId4"/>
    <p:sldId id="281" r:id="rId5"/>
    <p:sldId id="293" r:id="rId6"/>
    <p:sldId id="294" r:id="rId7"/>
    <p:sldId id="283" r:id="rId8"/>
    <p:sldId id="284" r:id="rId9"/>
    <p:sldId id="259" r:id="rId10"/>
    <p:sldId id="274" r:id="rId11"/>
    <p:sldId id="260" r:id="rId12"/>
    <p:sldId id="296" r:id="rId13"/>
    <p:sldId id="292" r:id="rId14"/>
    <p:sldId id="263" r:id="rId15"/>
    <p:sldId id="264" r:id="rId16"/>
    <p:sldId id="266" r:id="rId17"/>
    <p:sldId id="267" r:id="rId18"/>
    <p:sldId id="268" r:id="rId19"/>
    <p:sldId id="271" r:id="rId20"/>
    <p:sldId id="280"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31AF2-17A8-4F2C-98A4-9E132CB6380E}" type="datetimeFigureOut">
              <a:rPr lang="es-ES" smtClean="0"/>
              <a:pPr/>
              <a:t>15/09/2020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55E00-60C5-4D14-8D14-7987A98BA2B5}" type="slidenum">
              <a:rPr lang="es-ES" smtClean="0"/>
              <a:pPr/>
              <a:t>‹Nº›</a:t>
            </a:fld>
            <a:endParaRPr lang="es-ES"/>
          </a:p>
        </p:txBody>
      </p:sp>
    </p:spTree>
    <p:extLst>
      <p:ext uri="{BB962C8B-B14F-4D97-AF65-F5344CB8AC3E}">
        <p14:creationId xmlns:p14="http://schemas.microsoft.com/office/powerpoint/2010/main" val="201651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p:nvPr>
        </p:nvSpPr>
        <p:spPr>
          <a:noFill/>
          <a:ln>
            <a:round/>
            <a:headEnd/>
            <a:tailEnd/>
          </a:ln>
        </p:spPr>
        <p:txBody>
          <a:bodyPr/>
          <a:lstStyle/>
          <a:p>
            <a:fld id="{54764CD2-1D97-49AB-8DDE-ABC0DA569671}" type="slidenum">
              <a:rPr lang="ca-ES" altLang="ca-ES"/>
              <a:pPr/>
              <a:t>15</a:t>
            </a:fld>
            <a:endParaRPr lang="ca-ES" altLang="ca-ES"/>
          </a:p>
        </p:txBody>
      </p:sp>
      <p:sp>
        <p:nvSpPr>
          <p:cNvPr id="55299" name="Rectangle 1"/>
          <p:cNvSpPr>
            <a:spLocks noGrp="1" noRot="1" noChangeAspect="1" noChangeArrowheads="1" noTextEdit="1"/>
          </p:cNvSpPr>
          <p:nvPr>
            <p:ph type="sldImg"/>
          </p:nvPr>
        </p:nvSpPr>
        <p:spPr>
          <a:xfrm>
            <a:off x="1146175" y="685800"/>
            <a:ext cx="4564063" cy="3422650"/>
          </a:xfrm>
          <a:solidFill>
            <a:srgbClr val="FFFFFF"/>
          </a:solidFill>
          <a:ln/>
        </p:spPr>
      </p:sp>
      <p:sp>
        <p:nvSpPr>
          <p:cNvPr id="55300" name="Rectangle 2"/>
          <p:cNvSpPr>
            <a:spLocks noGrp="1" noChangeArrowheads="1"/>
          </p:cNvSpPr>
          <p:nvPr>
            <p:ph type="body" idx="1"/>
          </p:nvPr>
        </p:nvSpPr>
        <p:spPr>
          <a:xfrm>
            <a:off x="685480" y="4342450"/>
            <a:ext cx="5482236" cy="4108513"/>
          </a:xfrm>
          <a:noFill/>
        </p:spPr>
        <p:txBody>
          <a:bodyPr wrap="none" anchor="ctr"/>
          <a:lstStyle/>
          <a:p>
            <a:endParaRPr lang="es-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7A847CFC-816F-41D0-AAC0-9BF4FEBC753E}" type="datetimeFigureOut">
              <a:rPr lang="es-ES" smtClean="0"/>
              <a:pPr/>
              <a:t>15/09/2020</a:t>
            </a:fld>
            <a:endParaRPr lang="es-ES"/>
          </a:p>
        </p:txBody>
      </p:sp>
      <p:sp>
        <p:nvSpPr>
          <p:cNvPr id="17" name="16 Marcador de pie de página"/>
          <p:cNvSpPr>
            <a:spLocks noGrp="1"/>
          </p:cNvSpPr>
          <p:nvPr>
            <p:ph type="ftr" sz="quarter" idx="11"/>
          </p:nvPr>
        </p:nvSpPr>
        <p:spPr>
          <a:xfrm>
            <a:off x="2898648" y="6355080"/>
            <a:ext cx="3474720" cy="365760"/>
          </a:xfrm>
        </p:spPr>
        <p:txBody>
          <a:bodyPr/>
          <a:lstStyle/>
          <a:p>
            <a:endParaRPr lang="es-ES"/>
          </a:p>
        </p:txBody>
      </p:sp>
      <p:sp>
        <p:nvSpPr>
          <p:cNvPr id="29" name="28 Marcador de número de diapositiva"/>
          <p:cNvSpPr>
            <a:spLocks noGrp="1"/>
          </p:cNvSpPr>
          <p:nvPr>
            <p:ph type="sldNum" sz="quarter" idx="12"/>
          </p:nvPr>
        </p:nvSpPr>
        <p:spPr>
          <a:xfrm>
            <a:off x="1216152" y="6355080"/>
            <a:ext cx="1219200" cy="365760"/>
          </a:xfrm>
        </p:spPr>
        <p:txBody>
          <a:bodyPr/>
          <a:lstStyle/>
          <a:p>
            <a:fld id="{132FADFE-3B8F-471C-ABF0-DBC7717ECBBC}" type="slidenum">
              <a:rPr lang="es-ES" smtClean="0"/>
              <a:pPr/>
              <a:t>‹Nº›</a:t>
            </a:fld>
            <a:endParaRPr lang="es-ES"/>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0813"/>
            <a:ext cx="6862763" cy="1592262"/>
          </a:xfrm>
        </p:spPr>
        <p:txBody>
          <a:bodyPr/>
          <a:lstStyle/>
          <a:p>
            <a:r>
              <a:rPr lang="es-ES"/>
              <a:t>Haga clic para modificar el estilo de título del patrón</a:t>
            </a:r>
            <a:endParaRPr lang="ca-ES"/>
          </a:p>
        </p:txBody>
      </p:sp>
      <p:sp>
        <p:nvSpPr>
          <p:cNvPr id="3" name="Marcador de texto 2"/>
          <p:cNvSpPr>
            <a:spLocks noGrp="1"/>
          </p:cNvSpPr>
          <p:nvPr>
            <p:ph type="body" sz="half" idx="1"/>
          </p:nvPr>
        </p:nvSpPr>
        <p:spPr>
          <a:xfrm>
            <a:off x="685800" y="1828800"/>
            <a:ext cx="3767138" cy="4233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4605338" y="1828800"/>
            <a:ext cx="3768725" cy="4233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Rectangle 6"/>
          <p:cNvSpPr>
            <a:spLocks noGrp="1" noChangeArrowheads="1"/>
          </p:cNvSpPr>
          <p:nvPr>
            <p:ph type="sldNum" idx="10"/>
          </p:nvPr>
        </p:nvSpPr>
        <p:spPr>
          <a:ln/>
        </p:spPr>
        <p:txBody>
          <a:bodyPr/>
          <a:lstStyle>
            <a:lvl1pPr>
              <a:defRPr/>
            </a:lvl1pPr>
          </a:lstStyle>
          <a:p>
            <a:pPr>
              <a:defRPr/>
            </a:pPr>
            <a:fld id="{802F7BC6-1DED-4F0F-B269-4FCAE87706E4}" type="slidenum">
              <a:rPr lang="ca-ES" altLang="ca-ES"/>
              <a:pPr>
                <a:defRPr/>
              </a:pPr>
              <a:t>‹Nº›</a:t>
            </a:fld>
            <a:endParaRPr lang="ca-ES" altLang="ca-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55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853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94845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8892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9139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00569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5897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2919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39202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3763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46447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7520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74979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31071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1323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9781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6179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7A847CFC-816F-41D0-AAC0-9BF4FEBC753E}" type="datetimeFigureOut">
              <a:rPr lang="es-ES" smtClean="0"/>
              <a:pPr/>
              <a:t>15/09/2020</a:t>
            </a:fld>
            <a:endParaRPr lang="es-ES"/>
          </a:p>
        </p:txBody>
      </p:sp>
      <p:sp>
        <p:nvSpPr>
          <p:cNvPr id="5" name="4 Marcador de pie de página"/>
          <p:cNvSpPr>
            <a:spLocks noGrp="1"/>
          </p:cNvSpPr>
          <p:nvPr>
            <p:ph type="ftr" sz="quarter" idx="11"/>
          </p:nvPr>
        </p:nvSpPr>
        <p:spPr>
          <a:xfrm>
            <a:off x="2898648" y="6355080"/>
            <a:ext cx="3474720" cy="365760"/>
          </a:xfrm>
        </p:spPr>
        <p:txBody>
          <a:bodyPr/>
          <a:lstStyle/>
          <a:p>
            <a:endParaRPr lang="es-ES"/>
          </a:p>
        </p:txBody>
      </p:sp>
      <p:sp>
        <p:nvSpPr>
          <p:cNvPr id="6" name="5 Marcador de número de diapositiva"/>
          <p:cNvSpPr>
            <a:spLocks noGrp="1"/>
          </p:cNvSpPr>
          <p:nvPr>
            <p:ph type="sldNum" sz="quarter" idx="12"/>
          </p:nvPr>
        </p:nvSpPr>
        <p:spPr>
          <a:xfrm>
            <a:off x="1069848" y="6355080"/>
            <a:ext cx="1520952" cy="365760"/>
          </a:xfrm>
        </p:spPr>
        <p:txBody>
          <a:bodyPr/>
          <a:lstStyle/>
          <a:p>
            <a:fld id="{132FADFE-3B8F-471C-ABF0-DBC7717ECBBC}" type="slidenum">
              <a:rPr lang="es-ES" smtClean="0"/>
              <a:pPr/>
              <a:t>‹Nº›</a:t>
            </a:fld>
            <a:endParaRPr lang="es-ES"/>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78951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1034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8682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22481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3228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A847CFC-816F-41D0-AAC0-9BF4FEBC753E}" type="datetimeFigureOut">
              <a:rPr lang="es-ES" smtClean="0"/>
              <a:pPr/>
              <a:t>15/09/2020</a:t>
            </a:fld>
            <a:endParaRPr lang="es-ES"/>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32FADFE-3B8F-471C-ABF0-DBC7717ECBBC}" type="slidenum">
              <a:rPr lang="es-ES" smtClean="0"/>
              <a:pPr/>
              <a:t>‹Nº›</a:t>
            </a:fld>
            <a:endParaRPr 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889226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15/09/2020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466657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72816"/>
            <a:ext cx="8229600" cy="2040012"/>
          </a:xfrm>
        </p:spPr>
        <p:txBody>
          <a:bodyPr>
            <a:normAutofit fontScale="90000"/>
          </a:bodyPr>
          <a:lstStyle/>
          <a:p>
            <a:pPr algn="ctr"/>
            <a:br>
              <a:rPr lang="es-ES" sz="4900" b="1" dirty="0">
                <a:latin typeface="Arial" pitchFamily="34" charset="0"/>
                <a:cs typeface="Arial" pitchFamily="34" charset="0"/>
              </a:rPr>
            </a:br>
            <a:br>
              <a:rPr lang="es-ES" sz="4900" b="1" dirty="0">
                <a:latin typeface="Arial" pitchFamily="34" charset="0"/>
                <a:cs typeface="Arial" pitchFamily="34" charset="0"/>
              </a:rPr>
            </a:br>
            <a:br>
              <a:rPr lang="es-ES" sz="4900" b="1" dirty="0">
                <a:latin typeface="Arial" pitchFamily="34" charset="0"/>
                <a:cs typeface="Arial" pitchFamily="34" charset="0"/>
              </a:rPr>
            </a:br>
            <a:br>
              <a:rPr lang="es-ES" sz="4900" b="1" dirty="0">
                <a:latin typeface="Arial" pitchFamily="34" charset="0"/>
                <a:cs typeface="Arial" pitchFamily="34" charset="0"/>
              </a:rPr>
            </a:br>
            <a:r>
              <a:rPr lang="es-ES" sz="6700" b="1" dirty="0" err="1">
                <a:latin typeface="Arial" pitchFamily="34" charset="0"/>
                <a:cs typeface="Arial" pitchFamily="34" charset="0"/>
              </a:rPr>
              <a:t>Benvinguts</a:t>
            </a:r>
            <a:r>
              <a:rPr lang="es-ES" sz="6700" b="1" dirty="0">
                <a:latin typeface="Arial" pitchFamily="34" charset="0"/>
                <a:cs typeface="Arial" pitchFamily="34" charset="0"/>
              </a:rPr>
              <a:t>/es al </a:t>
            </a:r>
            <a:r>
              <a:rPr lang="es-ES" sz="6700" b="1" dirty="0" err="1">
                <a:latin typeface="Arial" pitchFamily="34" charset="0"/>
                <a:cs typeface="Arial" pitchFamily="34" charset="0"/>
              </a:rPr>
              <a:t>curs</a:t>
            </a:r>
            <a:br>
              <a:rPr lang="es-ES" sz="6700" b="1" dirty="0">
                <a:latin typeface="Arial" pitchFamily="34" charset="0"/>
                <a:cs typeface="Arial" pitchFamily="34" charset="0"/>
              </a:rPr>
            </a:br>
            <a:r>
              <a:rPr lang="es-ES" sz="6700" b="1" dirty="0">
                <a:latin typeface="Arial" pitchFamily="34" charset="0"/>
                <a:cs typeface="Arial" pitchFamily="34" charset="0"/>
              </a:rPr>
              <a:t> 2020-21</a:t>
            </a:r>
          </a:p>
        </p:txBody>
      </p:sp>
      <p:sp>
        <p:nvSpPr>
          <p:cNvPr id="3" name="2 Subtítulo"/>
          <p:cNvSpPr>
            <a:spLocks noGrp="1"/>
          </p:cNvSpPr>
          <p:nvPr>
            <p:ph type="subTitle" idx="4294967295"/>
          </p:nvPr>
        </p:nvSpPr>
        <p:spPr>
          <a:xfrm>
            <a:off x="1331640" y="4149080"/>
            <a:ext cx="6858000" cy="1440160"/>
          </a:xfrm>
        </p:spPr>
        <p:txBody>
          <a:bodyPr>
            <a:noAutofit/>
          </a:bodyPr>
          <a:lstStyle/>
          <a:p>
            <a:pPr algn="ctr">
              <a:buNone/>
            </a:pPr>
            <a:r>
              <a:rPr lang="es-ES" sz="4400" dirty="0" err="1">
                <a:solidFill>
                  <a:schemeClr val="tx1">
                    <a:lumMod val="95000"/>
                    <a:lumOff val="5000"/>
                  </a:schemeClr>
                </a:solidFill>
                <a:latin typeface="Arial" pitchFamily="34" charset="0"/>
                <a:cs typeface="Arial" pitchFamily="34" charset="0"/>
              </a:rPr>
              <a:t>Informacions</a:t>
            </a:r>
            <a:r>
              <a:rPr lang="es-ES" sz="4400" dirty="0">
                <a:solidFill>
                  <a:schemeClr val="tx1">
                    <a:lumMod val="95000"/>
                    <a:lumOff val="5000"/>
                  </a:schemeClr>
                </a:solidFill>
                <a:latin typeface="Arial" pitchFamily="34" charset="0"/>
                <a:cs typeface="Arial" pitchFamily="34" charset="0"/>
              </a:rPr>
              <a:t> </a:t>
            </a:r>
            <a:r>
              <a:rPr lang="es-ES" sz="4400" dirty="0" err="1">
                <a:solidFill>
                  <a:schemeClr val="tx1">
                    <a:lumMod val="95000"/>
                    <a:lumOff val="5000"/>
                  </a:schemeClr>
                </a:solidFill>
                <a:latin typeface="Arial" pitchFamily="34" charset="0"/>
                <a:cs typeface="Arial" pitchFamily="34" charset="0"/>
              </a:rPr>
              <a:t>d’inici</a:t>
            </a:r>
            <a:r>
              <a:rPr lang="es-ES" sz="4400" dirty="0">
                <a:solidFill>
                  <a:schemeClr val="tx1">
                    <a:lumMod val="95000"/>
                    <a:lumOff val="5000"/>
                  </a:schemeClr>
                </a:solidFill>
                <a:latin typeface="Arial" pitchFamily="34" charset="0"/>
                <a:cs typeface="Arial" pitchFamily="34" charset="0"/>
              </a:rPr>
              <a:t> de </a:t>
            </a:r>
            <a:r>
              <a:rPr lang="es-ES" sz="4400" dirty="0" err="1">
                <a:solidFill>
                  <a:schemeClr val="tx1">
                    <a:lumMod val="95000"/>
                    <a:lumOff val="5000"/>
                  </a:schemeClr>
                </a:solidFill>
                <a:latin typeface="Arial" pitchFamily="34" charset="0"/>
                <a:cs typeface="Arial" pitchFamily="34" charset="0"/>
              </a:rPr>
              <a:t>curs</a:t>
            </a:r>
            <a:r>
              <a:rPr lang="es-ES" sz="4400" dirty="0">
                <a:solidFill>
                  <a:schemeClr val="tx1">
                    <a:lumMod val="95000"/>
                    <a:lumOff val="5000"/>
                  </a:schemeClr>
                </a:solidFill>
                <a:latin typeface="Arial" pitchFamily="34" charset="0"/>
                <a:cs typeface="Arial" pitchFamily="34" charset="0"/>
              </a:rPr>
              <a:t> de 5è</a:t>
            </a:r>
          </a:p>
        </p:txBody>
      </p:sp>
      <p:pic>
        <p:nvPicPr>
          <p:cNvPr id="13315" name="Picture 3" descr="Logo escola"/>
          <p:cNvPicPr>
            <a:picLocks noChangeAspect="1" noChangeArrowheads="1"/>
          </p:cNvPicPr>
          <p:nvPr/>
        </p:nvPicPr>
        <p:blipFill>
          <a:blip r:embed="rId2" cstate="print"/>
          <a:srcRect/>
          <a:stretch>
            <a:fillRect/>
          </a:stretch>
        </p:blipFill>
        <p:spPr bwMode="auto">
          <a:xfrm>
            <a:off x="0" y="0"/>
            <a:ext cx="9144000" cy="1511300"/>
          </a:xfrm>
          <a:prstGeom prst="rect">
            <a:avLst/>
          </a:prstGeom>
          <a:noFill/>
          <a:ln w="9525" algn="in">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CC1FEB-A1E0-447A-9D43-1EED55F17486}"/>
              </a:ext>
            </a:extLst>
          </p:cNvPr>
          <p:cNvSpPr>
            <a:spLocks noGrp="1"/>
          </p:cNvSpPr>
          <p:nvPr>
            <p:ph type="title"/>
          </p:nvPr>
        </p:nvSpPr>
        <p:spPr>
          <a:xfrm>
            <a:off x="323529" y="332656"/>
            <a:ext cx="8363273" cy="522312"/>
          </a:xfrm>
          <a:solidFill>
            <a:schemeClr val="accent2">
              <a:lumMod val="75000"/>
            </a:schemeClr>
          </a:solidFill>
        </p:spPr>
        <p:txBody>
          <a:bodyPr>
            <a:normAutofit fontScale="90000"/>
          </a:bodyPr>
          <a:lstStyle/>
          <a:p>
            <a:pPr algn="ctr"/>
            <a:r>
              <a:rPr lang="ca-ES" sz="3600" b="1" dirty="0">
                <a:solidFill>
                  <a:schemeClr val="bg1"/>
                </a:solidFill>
                <a:latin typeface="Arial" panose="020B0604020202020204" pitchFamily="34" charset="0"/>
                <a:cs typeface="Arial" panose="020B0604020202020204" pitchFamily="34" charset="0"/>
              </a:rPr>
              <a:t>HORARI</a:t>
            </a:r>
          </a:p>
        </p:txBody>
      </p:sp>
      <p:graphicFrame>
        <p:nvGraphicFramePr>
          <p:cNvPr id="4" name="Marcador de contenido 3">
            <a:extLst>
              <a:ext uri="{FF2B5EF4-FFF2-40B4-BE49-F238E27FC236}">
                <a16:creationId xmlns:a16="http://schemas.microsoft.com/office/drawing/2014/main" id="{6B2060E5-11B9-4AF7-AD20-E2D6D972E0AE}"/>
              </a:ext>
            </a:extLst>
          </p:cNvPr>
          <p:cNvGraphicFramePr>
            <a:graphicFrameLocks noGrp="1"/>
          </p:cNvGraphicFramePr>
          <p:nvPr>
            <p:ph sz="quarter" idx="1"/>
            <p:extLst>
              <p:ext uri="{D42A27DB-BD31-4B8C-83A1-F6EECF244321}">
                <p14:modId xmlns:p14="http://schemas.microsoft.com/office/powerpoint/2010/main" val="2111639973"/>
              </p:ext>
            </p:extLst>
          </p:nvPr>
        </p:nvGraphicFramePr>
        <p:xfrm>
          <a:off x="323529" y="980728"/>
          <a:ext cx="8363273" cy="5400600"/>
        </p:xfrm>
        <a:graphic>
          <a:graphicData uri="http://schemas.openxmlformats.org/drawingml/2006/table">
            <a:tbl>
              <a:tblPr firstRow="1" firstCol="1" bandRow="1"/>
              <a:tblGrid>
                <a:gridCol w="522947">
                  <a:extLst>
                    <a:ext uri="{9D8B030D-6E8A-4147-A177-3AD203B41FA5}">
                      <a16:colId xmlns:a16="http://schemas.microsoft.com/office/drawing/2014/main" val="199969853"/>
                    </a:ext>
                  </a:extLst>
                </a:gridCol>
                <a:gridCol w="1566516">
                  <a:extLst>
                    <a:ext uri="{9D8B030D-6E8A-4147-A177-3AD203B41FA5}">
                      <a16:colId xmlns:a16="http://schemas.microsoft.com/office/drawing/2014/main" val="4068261837"/>
                    </a:ext>
                  </a:extLst>
                </a:gridCol>
                <a:gridCol w="1568065">
                  <a:extLst>
                    <a:ext uri="{9D8B030D-6E8A-4147-A177-3AD203B41FA5}">
                      <a16:colId xmlns:a16="http://schemas.microsoft.com/office/drawing/2014/main" val="2466880261"/>
                    </a:ext>
                  </a:extLst>
                </a:gridCol>
                <a:gridCol w="1568065">
                  <a:extLst>
                    <a:ext uri="{9D8B030D-6E8A-4147-A177-3AD203B41FA5}">
                      <a16:colId xmlns:a16="http://schemas.microsoft.com/office/drawing/2014/main" val="3422205141"/>
                    </a:ext>
                  </a:extLst>
                </a:gridCol>
                <a:gridCol w="1568065">
                  <a:extLst>
                    <a:ext uri="{9D8B030D-6E8A-4147-A177-3AD203B41FA5}">
                      <a16:colId xmlns:a16="http://schemas.microsoft.com/office/drawing/2014/main" val="1227203650"/>
                    </a:ext>
                  </a:extLst>
                </a:gridCol>
                <a:gridCol w="1569615">
                  <a:extLst>
                    <a:ext uri="{9D8B030D-6E8A-4147-A177-3AD203B41FA5}">
                      <a16:colId xmlns:a16="http://schemas.microsoft.com/office/drawing/2014/main" val="2339723599"/>
                    </a:ext>
                  </a:extLst>
                </a:gridCol>
              </a:tblGrid>
              <a:tr h="646061">
                <a:tc>
                  <a:txBody>
                    <a:bodyPr/>
                    <a:lstStyle/>
                    <a:p>
                      <a:pPr algn="ctr">
                        <a:lnSpc>
                          <a:spcPct val="107000"/>
                        </a:lnSpc>
                        <a:spcAft>
                          <a:spcPts val="800"/>
                        </a:spcAft>
                      </a:pPr>
                      <a:r>
                        <a:rPr lang="ca-ES" sz="11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a-ES" sz="1200" b="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DILLUNS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ca-ES" sz="1200" b="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DIMARTS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ca-ES" sz="1200" b="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DIMECRES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ca-ES" sz="1200" b="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DIJOUS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ca-ES" sz="1200" b="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DIVENDRES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75793812"/>
                  </a:ext>
                </a:extLst>
              </a:tr>
              <a:tr h="224178">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ca-ES" sz="1200" i="1">
                          <a:effectLst/>
                          <a:latin typeface="Comic Sans MS" panose="030F0702030302020204" pitchFamily="66" charset="0"/>
                          <a:ea typeface="Calibri" panose="020F0502020204030204" pitchFamily="34" charset="0"/>
                          <a:cs typeface="Times New Roman" panose="02020603050405020304" pitchFamily="18" charset="0"/>
                        </a:rPr>
                        <a:t>Lectura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a-ES" sz="1200" i="1">
                          <a:effectLst/>
                          <a:latin typeface="Comic Sans MS" panose="030F0702030302020204" pitchFamily="66" charset="0"/>
                          <a:ea typeface="Calibri" panose="020F0502020204030204" pitchFamily="34" charset="0"/>
                          <a:cs typeface="Times New Roman" panose="02020603050405020304" pitchFamily="18" charset="0"/>
                        </a:rPr>
                        <a:t>Lectura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a-ES" sz="1200" i="1">
                          <a:effectLst/>
                          <a:latin typeface="Comic Sans MS" panose="030F0702030302020204" pitchFamily="66" charset="0"/>
                          <a:ea typeface="Calibri" panose="020F0502020204030204" pitchFamily="34" charset="0"/>
                          <a:cs typeface="Times New Roman" panose="02020603050405020304" pitchFamily="18" charset="0"/>
                        </a:rPr>
                        <a:t>Lectura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a-ES" sz="1200" i="1">
                          <a:effectLst/>
                          <a:latin typeface="Comic Sans MS" panose="030F0702030302020204" pitchFamily="66" charset="0"/>
                          <a:ea typeface="Calibri" panose="020F0502020204030204" pitchFamily="34" charset="0"/>
                          <a:cs typeface="Times New Roman" panose="02020603050405020304" pitchFamily="18" charset="0"/>
                        </a:rPr>
                        <a:t>Lectura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a-ES" sz="1200" i="1">
                          <a:effectLst/>
                          <a:latin typeface="Comic Sans MS" panose="030F0702030302020204" pitchFamily="66" charset="0"/>
                          <a:ea typeface="Calibri" panose="020F0502020204030204" pitchFamily="34" charset="0"/>
                          <a:cs typeface="Times New Roman" panose="02020603050405020304" pitchFamily="18" charset="0"/>
                        </a:rPr>
                        <a:t>Lectura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917776"/>
                  </a:ext>
                </a:extLst>
              </a:tr>
              <a:tr h="608686">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MATEMÀTIQUES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algn="ctr">
                        <a:lnSpc>
                          <a:spcPct val="107000"/>
                        </a:lnSpc>
                        <a:spcAft>
                          <a:spcPts val="800"/>
                        </a:spcAft>
                      </a:pPr>
                      <a:r>
                        <a:rPr lang="ca-ES" sz="12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CATALÀ</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rowSpan="2">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MATEMÀTIQUES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rowSpan="2">
                  <a:txBody>
                    <a:bodyPr/>
                    <a:lstStyle/>
                    <a:p>
                      <a:pPr algn="ctr">
                        <a:lnSpc>
                          <a:spcPct val="107000"/>
                        </a:lnSpc>
                        <a:spcAft>
                          <a:spcPts val="800"/>
                        </a:spcAft>
                      </a:pPr>
                      <a:r>
                        <a:rPr lang="ca-ES" sz="12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CATALÀ</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MATEMÀTIQUES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extLst>
                  <a:ext uri="{0D108BD9-81ED-4DB2-BD59-A6C34878D82A}">
                    <a16:rowId xmlns:a16="http://schemas.microsoft.com/office/drawing/2014/main" val="3191482945"/>
                  </a:ext>
                </a:extLst>
              </a:tr>
              <a:tr h="646061">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ca-ES"/>
                    </a:p>
                  </a:txBody>
                  <a:tcPr/>
                </a:tc>
                <a:tc>
                  <a:txBody>
                    <a:bodyPr/>
                    <a:lstStyle/>
                    <a:p>
                      <a:pPr algn="ctr">
                        <a:lnSpc>
                          <a:spcPct val="107000"/>
                        </a:lnSpc>
                        <a:spcAft>
                          <a:spcPts val="800"/>
                        </a:spcAft>
                      </a:pPr>
                      <a:r>
                        <a:rPr lang="ca-ES" sz="12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VALORS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ca-ES"/>
                    </a:p>
                  </a:txBody>
                  <a:tcPr/>
                </a:tc>
                <a:tc vMerge="1">
                  <a:txBody>
                    <a:bodyPr/>
                    <a:lstStyle/>
                    <a:p>
                      <a:endParaRPr lang="ca-ES"/>
                    </a:p>
                  </a:txBody>
                  <a:tcPr/>
                </a:tc>
                <a:tc>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PROJECTE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42548747"/>
                  </a:ext>
                </a:extLst>
              </a:tr>
              <a:tr h="608686">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5">
                  <a:txBody>
                    <a:bodyPr/>
                    <a:lstStyle/>
                    <a:p>
                      <a:pPr algn="ctr">
                        <a:lnSpc>
                          <a:spcPct val="107000"/>
                        </a:lnSpc>
                        <a:spcAft>
                          <a:spcPts val="800"/>
                        </a:spcAft>
                      </a:pPr>
                      <a:r>
                        <a:rPr lang="ca-ES" sz="1200" spc="10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PATI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3188114174"/>
                  </a:ext>
                </a:extLst>
              </a:tr>
              <a:tr h="646061">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ANGLÈS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07000"/>
                        </a:lnSpc>
                        <a:spcAft>
                          <a:spcPts val="800"/>
                        </a:spcAft>
                      </a:pPr>
                      <a:r>
                        <a:rPr lang="ca-ES" sz="12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PLÀSTICA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lnSpc>
                          <a:spcPct val="107000"/>
                        </a:lnSpc>
                        <a:spcAft>
                          <a:spcPts val="800"/>
                        </a:spcAft>
                      </a:pPr>
                      <a:r>
                        <a:rPr lang="ca-ES" sz="12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VALORS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MEDI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CASTELLÀ</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68286362"/>
                  </a:ext>
                </a:extLst>
              </a:tr>
              <a:tr h="383060">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5">
                  <a:txBody>
                    <a:bodyPr/>
                    <a:lstStyle/>
                    <a:p>
                      <a:pPr algn="ctr">
                        <a:lnSpc>
                          <a:spcPct val="107000"/>
                        </a:lnSpc>
                        <a:spcAft>
                          <a:spcPts val="800"/>
                        </a:spcAft>
                      </a:pPr>
                      <a:r>
                        <a:rPr lang="ca-ES" sz="12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Sortida        (12.25 – 12.35)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3814457830"/>
                  </a:ext>
                </a:extLst>
              </a:tr>
              <a:tr h="608686">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CASTELLÀ</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lnSpc>
                          <a:spcPct val="107000"/>
                        </a:lnSpc>
                        <a:spcAft>
                          <a:spcPts val="800"/>
                        </a:spcAft>
                      </a:pPr>
                      <a:r>
                        <a:rPr lang="ca-ES"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MEDI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ca-ES"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ANGLÈS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2">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EDUCACIÓ FÍSICA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rowSpan="2">
                  <a:txBody>
                    <a:bodyPr/>
                    <a:lstStyle/>
                    <a:p>
                      <a:pPr algn="ctr">
                        <a:lnSpc>
                          <a:spcPct val="107000"/>
                        </a:lnSpc>
                        <a:spcAft>
                          <a:spcPts val="800"/>
                        </a:spcAft>
                      </a:pPr>
                      <a:r>
                        <a:rPr lang="ca-ES" sz="1200" dirty="0">
                          <a:effectLst/>
                          <a:latin typeface="Comic Sans MS" panose="030F0702030302020204" pitchFamily="66" charset="0"/>
                          <a:ea typeface="Calibri" panose="020F0502020204030204" pitchFamily="34" charset="0"/>
                          <a:cs typeface="Times New Roman" panose="02020603050405020304" pitchFamily="18" charset="0"/>
                        </a:rPr>
                        <a:t>MÚSICA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63879987"/>
                  </a:ext>
                </a:extLst>
              </a:tr>
              <a:tr h="646061">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ca-ES"/>
                    </a:p>
                  </a:txBody>
                  <a:tcPr/>
                </a:tc>
                <a:tc vMerge="1">
                  <a:txBody>
                    <a:bodyPr/>
                    <a:lstStyle/>
                    <a:p>
                      <a:endParaRPr lang="ca-ES"/>
                    </a:p>
                  </a:txBody>
                  <a:tcPr/>
                </a:tc>
                <a:tc vMerge="1">
                  <a:txBody>
                    <a:bodyPr/>
                    <a:lstStyle/>
                    <a:p>
                      <a:endParaRPr lang="ca-ES"/>
                    </a:p>
                  </a:txBody>
                  <a:tcPr/>
                </a:tc>
                <a:tc vMerge="1">
                  <a:txBody>
                    <a:bodyPr/>
                    <a:lstStyle/>
                    <a:p>
                      <a:endParaRPr lang="ca-ES"/>
                    </a:p>
                  </a:txBody>
                  <a:tcPr/>
                </a:tc>
                <a:tc vMerge="1">
                  <a:txBody>
                    <a:bodyPr/>
                    <a:lstStyle/>
                    <a:p>
                      <a:endParaRPr lang="ca-ES"/>
                    </a:p>
                  </a:txBody>
                  <a:tcPr/>
                </a:tc>
                <a:extLst>
                  <a:ext uri="{0D108BD9-81ED-4DB2-BD59-A6C34878D82A}">
                    <a16:rowId xmlns:a16="http://schemas.microsoft.com/office/drawing/2014/main" val="3178769251"/>
                  </a:ext>
                </a:extLst>
              </a:tr>
              <a:tr h="383060">
                <a:tc>
                  <a:txBody>
                    <a:bodyPr/>
                    <a:lstStyle/>
                    <a:p>
                      <a:pPr algn="ctr">
                        <a:lnSpc>
                          <a:spcPct val="107000"/>
                        </a:lnSpc>
                        <a:spcAft>
                          <a:spcPts val="800"/>
                        </a:spcAft>
                      </a:pPr>
                      <a:r>
                        <a:rPr lang="ca-E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gridSpan="5">
                  <a:txBody>
                    <a:bodyPr/>
                    <a:lstStyle/>
                    <a:p>
                      <a:pPr algn="ctr">
                        <a:lnSpc>
                          <a:spcPct val="107000"/>
                        </a:lnSpc>
                        <a:spcAft>
                          <a:spcPts val="800"/>
                        </a:spcAft>
                      </a:pPr>
                      <a:r>
                        <a:rPr lang="ca-ES"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Sortida        (16.20 – 16.35)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718093923"/>
                  </a:ext>
                </a:extLst>
              </a:tr>
            </a:tbl>
          </a:graphicData>
        </a:graphic>
      </p:graphicFrame>
    </p:spTree>
    <p:extLst>
      <p:ext uri="{BB962C8B-B14F-4D97-AF65-F5344CB8AC3E}">
        <p14:creationId xmlns:p14="http://schemas.microsoft.com/office/powerpoint/2010/main" val="244051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30242138"/>
              </p:ext>
            </p:extLst>
          </p:nvPr>
        </p:nvGraphicFramePr>
        <p:xfrm>
          <a:off x="323529" y="980728"/>
          <a:ext cx="8208912" cy="5155403"/>
        </p:xfrm>
        <a:graphic>
          <a:graphicData uri="http://schemas.openxmlformats.org/drawingml/2006/table">
            <a:tbl>
              <a:tblPr firstRow="1" firstCol="1" bandRow="1">
                <a:tableStyleId>{5C22544A-7EE6-4342-B048-85BDC9FD1C3A}</a:tableStyleId>
              </a:tblPr>
              <a:tblGrid>
                <a:gridCol w="2064533">
                  <a:extLst>
                    <a:ext uri="{9D8B030D-6E8A-4147-A177-3AD203B41FA5}">
                      <a16:colId xmlns:a16="http://schemas.microsoft.com/office/drawing/2014/main" val="20000"/>
                    </a:ext>
                  </a:extLst>
                </a:gridCol>
                <a:gridCol w="1596937">
                  <a:extLst>
                    <a:ext uri="{9D8B030D-6E8A-4147-A177-3AD203B41FA5}">
                      <a16:colId xmlns:a16="http://schemas.microsoft.com/office/drawing/2014/main" val="20001"/>
                    </a:ext>
                  </a:extLst>
                </a:gridCol>
                <a:gridCol w="2064533">
                  <a:extLst>
                    <a:ext uri="{9D8B030D-6E8A-4147-A177-3AD203B41FA5}">
                      <a16:colId xmlns:a16="http://schemas.microsoft.com/office/drawing/2014/main" val="20002"/>
                    </a:ext>
                  </a:extLst>
                </a:gridCol>
                <a:gridCol w="1292498">
                  <a:extLst>
                    <a:ext uri="{9D8B030D-6E8A-4147-A177-3AD203B41FA5}">
                      <a16:colId xmlns:a16="http://schemas.microsoft.com/office/drawing/2014/main" val="20003"/>
                    </a:ext>
                  </a:extLst>
                </a:gridCol>
                <a:gridCol w="1190411">
                  <a:extLst>
                    <a:ext uri="{9D8B030D-6E8A-4147-A177-3AD203B41FA5}">
                      <a16:colId xmlns:a16="http://schemas.microsoft.com/office/drawing/2014/main" val="20004"/>
                    </a:ext>
                  </a:extLst>
                </a:gridCol>
              </a:tblGrid>
              <a:tr h="667290">
                <a:tc>
                  <a:txBody>
                    <a:bodyPr/>
                    <a:lstStyle/>
                    <a:p>
                      <a:pPr algn="ctr">
                        <a:lnSpc>
                          <a:spcPct val="115000"/>
                        </a:lnSpc>
                        <a:spcAft>
                          <a:spcPts val="0"/>
                        </a:spcAft>
                      </a:pPr>
                      <a:r>
                        <a:rPr lang="es-ES" sz="1200" dirty="0">
                          <a:effectLst/>
                        </a:rPr>
                        <a:t>LLENGUA CATALANA I LLENGUA CASTELLANA</a:t>
                      </a:r>
                    </a:p>
                    <a:p>
                      <a:pPr algn="ctr">
                        <a:lnSpc>
                          <a:spcPct val="115000"/>
                        </a:lnSpc>
                        <a:spcAft>
                          <a:spcPts val="0"/>
                        </a:spcAft>
                      </a:pPr>
                      <a:r>
                        <a:rPr lang="es-ES" sz="1200" dirty="0">
                          <a:effectLst/>
                        </a:rPr>
                        <a:t> </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MATEMÀTIQUES</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MEDI</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EDUCACIÓ EN VALORS</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PLÀSTICA</a:t>
                      </a:r>
                      <a:endParaRPr lang="es-E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348796">
                <a:tc rowSpan="3">
                  <a:txBody>
                    <a:bodyPr/>
                    <a:lstStyle/>
                    <a:p>
                      <a:pPr>
                        <a:lnSpc>
                          <a:spcPct val="115000"/>
                        </a:lnSpc>
                        <a:spcAft>
                          <a:spcPts val="0"/>
                        </a:spcAft>
                      </a:pPr>
                      <a:r>
                        <a:rPr lang="es-ES" sz="1400" dirty="0">
                          <a:solidFill>
                            <a:schemeClr val="tx1"/>
                          </a:solidFill>
                          <a:effectLst/>
                          <a:latin typeface="Arial" pitchFamily="34" charset="0"/>
                          <a:cs typeface="Arial" pitchFamily="34" charset="0"/>
                        </a:rPr>
                        <a:t>TIL ( </a:t>
                      </a:r>
                      <a:r>
                        <a:rPr lang="es-ES" sz="1400" dirty="0" err="1">
                          <a:solidFill>
                            <a:schemeClr val="tx1"/>
                          </a:solidFill>
                          <a:effectLst/>
                          <a:latin typeface="Arial" pitchFamily="34" charset="0"/>
                          <a:cs typeface="Arial" pitchFamily="34" charset="0"/>
                        </a:rPr>
                        <a:t>Tractament</a:t>
                      </a:r>
                      <a:r>
                        <a:rPr lang="es-ES" sz="1400" dirty="0">
                          <a:solidFill>
                            <a:schemeClr val="tx1"/>
                          </a:solidFill>
                          <a:effectLst/>
                          <a:latin typeface="Arial" pitchFamily="34" charset="0"/>
                          <a:cs typeface="Arial" pitchFamily="34" charset="0"/>
                        </a:rPr>
                        <a:t> integral de la </a:t>
                      </a:r>
                      <a:r>
                        <a:rPr lang="es-ES" sz="1400" dirty="0" err="1">
                          <a:solidFill>
                            <a:schemeClr val="tx1"/>
                          </a:solidFill>
                          <a:effectLst/>
                          <a:latin typeface="Arial" pitchFamily="34" charset="0"/>
                          <a:cs typeface="Arial" pitchFamily="34" charset="0"/>
                        </a:rPr>
                        <a:t>llengua</a:t>
                      </a:r>
                      <a:r>
                        <a:rPr lang="es-ES" sz="1400" dirty="0">
                          <a:solidFill>
                            <a:schemeClr val="tx1"/>
                          </a:solidFill>
                          <a:effectLst/>
                          <a:latin typeface="Arial" pitchFamily="34" charset="0"/>
                          <a:cs typeface="Arial" pitchFamily="34" charset="0"/>
                        </a:rPr>
                        <a:t> ):</a:t>
                      </a:r>
                    </a:p>
                    <a:p>
                      <a:pPr>
                        <a:lnSpc>
                          <a:spcPct val="115000"/>
                        </a:lnSpc>
                        <a:spcAft>
                          <a:spcPts val="0"/>
                        </a:spcAft>
                      </a:pPr>
                      <a:r>
                        <a:rPr lang="es-ES" sz="1400" dirty="0">
                          <a:solidFill>
                            <a:schemeClr val="tx1"/>
                          </a:solidFill>
                          <a:effectLst/>
                          <a:latin typeface="Arial" pitchFamily="34" charset="0"/>
                          <a:cs typeface="Arial" pitchFamily="34" charset="0"/>
                        </a:rPr>
                        <a:t> </a:t>
                      </a:r>
                    </a:p>
                    <a:p>
                      <a:pPr>
                        <a:lnSpc>
                          <a:spcPct val="150000"/>
                        </a:lnSpc>
                        <a:spcAft>
                          <a:spcPts val="0"/>
                        </a:spcAft>
                      </a:pPr>
                      <a:r>
                        <a:rPr lang="es-ES" sz="1400" b="0" dirty="0">
                          <a:solidFill>
                            <a:schemeClr val="tx1"/>
                          </a:solidFill>
                          <a:effectLst/>
                          <a:latin typeface="Arial" pitchFamily="34" charset="0"/>
                          <a:cs typeface="Arial" pitchFamily="34" charset="0"/>
                        </a:rPr>
                        <a:t>Es </a:t>
                      </a:r>
                      <a:r>
                        <a:rPr lang="es-ES" sz="1400" b="0" dirty="0" err="1">
                          <a:solidFill>
                            <a:schemeClr val="tx1"/>
                          </a:solidFill>
                          <a:effectLst/>
                          <a:latin typeface="Arial" pitchFamily="34" charset="0"/>
                          <a:cs typeface="Arial" pitchFamily="34" charset="0"/>
                        </a:rPr>
                        <a:t>parteix</a:t>
                      </a:r>
                      <a:r>
                        <a:rPr lang="es-ES" sz="1400" b="0" dirty="0">
                          <a:solidFill>
                            <a:schemeClr val="tx1"/>
                          </a:solidFill>
                          <a:effectLst/>
                          <a:latin typeface="Arial" pitchFamily="34" charset="0"/>
                          <a:cs typeface="Arial" pitchFamily="34" charset="0"/>
                        </a:rPr>
                        <a:t> </a:t>
                      </a:r>
                      <a:r>
                        <a:rPr lang="es-ES" sz="1400" b="0" dirty="0" err="1">
                          <a:solidFill>
                            <a:schemeClr val="tx1"/>
                          </a:solidFill>
                          <a:effectLst/>
                          <a:latin typeface="Arial" pitchFamily="34" charset="0"/>
                          <a:cs typeface="Arial" pitchFamily="34" charset="0"/>
                        </a:rPr>
                        <a:t>d’una</a:t>
                      </a:r>
                      <a:r>
                        <a:rPr lang="es-ES" sz="1400" b="0" dirty="0">
                          <a:solidFill>
                            <a:schemeClr val="tx1"/>
                          </a:solidFill>
                          <a:effectLst/>
                          <a:latin typeface="Arial" pitchFamily="34" charset="0"/>
                          <a:cs typeface="Arial" pitchFamily="34" charset="0"/>
                        </a:rPr>
                        <a:t> </a:t>
                      </a:r>
                      <a:r>
                        <a:rPr lang="es-ES" sz="1400" b="0" dirty="0" err="1">
                          <a:solidFill>
                            <a:schemeClr val="tx1"/>
                          </a:solidFill>
                          <a:effectLst/>
                          <a:latin typeface="Arial" pitchFamily="34" charset="0"/>
                          <a:cs typeface="Arial" pitchFamily="34" charset="0"/>
                        </a:rPr>
                        <a:t>tipologia</a:t>
                      </a:r>
                      <a:r>
                        <a:rPr lang="es-ES" sz="1400" b="0" dirty="0">
                          <a:solidFill>
                            <a:schemeClr val="tx1"/>
                          </a:solidFill>
                          <a:effectLst/>
                          <a:latin typeface="Arial" pitchFamily="34" charset="0"/>
                          <a:cs typeface="Arial" pitchFamily="34" charset="0"/>
                        </a:rPr>
                        <a:t> de </a:t>
                      </a:r>
                      <a:r>
                        <a:rPr lang="es-ES" sz="1400" b="0" dirty="0" err="1">
                          <a:solidFill>
                            <a:schemeClr val="tx1"/>
                          </a:solidFill>
                          <a:effectLst/>
                          <a:latin typeface="Arial" pitchFamily="34" charset="0"/>
                          <a:cs typeface="Arial" pitchFamily="34" charset="0"/>
                        </a:rPr>
                        <a:t>text</a:t>
                      </a:r>
                      <a:r>
                        <a:rPr lang="es-ES" sz="1400" b="0" dirty="0">
                          <a:solidFill>
                            <a:schemeClr val="tx1"/>
                          </a:solidFill>
                          <a:effectLst/>
                          <a:latin typeface="Arial" pitchFamily="34" charset="0"/>
                          <a:cs typeface="Arial" pitchFamily="34" charset="0"/>
                        </a:rPr>
                        <a:t>.</a:t>
                      </a:r>
                    </a:p>
                    <a:p>
                      <a:pPr>
                        <a:lnSpc>
                          <a:spcPct val="150000"/>
                        </a:lnSpc>
                        <a:spcAft>
                          <a:spcPts val="0"/>
                        </a:spcAft>
                      </a:pPr>
                      <a:r>
                        <a:rPr lang="es-ES" sz="1400" b="0" dirty="0" err="1">
                          <a:solidFill>
                            <a:schemeClr val="tx1"/>
                          </a:solidFill>
                          <a:effectLst/>
                          <a:latin typeface="Arial" pitchFamily="34" charset="0"/>
                          <a:cs typeface="Arial" pitchFamily="34" charset="0"/>
                        </a:rPr>
                        <a:t>Anàlisi</a:t>
                      </a:r>
                      <a:r>
                        <a:rPr lang="es-ES" sz="1400" b="0" dirty="0">
                          <a:solidFill>
                            <a:schemeClr val="tx1"/>
                          </a:solidFill>
                          <a:effectLst/>
                          <a:latin typeface="Arial" pitchFamily="34" charset="0"/>
                          <a:cs typeface="Arial" pitchFamily="34" charset="0"/>
                        </a:rPr>
                        <a:t> del </a:t>
                      </a:r>
                      <a:r>
                        <a:rPr lang="es-ES" sz="1400" b="0" dirty="0" err="1">
                          <a:solidFill>
                            <a:schemeClr val="tx1"/>
                          </a:solidFill>
                          <a:effectLst/>
                          <a:latin typeface="Arial" pitchFamily="34" charset="0"/>
                          <a:cs typeface="Arial" pitchFamily="34" charset="0"/>
                        </a:rPr>
                        <a:t>text</a:t>
                      </a:r>
                      <a:r>
                        <a:rPr lang="es-ES" sz="1400" b="0" dirty="0">
                          <a:solidFill>
                            <a:schemeClr val="tx1"/>
                          </a:solidFill>
                          <a:effectLst/>
                          <a:latin typeface="Arial" pitchFamily="34" charset="0"/>
                          <a:cs typeface="Arial" pitchFamily="34" charset="0"/>
                        </a:rPr>
                        <a:t>.</a:t>
                      </a:r>
                    </a:p>
                    <a:p>
                      <a:pPr>
                        <a:lnSpc>
                          <a:spcPct val="150000"/>
                        </a:lnSpc>
                        <a:spcAft>
                          <a:spcPts val="0"/>
                        </a:spcAft>
                      </a:pPr>
                      <a:r>
                        <a:rPr lang="es-ES" sz="1400" b="0" dirty="0" err="1">
                          <a:solidFill>
                            <a:schemeClr val="tx1"/>
                          </a:solidFill>
                          <a:effectLst/>
                          <a:latin typeface="Arial" pitchFamily="34" charset="0"/>
                          <a:cs typeface="Arial" pitchFamily="34" charset="0"/>
                        </a:rPr>
                        <a:t>Treball</a:t>
                      </a:r>
                      <a:r>
                        <a:rPr lang="es-ES" sz="1400" b="0" dirty="0">
                          <a:solidFill>
                            <a:schemeClr val="tx1"/>
                          </a:solidFill>
                          <a:effectLst/>
                          <a:latin typeface="Arial" pitchFamily="34" charset="0"/>
                          <a:cs typeface="Arial" pitchFamily="34" charset="0"/>
                        </a:rPr>
                        <a:t> de </a:t>
                      </a:r>
                      <a:r>
                        <a:rPr lang="es-ES" sz="1400" b="0" dirty="0" err="1">
                          <a:solidFill>
                            <a:schemeClr val="tx1"/>
                          </a:solidFill>
                          <a:effectLst/>
                          <a:latin typeface="Arial" pitchFamily="34" charset="0"/>
                          <a:cs typeface="Arial" pitchFamily="34" charset="0"/>
                        </a:rPr>
                        <a:t>llengua</a:t>
                      </a:r>
                      <a:r>
                        <a:rPr lang="es-ES" sz="1400" b="0" dirty="0">
                          <a:solidFill>
                            <a:schemeClr val="tx1"/>
                          </a:solidFill>
                          <a:effectLst/>
                          <a:latin typeface="Arial" pitchFamily="34" charset="0"/>
                          <a:cs typeface="Arial" pitchFamily="34" charset="0"/>
                        </a:rPr>
                        <a:t>.</a:t>
                      </a:r>
                    </a:p>
                    <a:p>
                      <a:pPr>
                        <a:lnSpc>
                          <a:spcPct val="150000"/>
                        </a:lnSpc>
                        <a:spcAft>
                          <a:spcPts val="0"/>
                        </a:spcAft>
                      </a:pPr>
                      <a:r>
                        <a:rPr lang="es-ES" sz="1400" b="0" dirty="0">
                          <a:solidFill>
                            <a:schemeClr val="tx1"/>
                          </a:solidFill>
                          <a:effectLst/>
                          <a:latin typeface="Arial" pitchFamily="34" charset="0"/>
                          <a:cs typeface="Arial" pitchFamily="34" charset="0"/>
                        </a:rPr>
                        <a:t>Posada en </a:t>
                      </a:r>
                      <a:r>
                        <a:rPr lang="es-ES" sz="1400" b="0" dirty="0" err="1">
                          <a:solidFill>
                            <a:schemeClr val="tx1"/>
                          </a:solidFill>
                          <a:effectLst/>
                          <a:latin typeface="Arial" pitchFamily="34" charset="0"/>
                          <a:cs typeface="Arial" pitchFamily="34" charset="0"/>
                        </a:rPr>
                        <a:t>comú</a:t>
                      </a:r>
                      <a:r>
                        <a:rPr lang="es-ES" sz="1400" b="0" dirty="0">
                          <a:solidFill>
                            <a:schemeClr val="tx1"/>
                          </a:solidFill>
                          <a:effectLst/>
                          <a:latin typeface="Arial" pitchFamily="34" charset="0"/>
                          <a:cs typeface="Arial" pitchFamily="34" charset="0"/>
                        </a:rPr>
                        <a:t>/ </a:t>
                      </a:r>
                      <a:r>
                        <a:rPr lang="es-ES" sz="1400" b="0" dirty="0" err="1">
                          <a:solidFill>
                            <a:schemeClr val="tx1"/>
                          </a:solidFill>
                          <a:effectLst/>
                          <a:latin typeface="Arial" pitchFamily="34" charset="0"/>
                          <a:cs typeface="Arial" pitchFamily="34" charset="0"/>
                        </a:rPr>
                        <a:t>exposició</a:t>
                      </a:r>
                      <a:r>
                        <a:rPr lang="es-ES" sz="1400" b="0" dirty="0">
                          <a:solidFill>
                            <a:schemeClr val="tx1"/>
                          </a:solidFill>
                          <a:effectLst/>
                          <a:latin typeface="Arial" pitchFamily="34" charset="0"/>
                          <a:cs typeface="Arial" pitchFamily="34" charset="0"/>
                        </a:rPr>
                        <a:t>.</a:t>
                      </a:r>
                    </a:p>
                    <a:p>
                      <a:pPr>
                        <a:lnSpc>
                          <a:spcPct val="150000"/>
                        </a:lnSpc>
                        <a:spcAft>
                          <a:spcPts val="0"/>
                        </a:spcAft>
                      </a:pPr>
                      <a:r>
                        <a:rPr lang="es-ES" sz="1400" b="0" dirty="0" err="1">
                          <a:solidFill>
                            <a:schemeClr val="tx1"/>
                          </a:solidFill>
                          <a:effectLst/>
                          <a:latin typeface="Arial" pitchFamily="34" charset="0"/>
                          <a:cs typeface="Arial" pitchFamily="34" charset="0"/>
                        </a:rPr>
                        <a:t>Avaluació</a:t>
                      </a:r>
                      <a:r>
                        <a:rPr lang="es-ES" sz="1400" b="0" dirty="0">
                          <a:solidFill>
                            <a:schemeClr val="tx1"/>
                          </a:solidFill>
                          <a:effectLst/>
                          <a:latin typeface="Arial" pitchFamily="34" charset="0"/>
                          <a:cs typeface="Arial" pitchFamily="34" charset="0"/>
                        </a:rPr>
                        <a:t> i </a:t>
                      </a:r>
                      <a:r>
                        <a:rPr lang="es-ES" sz="1400" b="0" dirty="0" err="1">
                          <a:solidFill>
                            <a:schemeClr val="tx1"/>
                          </a:solidFill>
                          <a:effectLst/>
                          <a:latin typeface="Arial" pitchFamily="34" charset="0"/>
                          <a:cs typeface="Arial" pitchFamily="34" charset="0"/>
                        </a:rPr>
                        <a:t>autoavaluació</a:t>
                      </a:r>
                      <a:r>
                        <a:rPr lang="es-ES" sz="1400" b="0" dirty="0">
                          <a:solidFill>
                            <a:schemeClr val="tx1"/>
                          </a:solidFill>
                          <a:effectLst/>
                          <a:latin typeface="Arial" pitchFamily="34" charset="0"/>
                          <a:cs typeface="Arial" pitchFamily="34" charset="0"/>
                        </a:rPr>
                        <a:t>.</a:t>
                      </a:r>
                    </a:p>
                    <a:p>
                      <a:pPr>
                        <a:lnSpc>
                          <a:spcPct val="115000"/>
                        </a:lnSpc>
                        <a:spcAft>
                          <a:spcPts val="0"/>
                        </a:spcAft>
                      </a:pPr>
                      <a:r>
                        <a:rPr lang="es-ES" sz="1100" dirty="0">
                          <a:effectLst/>
                          <a:latin typeface="Arial" pitchFamily="34" charset="0"/>
                          <a:cs typeface="Arial" pitchFamily="34" charset="0"/>
                        </a:rPr>
                        <a:t> </a:t>
                      </a:r>
                      <a:endParaRPr lang="es-ES" sz="1100" dirty="0">
                        <a:effectLst/>
                        <a:latin typeface="Arial" pitchFamily="34" charset="0"/>
                        <a:ea typeface="Calibri"/>
                        <a:cs typeface="Arial" pitchFamily="34" charset="0"/>
                      </a:endParaRPr>
                    </a:p>
                  </a:txBody>
                  <a:tcPr marL="68580" marR="68580" marT="0" marB="0">
                    <a:solidFill>
                      <a:schemeClr val="accent1">
                        <a:lumMod val="40000"/>
                        <a:lumOff val="60000"/>
                      </a:schemeClr>
                    </a:solidFill>
                  </a:tcPr>
                </a:tc>
                <a:tc>
                  <a:txBody>
                    <a:bodyPr/>
                    <a:lstStyle/>
                    <a:p>
                      <a:pPr>
                        <a:lnSpc>
                          <a:spcPct val="115000"/>
                        </a:lnSpc>
                        <a:spcAft>
                          <a:spcPts val="0"/>
                        </a:spcAft>
                      </a:pPr>
                      <a:r>
                        <a:rPr lang="es-ES" sz="1400" b="1" dirty="0" err="1">
                          <a:effectLst/>
                          <a:latin typeface="Arial" pitchFamily="34" charset="0"/>
                          <a:cs typeface="Arial" pitchFamily="34" charset="0"/>
                        </a:rPr>
                        <a:t>Tallers</a:t>
                      </a:r>
                      <a:endParaRPr lang="es-ES" sz="1400" b="1" dirty="0">
                        <a:effectLst/>
                        <a:latin typeface="Arial" pitchFamily="34" charset="0"/>
                        <a:cs typeface="Arial" pitchFamily="34" charset="0"/>
                      </a:endParaRPr>
                    </a:p>
                    <a:p>
                      <a:pPr>
                        <a:lnSpc>
                          <a:spcPct val="115000"/>
                        </a:lnSpc>
                        <a:spcAft>
                          <a:spcPts val="0"/>
                        </a:spcAft>
                      </a:pPr>
                      <a:endParaRPr lang="es-ES" sz="1400" dirty="0">
                        <a:effectLst/>
                        <a:latin typeface="Arial" pitchFamily="34" charset="0"/>
                        <a:cs typeface="Arial" pitchFamily="34" charset="0"/>
                      </a:endParaRPr>
                    </a:p>
                    <a:p>
                      <a:pPr>
                        <a:lnSpc>
                          <a:spcPct val="115000"/>
                        </a:lnSpc>
                        <a:spcAft>
                          <a:spcPts val="0"/>
                        </a:spcAft>
                      </a:pPr>
                      <a:r>
                        <a:rPr lang="es-ES" sz="1400" dirty="0" err="1">
                          <a:effectLst/>
                          <a:latin typeface="Arial" pitchFamily="34" charset="0"/>
                          <a:cs typeface="Arial" pitchFamily="34" charset="0"/>
                        </a:rPr>
                        <a:t>Geometria</a:t>
                      </a:r>
                      <a:endParaRPr lang="es-ES" sz="1400" dirty="0">
                        <a:effectLst/>
                        <a:latin typeface="Arial" pitchFamily="34" charset="0"/>
                        <a:cs typeface="Arial" pitchFamily="34" charset="0"/>
                      </a:endParaRPr>
                    </a:p>
                    <a:p>
                      <a:pPr>
                        <a:lnSpc>
                          <a:spcPct val="115000"/>
                        </a:lnSpc>
                        <a:spcAft>
                          <a:spcPts val="0"/>
                        </a:spcAft>
                      </a:pPr>
                      <a:r>
                        <a:rPr lang="es-ES" sz="1400" dirty="0" err="1">
                          <a:effectLst/>
                          <a:latin typeface="Arial" pitchFamily="34" charset="0"/>
                          <a:cs typeface="Arial" pitchFamily="34" charset="0"/>
                        </a:rPr>
                        <a:t>Càlcul</a:t>
                      </a:r>
                      <a:endParaRPr lang="es-ES" sz="1400" dirty="0">
                        <a:effectLst/>
                        <a:latin typeface="Arial" pitchFamily="34" charset="0"/>
                        <a:cs typeface="Arial" pitchFamily="34" charset="0"/>
                      </a:endParaRPr>
                    </a:p>
                    <a:p>
                      <a:pPr>
                        <a:lnSpc>
                          <a:spcPct val="115000"/>
                        </a:lnSpc>
                        <a:spcAft>
                          <a:spcPts val="0"/>
                        </a:spcAft>
                      </a:pPr>
                      <a:r>
                        <a:rPr lang="es-ES" sz="1400" dirty="0">
                          <a:effectLst/>
                          <a:latin typeface="Arial" pitchFamily="34" charset="0"/>
                          <a:cs typeface="Arial" pitchFamily="34" charset="0"/>
                        </a:rPr>
                        <a:t>Estadística</a:t>
                      </a:r>
                    </a:p>
                    <a:p>
                      <a:pPr>
                        <a:lnSpc>
                          <a:spcPct val="115000"/>
                        </a:lnSpc>
                        <a:spcAft>
                          <a:spcPts val="0"/>
                        </a:spcAft>
                      </a:pPr>
                      <a:endParaRPr lang="es-ES" sz="1400" dirty="0">
                        <a:effectLst/>
                        <a:latin typeface="Arial" pitchFamily="34" charset="0"/>
                        <a:ea typeface="Calibri"/>
                        <a:cs typeface="Arial" pitchFamily="34" charset="0"/>
                      </a:endParaRPr>
                    </a:p>
                  </a:txBody>
                  <a:tcPr marL="68580" marR="68580" marT="0" marB="0"/>
                </a:tc>
                <a:tc rowSpan="2">
                  <a:txBody>
                    <a:bodyPr/>
                    <a:lstStyle/>
                    <a:p>
                      <a:pPr>
                        <a:lnSpc>
                          <a:spcPct val="115000"/>
                        </a:lnSpc>
                        <a:spcAft>
                          <a:spcPts val="0"/>
                        </a:spcAft>
                      </a:pPr>
                      <a:r>
                        <a:rPr lang="es-ES" sz="1400" u="none" strike="noStrike" dirty="0">
                          <a:effectLst/>
                          <a:latin typeface="Arial" pitchFamily="34" charset="0"/>
                          <a:cs typeface="Arial" pitchFamily="34" charset="0"/>
                        </a:rPr>
                        <a:t> </a:t>
                      </a:r>
                      <a:endParaRPr lang="es-ES" sz="1400" dirty="0">
                        <a:effectLst/>
                        <a:latin typeface="Arial" pitchFamily="34" charset="0"/>
                        <a:cs typeface="Arial" pitchFamily="34" charset="0"/>
                      </a:endParaRPr>
                    </a:p>
                    <a:p>
                      <a:pPr>
                        <a:lnSpc>
                          <a:spcPct val="115000"/>
                        </a:lnSpc>
                        <a:spcAft>
                          <a:spcPts val="0"/>
                        </a:spcAft>
                      </a:pPr>
                      <a:r>
                        <a:rPr lang="es-ES" sz="1400" b="1" u="sng" dirty="0" err="1">
                          <a:effectLst/>
                          <a:latin typeface="Arial" pitchFamily="34" charset="0"/>
                          <a:cs typeface="Arial" pitchFamily="34" charset="0"/>
                        </a:rPr>
                        <a:t>Medi</a:t>
                      </a:r>
                      <a:r>
                        <a:rPr lang="es-ES" sz="1400" b="1" u="sng" dirty="0">
                          <a:effectLst/>
                          <a:latin typeface="Arial" pitchFamily="34" charset="0"/>
                          <a:cs typeface="Arial" pitchFamily="34" charset="0"/>
                        </a:rPr>
                        <a:t> natural:</a:t>
                      </a:r>
                    </a:p>
                    <a:p>
                      <a:pPr marL="285750" indent="-285750" algn="l">
                        <a:buFont typeface="Arial" pitchFamily="34" charset="0"/>
                        <a:buChar char="•"/>
                      </a:pPr>
                      <a:r>
                        <a:rPr lang="ca-ES" sz="1400" noProof="0" dirty="0">
                          <a:latin typeface="Arial" pitchFamily="34" charset="0"/>
                          <a:cs typeface="Arial" pitchFamily="34" charset="0"/>
                        </a:rPr>
                        <a:t>Els fongs.</a:t>
                      </a:r>
                    </a:p>
                    <a:p>
                      <a:pPr marL="285750" indent="-285750" algn="l">
                        <a:buFont typeface="Arial" pitchFamily="34" charset="0"/>
                        <a:buChar char="•"/>
                      </a:pPr>
                      <a:r>
                        <a:rPr lang="ca-ES" sz="1400" noProof="0" dirty="0">
                          <a:latin typeface="Arial" pitchFamily="34" charset="0"/>
                          <a:cs typeface="Arial" pitchFamily="34" charset="0"/>
                        </a:rPr>
                        <a:t>Dissolucions i mescles.</a:t>
                      </a:r>
                    </a:p>
                    <a:p>
                      <a:pPr marL="285750" indent="-285750" algn="l">
                        <a:buFont typeface="Arial" pitchFamily="34" charset="0"/>
                        <a:buChar char="•"/>
                      </a:pPr>
                      <a:r>
                        <a:rPr lang="ca-ES" sz="1400" noProof="0" dirty="0">
                          <a:latin typeface="Arial" pitchFamily="34" charset="0"/>
                          <a:cs typeface="Arial" pitchFamily="34" charset="0"/>
                        </a:rPr>
                        <a:t>Aparell locomotor</a:t>
                      </a:r>
                    </a:p>
                    <a:p>
                      <a:pPr>
                        <a:lnSpc>
                          <a:spcPct val="115000"/>
                        </a:lnSpc>
                        <a:spcAft>
                          <a:spcPts val="0"/>
                        </a:spcAft>
                      </a:pPr>
                      <a:endParaRPr lang="es-ES" sz="1400" b="1" dirty="0">
                        <a:effectLst/>
                        <a:latin typeface="Arial" pitchFamily="34" charset="0"/>
                        <a:cs typeface="Arial" pitchFamily="34" charset="0"/>
                      </a:endParaRPr>
                    </a:p>
                  </a:txBody>
                  <a:tcPr marL="68580" marR="68580" marT="0" marB="0"/>
                </a:tc>
                <a:tc rowSpan="4">
                  <a:txBody>
                    <a:bodyPr/>
                    <a:lstStyle/>
                    <a:p>
                      <a:pPr algn="l">
                        <a:lnSpc>
                          <a:spcPct val="115000"/>
                        </a:lnSpc>
                        <a:spcAft>
                          <a:spcPts val="0"/>
                        </a:spcAft>
                      </a:pPr>
                      <a:endParaRPr lang="es-ES" sz="1400" dirty="0">
                        <a:effectLst/>
                      </a:endParaRPr>
                    </a:p>
                    <a:p>
                      <a:pPr algn="l">
                        <a:lnSpc>
                          <a:spcPct val="115000"/>
                        </a:lnSpc>
                        <a:spcAft>
                          <a:spcPts val="0"/>
                        </a:spcAft>
                      </a:pPr>
                      <a:endParaRPr lang="es-ES" sz="1400" dirty="0">
                        <a:effectLst/>
                      </a:endParaRPr>
                    </a:p>
                    <a:p>
                      <a:pPr algn="l">
                        <a:lnSpc>
                          <a:spcPct val="115000"/>
                        </a:lnSpc>
                        <a:spcAft>
                          <a:spcPts val="0"/>
                        </a:spcAft>
                      </a:pPr>
                      <a:r>
                        <a:rPr lang="es-ES" sz="1400" dirty="0" err="1">
                          <a:effectLst/>
                          <a:latin typeface="Arial" pitchFamily="34" charset="0"/>
                          <a:cs typeface="Arial" pitchFamily="34" charset="0"/>
                        </a:rPr>
                        <a:t>Treball</a:t>
                      </a:r>
                      <a:r>
                        <a:rPr lang="es-ES" sz="1400" dirty="0">
                          <a:effectLst/>
                          <a:latin typeface="Arial" pitchFamily="34" charset="0"/>
                          <a:cs typeface="Arial" pitchFamily="34" charset="0"/>
                        </a:rPr>
                        <a:t> de </a:t>
                      </a:r>
                      <a:r>
                        <a:rPr lang="es-ES" sz="1400" dirty="0" err="1">
                          <a:effectLst/>
                          <a:latin typeface="Arial" pitchFamily="34" charset="0"/>
                          <a:cs typeface="Arial" pitchFamily="34" charset="0"/>
                        </a:rPr>
                        <a:t>dilemes</a:t>
                      </a:r>
                      <a:r>
                        <a:rPr lang="es-ES" sz="1400" dirty="0">
                          <a:effectLst/>
                          <a:latin typeface="Arial" pitchFamily="34" charset="0"/>
                          <a:cs typeface="Arial" pitchFamily="34" charset="0"/>
                        </a:rPr>
                        <a:t> </a:t>
                      </a:r>
                    </a:p>
                    <a:p>
                      <a:pPr algn="l">
                        <a:lnSpc>
                          <a:spcPct val="115000"/>
                        </a:lnSpc>
                        <a:spcAft>
                          <a:spcPts val="0"/>
                        </a:spcAft>
                      </a:pPr>
                      <a:endParaRPr lang="es-ES" sz="1400" dirty="0">
                        <a:effectLst/>
                        <a:latin typeface="Arial" pitchFamily="34" charset="0"/>
                        <a:cs typeface="Arial" pitchFamily="34" charset="0"/>
                      </a:endParaRPr>
                    </a:p>
                    <a:p>
                      <a:pPr algn="l">
                        <a:lnSpc>
                          <a:spcPct val="115000"/>
                        </a:lnSpc>
                        <a:spcAft>
                          <a:spcPts val="0"/>
                        </a:spcAft>
                      </a:pPr>
                      <a:r>
                        <a:rPr lang="es-ES" sz="1400" dirty="0" err="1">
                          <a:effectLst/>
                          <a:latin typeface="Arial" pitchFamily="34" charset="0"/>
                          <a:cs typeface="Arial" pitchFamily="34" charset="0"/>
                        </a:rPr>
                        <a:t>Dinàmiques</a:t>
                      </a:r>
                      <a:r>
                        <a:rPr lang="es-ES" sz="1400" dirty="0">
                          <a:effectLst/>
                          <a:latin typeface="Arial" pitchFamily="34" charset="0"/>
                          <a:cs typeface="Arial" pitchFamily="34" charset="0"/>
                        </a:rPr>
                        <a:t> de </a:t>
                      </a:r>
                      <a:r>
                        <a:rPr lang="es-ES" sz="1400" dirty="0" err="1">
                          <a:effectLst/>
                          <a:latin typeface="Arial" pitchFamily="34" charset="0"/>
                          <a:cs typeface="Arial" pitchFamily="34" charset="0"/>
                        </a:rPr>
                        <a:t>grup</a:t>
                      </a:r>
                      <a:r>
                        <a:rPr lang="es-ES" sz="1400" dirty="0">
                          <a:effectLst/>
                          <a:latin typeface="Arial" pitchFamily="34" charset="0"/>
                          <a:cs typeface="Arial" pitchFamily="34" charset="0"/>
                        </a:rPr>
                        <a:t> </a:t>
                      </a:r>
                    </a:p>
                    <a:p>
                      <a:pPr algn="l">
                        <a:lnSpc>
                          <a:spcPct val="115000"/>
                        </a:lnSpc>
                        <a:spcAft>
                          <a:spcPts val="0"/>
                        </a:spcAft>
                      </a:pPr>
                      <a:endParaRPr lang="es-ES" sz="1400" dirty="0">
                        <a:effectLst/>
                        <a:latin typeface="Arial" pitchFamily="34" charset="0"/>
                        <a:cs typeface="Arial" pitchFamily="34" charset="0"/>
                      </a:endParaRPr>
                    </a:p>
                    <a:p>
                      <a:pPr algn="l">
                        <a:lnSpc>
                          <a:spcPct val="115000"/>
                        </a:lnSpc>
                        <a:spcAft>
                          <a:spcPts val="0"/>
                        </a:spcAft>
                      </a:pPr>
                      <a:r>
                        <a:rPr lang="es-ES" sz="1400" dirty="0" err="1">
                          <a:effectLst/>
                          <a:latin typeface="Arial" pitchFamily="34" charset="0"/>
                          <a:cs typeface="Arial" pitchFamily="34" charset="0"/>
                        </a:rPr>
                        <a:t>Assemblea</a:t>
                      </a:r>
                      <a:endParaRPr lang="es-ES" sz="1400" dirty="0">
                        <a:effectLst/>
                        <a:latin typeface="Arial" pitchFamily="34" charset="0"/>
                        <a:cs typeface="Arial" pitchFamily="34" charset="0"/>
                      </a:endParaRPr>
                    </a:p>
                    <a:p>
                      <a:pPr algn="l">
                        <a:lnSpc>
                          <a:spcPct val="115000"/>
                        </a:lnSpc>
                        <a:spcAft>
                          <a:spcPts val="0"/>
                        </a:spcAft>
                      </a:pPr>
                      <a:r>
                        <a:rPr lang="es-ES" sz="1400" dirty="0">
                          <a:effectLst/>
                        </a:rPr>
                        <a:t> </a:t>
                      </a:r>
                      <a:endParaRPr lang="es-ES" sz="1400" dirty="0">
                        <a:effectLst/>
                        <a:latin typeface="Calibri"/>
                        <a:ea typeface="Calibri"/>
                        <a:cs typeface="Times New Roman"/>
                      </a:endParaRPr>
                    </a:p>
                  </a:txBody>
                  <a:tcPr marL="68580" marR="68580" marT="0" marB="0"/>
                </a:tc>
                <a:tc rowSpan="4">
                  <a:txBody>
                    <a:bodyPr/>
                    <a:lstStyle/>
                    <a:p>
                      <a:pPr>
                        <a:lnSpc>
                          <a:spcPct val="115000"/>
                        </a:lnSpc>
                        <a:spcAft>
                          <a:spcPts val="0"/>
                        </a:spcAft>
                      </a:pPr>
                      <a:endParaRPr lang="es-ES" sz="1400" b="1" dirty="0">
                        <a:effectLst/>
                        <a:latin typeface="Arial" pitchFamily="34" charset="0"/>
                        <a:cs typeface="Arial" pitchFamily="34" charset="0"/>
                      </a:endParaRPr>
                    </a:p>
                    <a:p>
                      <a:pPr>
                        <a:lnSpc>
                          <a:spcPct val="115000"/>
                        </a:lnSpc>
                        <a:spcAft>
                          <a:spcPts val="0"/>
                        </a:spcAft>
                      </a:pPr>
                      <a:r>
                        <a:rPr lang="es-ES" sz="1400" b="1" dirty="0" err="1">
                          <a:effectLst/>
                          <a:latin typeface="Arial" pitchFamily="34" charset="0"/>
                          <a:cs typeface="Arial" pitchFamily="34" charset="0"/>
                        </a:rPr>
                        <a:t>Projecte</a:t>
                      </a:r>
                      <a:r>
                        <a:rPr lang="es-ES" sz="1400" b="1" dirty="0">
                          <a:effectLst/>
                          <a:latin typeface="Arial" pitchFamily="34" charset="0"/>
                          <a:cs typeface="Arial" pitchFamily="34" charset="0"/>
                        </a:rPr>
                        <a:t> artista: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s-ES" sz="1400" dirty="0">
                        <a:solidFill>
                          <a:prstClr val="black"/>
                        </a:solidFill>
                        <a:latin typeface="Arial" pitchFamily="34" charset="0"/>
                        <a:cs typeface="Arial"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s-ES" sz="1400" dirty="0">
                        <a:solidFill>
                          <a:prstClr val="black"/>
                        </a:solidFill>
                        <a:latin typeface="Arial" pitchFamily="34" charset="0"/>
                        <a:cs typeface="Arial"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s-ES" sz="1400" dirty="0">
                          <a:solidFill>
                            <a:prstClr val="black"/>
                          </a:solidFill>
                          <a:latin typeface="Arial" pitchFamily="34" charset="0"/>
                          <a:cs typeface="Arial" pitchFamily="34" charset="0"/>
                        </a:rPr>
                        <a:t>SONIA DELAUNAY</a:t>
                      </a:r>
                    </a:p>
                    <a:p>
                      <a:pPr>
                        <a:lnSpc>
                          <a:spcPct val="115000"/>
                        </a:lnSpc>
                        <a:spcAft>
                          <a:spcPts val="0"/>
                        </a:spcAft>
                      </a:pPr>
                      <a:endParaRPr lang="es-ES" sz="1400" dirty="0">
                        <a:effectLst/>
                      </a:endParaRPr>
                    </a:p>
                  </a:txBody>
                  <a:tcPr marL="68580" marR="68580" marT="0" marB="0"/>
                </a:tc>
                <a:extLst>
                  <a:ext uri="{0D108BD9-81ED-4DB2-BD59-A6C34878D82A}">
                    <a16:rowId xmlns:a16="http://schemas.microsoft.com/office/drawing/2014/main" val="10001"/>
                  </a:ext>
                </a:extLst>
              </a:tr>
              <a:tr h="638896">
                <a:tc vMerge="1">
                  <a:txBody>
                    <a:bodyPr/>
                    <a:lstStyle/>
                    <a:p>
                      <a:endParaRPr lang="es-ES"/>
                    </a:p>
                  </a:txBody>
                  <a:tcPr/>
                </a:tc>
                <a:tc rowSpan="3">
                  <a:txBody>
                    <a:bodyPr/>
                    <a:lstStyle/>
                    <a:p>
                      <a:pPr>
                        <a:lnSpc>
                          <a:spcPct val="115000"/>
                        </a:lnSpc>
                        <a:spcAft>
                          <a:spcPts val="0"/>
                        </a:spcAft>
                      </a:pPr>
                      <a:r>
                        <a:rPr lang="es-ES" sz="1100" dirty="0">
                          <a:effectLst/>
                          <a:latin typeface="Arial" pitchFamily="34" charset="0"/>
                          <a:cs typeface="Arial" pitchFamily="34" charset="0"/>
                        </a:rPr>
                        <a:t> </a:t>
                      </a:r>
                    </a:p>
                    <a:p>
                      <a:pPr>
                        <a:lnSpc>
                          <a:spcPct val="115000"/>
                        </a:lnSpc>
                        <a:spcAft>
                          <a:spcPts val="0"/>
                        </a:spcAft>
                      </a:pPr>
                      <a:r>
                        <a:rPr lang="es-ES" sz="1400" b="1" dirty="0" err="1">
                          <a:effectLst/>
                          <a:latin typeface="Arial" pitchFamily="34" charset="0"/>
                          <a:cs typeface="Arial" pitchFamily="34" charset="0"/>
                        </a:rPr>
                        <a:t>Tallers</a:t>
                      </a:r>
                      <a:r>
                        <a:rPr lang="es-ES" sz="1400" b="1" dirty="0">
                          <a:effectLst/>
                          <a:latin typeface="Arial" pitchFamily="34" charset="0"/>
                          <a:cs typeface="Arial" pitchFamily="34" charset="0"/>
                        </a:rPr>
                        <a:t> de </a:t>
                      </a:r>
                      <a:r>
                        <a:rPr lang="es-ES" sz="1400" b="1" dirty="0" err="1">
                          <a:effectLst/>
                          <a:latin typeface="Arial" pitchFamily="34" charset="0"/>
                          <a:cs typeface="Arial" pitchFamily="34" charset="0"/>
                        </a:rPr>
                        <a:t>problemes</a:t>
                      </a:r>
                      <a:endParaRPr lang="es-ES" sz="1400" b="1" dirty="0">
                        <a:effectLst/>
                        <a:latin typeface="Arial" pitchFamily="34" charset="0"/>
                        <a:cs typeface="Arial" pitchFamily="34" charset="0"/>
                      </a:endParaRPr>
                    </a:p>
                    <a:p>
                      <a:pPr>
                        <a:lnSpc>
                          <a:spcPct val="115000"/>
                        </a:lnSpc>
                        <a:spcAft>
                          <a:spcPts val="0"/>
                        </a:spcAft>
                      </a:pPr>
                      <a:r>
                        <a:rPr lang="es-ES" sz="1400" dirty="0">
                          <a:effectLst/>
                          <a:latin typeface="Arial" pitchFamily="34" charset="0"/>
                          <a:cs typeface="Arial" pitchFamily="34" charset="0"/>
                        </a:rPr>
                        <a:t> </a:t>
                      </a:r>
                    </a:p>
                    <a:p>
                      <a:pPr>
                        <a:lnSpc>
                          <a:spcPct val="115000"/>
                        </a:lnSpc>
                        <a:spcAft>
                          <a:spcPts val="0"/>
                        </a:spcAft>
                      </a:pPr>
                      <a:r>
                        <a:rPr lang="es-ES" sz="1400" dirty="0" err="1">
                          <a:effectLst/>
                          <a:latin typeface="Arial" pitchFamily="34" charset="0"/>
                          <a:cs typeface="Arial" pitchFamily="34" charset="0"/>
                        </a:rPr>
                        <a:t>Problemes</a:t>
                      </a:r>
                      <a:r>
                        <a:rPr lang="es-ES" sz="1400" dirty="0">
                          <a:effectLst/>
                          <a:latin typeface="Arial" pitchFamily="34" charset="0"/>
                          <a:cs typeface="Arial" pitchFamily="34" charset="0"/>
                        </a:rPr>
                        <a:t> </a:t>
                      </a:r>
                      <a:r>
                        <a:rPr lang="es-ES" sz="1400" dirty="0" err="1">
                          <a:effectLst/>
                          <a:latin typeface="Arial" pitchFamily="34" charset="0"/>
                          <a:cs typeface="Arial" pitchFamily="34" charset="0"/>
                        </a:rPr>
                        <a:t>aritmètics</a:t>
                      </a:r>
                      <a:r>
                        <a:rPr lang="es-ES" sz="1400" dirty="0">
                          <a:effectLst/>
                          <a:latin typeface="Arial" pitchFamily="34" charset="0"/>
                          <a:cs typeface="Arial" pitchFamily="34" charset="0"/>
                        </a:rPr>
                        <a:t>, de recerca, de </a:t>
                      </a:r>
                      <a:r>
                        <a:rPr lang="es-ES" sz="1400" dirty="0" err="1">
                          <a:effectLst/>
                          <a:latin typeface="Arial" pitchFamily="34" charset="0"/>
                          <a:cs typeface="Arial" pitchFamily="34" charset="0"/>
                        </a:rPr>
                        <a:t>competències</a:t>
                      </a:r>
                      <a:r>
                        <a:rPr lang="es-ES" sz="1400" dirty="0">
                          <a:effectLst/>
                          <a:latin typeface="Arial" pitchFamily="34" charset="0"/>
                          <a:cs typeface="Arial" pitchFamily="34" charset="0"/>
                        </a:rPr>
                        <a:t> </a:t>
                      </a:r>
                      <a:r>
                        <a:rPr lang="es-ES" sz="1400" dirty="0" err="1">
                          <a:effectLst/>
                          <a:latin typeface="Arial" pitchFamily="34" charset="0"/>
                          <a:cs typeface="Arial" pitchFamily="34" charset="0"/>
                        </a:rPr>
                        <a:t>bàsiques</a:t>
                      </a:r>
                      <a:r>
                        <a:rPr lang="es-ES" sz="1400" dirty="0">
                          <a:effectLst/>
                          <a:latin typeface="Arial" pitchFamily="34" charset="0"/>
                          <a:cs typeface="Arial" pitchFamily="34" charset="0"/>
                        </a:rPr>
                        <a:t> i </a:t>
                      </a:r>
                      <a:r>
                        <a:rPr lang="es-ES" sz="1400" dirty="0" err="1">
                          <a:effectLst/>
                          <a:latin typeface="Arial" pitchFamily="34" charset="0"/>
                          <a:cs typeface="Arial" pitchFamily="34" charset="0"/>
                        </a:rPr>
                        <a:t>d’estratègia</a:t>
                      </a:r>
                      <a:r>
                        <a:rPr lang="es-ES" sz="1400" dirty="0">
                          <a:effectLst/>
                          <a:latin typeface="Arial" pitchFamily="34" charset="0"/>
                          <a:cs typeface="Arial" pitchFamily="34" charset="0"/>
                        </a:rPr>
                        <a:t>.</a:t>
                      </a:r>
                    </a:p>
                    <a:p>
                      <a:pPr>
                        <a:lnSpc>
                          <a:spcPct val="115000"/>
                        </a:lnSpc>
                        <a:spcAft>
                          <a:spcPts val="0"/>
                        </a:spcAft>
                      </a:pPr>
                      <a:r>
                        <a:rPr lang="es-ES" sz="1100" dirty="0">
                          <a:effectLst/>
                          <a:latin typeface="Arial" pitchFamily="34" charset="0"/>
                          <a:cs typeface="Arial" pitchFamily="34" charset="0"/>
                        </a:rPr>
                        <a:t> </a:t>
                      </a:r>
                      <a:endParaRPr lang="es-ES" sz="1100" dirty="0">
                        <a:effectLst/>
                        <a:latin typeface="Arial" pitchFamily="34" charset="0"/>
                        <a:ea typeface="Calibri"/>
                        <a:cs typeface="Arial" pitchFamily="34" charset="0"/>
                      </a:endParaRPr>
                    </a:p>
                  </a:txBody>
                  <a:tcPr marL="68580" marR="68580" marT="0" marB="0"/>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2"/>
                  </a:ext>
                </a:extLst>
              </a:tr>
              <a:tr h="794492">
                <a:tc vMerge="1">
                  <a:txBody>
                    <a:bodyPr/>
                    <a:lstStyle/>
                    <a:p>
                      <a:endParaRPr lang="es-ES"/>
                    </a:p>
                  </a:txBody>
                  <a:tcPr/>
                </a:tc>
                <a:tc vMerge="1">
                  <a:txBody>
                    <a:bodyPr/>
                    <a:lstStyle/>
                    <a:p>
                      <a:endParaRPr lang="es-ES"/>
                    </a:p>
                  </a:txBody>
                  <a:tcPr/>
                </a:tc>
                <a:tc rowSpan="2">
                  <a:txBody>
                    <a:bodyPr/>
                    <a:lstStyle/>
                    <a:p>
                      <a:pPr>
                        <a:lnSpc>
                          <a:spcPct val="115000"/>
                        </a:lnSpc>
                        <a:spcAft>
                          <a:spcPts val="0"/>
                        </a:spcAft>
                      </a:pPr>
                      <a:r>
                        <a:rPr lang="es-ES" sz="1400" dirty="0">
                          <a:effectLst/>
                          <a:latin typeface="Arial" pitchFamily="34" charset="0"/>
                          <a:cs typeface="Arial" pitchFamily="34" charset="0"/>
                        </a:rPr>
                        <a:t> </a:t>
                      </a:r>
                    </a:p>
                    <a:p>
                      <a:pPr>
                        <a:lnSpc>
                          <a:spcPct val="115000"/>
                        </a:lnSpc>
                        <a:spcAft>
                          <a:spcPts val="0"/>
                        </a:spcAft>
                      </a:pPr>
                      <a:r>
                        <a:rPr lang="es-ES" sz="1400" b="1" u="sng" dirty="0" err="1">
                          <a:effectLst/>
                          <a:latin typeface="Arial" pitchFamily="34" charset="0"/>
                          <a:cs typeface="Arial" pitchFamily="34" charset="0"/>
                        </a:rPr>
                        <a:t>Medi</a:t>
                      </a:r>
                      <a:r>
                        <a:rPr lang="es-ES" sz="1400" b="1" u="sng" dirty="0">
                          <a:effectLst/>
                          <a:latin typeface="Arial" pitchFamily="34" charset="0"/>
                          <a:cs typeface="Arial" pitchFamily="34" charset="0"/>
                        </a:rPr>
                        <a:t> social:</a:t>
                      </a:r>
                      <a:endParaRPr lang="es-ES" sz="1400" b="1" dirty="0">
                        <a:effectLst/>
                        <a:latin typeface="Arial" pitchFamily="34" charset="0"/>
                        <a:cs typeface="Arial" pitchFamily="34" charset="0"/>
                      </a:endParaRPr>
                    </a:p>
                    <a:p>
                      <a:pPr marL="285750" indent="-285750" algn="l">
                        <a:buFont typeface="Arial" pitchFamily="34" charset="0"/>
                        <a:buChar char="•"/>
                      </a:pPr>
                      <a:endParaRPr lang="es-ES" sz="1400" dirty="0">
                        <a:latin typeface="Arial" pitchFamily="34" charset="0"/>
                        <a:cs typeface="Arial" pitchFamily="34" charset="0"/>
                      </a:endParaRPr>
                    </a:p>
                    <a:p>
                      <a:pPr marL="285750" indent="-285750" algn="l">
                        <a:buFont typeface="Arial" pitchFamily="34" charset="0"/>
                        <a:buChar char="•"/>
                      </a:pPr>
                      <a:r>
                        <a:rPr lang="es-ES" sz="1400" dirty="0">
                          <a:latin typeface="Arial" pitchFamily="34" charset="0"/>
                          <a:cs typeface="Arial" pitchFamily="34" charset="0"/>
                        </a:rPr>
                        <a:t>Catalunya política. </a:t>
                      </a:r>
                    </a:p>
                    <a:p>
                      <a:pPr marL="285750" indent="-285750" algn="l">
                        <a:buFont typeface="Arial" pitchFamily="34" charset="0"/>
                        <a:buChar char="•"/>
                      </a:pPr>
                      <a:r>
                        <a:rPr lang="ca-ES" sz="1400" noProof="0" dirty="0">
                          <a:latin typeface="Arial" pitchFamily="34" charset="0"/>
                          <a:cs typeface="Arial" pitchFamily="34" charset="0"/>
                        </a:rPr>
                        <a:t>Catalunya</a:t>
                      </a:r>
                      <a:r>
                        <a:rPr lang="es-ES" sz="1400" dirty="0">
                          <a:latin typeface="Arial" pitchFamily="34" charset="0"/>
                          <a:cs typeface="Arial" pitchFamily="34" charset="0"/>
                        </a:rPr>
                        <a:t>: </a:t>
                      </a:r>
                      <a:r>
                        <a:rPr lang="es-ES" sz="1400" dirty="0" err="1">
                          <a:latin typeface="Arial" pitchFamily="34" charset="0"/>
                          <a:cs typeface="Arial" pitchFamily="34" charset="0"/>
                        </a:rPr>
                        <a:t>relleu</a:t>
                      </a:r>
                      <a:r>
                        <a:rPr lang="es-ES" sz="1400" dirty="0">
                          <a:latin typeface="Arial" pitchFamily="34" charset="0"/>
                          <a:cs typeface="Arial" pitchFamily="34" charset="0"/>
                        </a:rPr>
                        <a:t> i clima. </a:t>
                      </a:r>
                    </a:p>
                    <a:p>
                      <a:pPr marL="285750" indent="-285750" algn="l">
                        <a:buFont typeface="Arial" pitchFamily="34" charset="0"/>
                        <a:buChar char="•"/>
                      </a:pPr>
                      <a:r>
                        <a:rPr lang="es-ES" sz="1400" dirty="0" err="1">
                          <a:latin typeface="Arial" pitchFamily="34" charset="0"/>
                          <a:cs typeface="Arial" pitchFamily="34" charset="0"/>
                        </a:rPr>
                        <a:t>L’Edat</a:t>
                      </a:r>
                      <a:r>
                        <a:rPr lang="es-ES" sz="1400" dirty="0">
                          <a:latin typeface="Arial" pitchFamily="34" charset="0"/>
                          <a:cs typeface="Arial" pitchFamily="34" charset="0"/>
                        </a:rPr>
                        <a:t> </a:t>
                      </a:r>
                      <a:r>
                        <a:rPr lang="es-ES" sz="1400" dirty="0" err="1">
                          <a:latin typeface="Arial" pitchFamily="34" charset="0"/>
                          <a:cs typeface="Arial" pitchFamily="34" charset="0"/>
                        </a:rPr>
                        <a:t>Mitjana</a:t>
                      </a:r>
                      <a:r>
                        <a:rPr lang="es-ES" sz="1400" dirty="0">
                          <a:latin typeface="Arial" pitchFamily="34" charset="0"/>
                          <a:cs typeface="Arial" pitchFamily="34" charset="0"/>
                        </a:rPr>
                        <a:t>.</a:t>
                      </a:r>
                    </a:p>
                    <a:p>
                      <a:pPr>
                        <a:lnSpc>
                          <a:spcPct val="115000"/>
                        </a:lnSpc>
                        <a:spcAft>
                          <a:spcPts val="0"/>
                        </a:spcAft>
                      </a:pPr>
                      <a:endParaRPr lang="es-ES" sz="1400" dirty="0">
                        <a:effectLst/>
                        <a:latin typeface="Arial" pitchFamily="34" charset="0"/>
                        <a:ea typeface="Calibri"/>
                        <a:cs typeface="Arial" pitchFamily="34" charset="0"/>
                      </a:endParaRPr>
                    </a:p>
                  </a:txBody>
                  <a:tcPr marL="68580" marR="68580"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3"/>
                  </a:ext>
                </a:extLst>
              </a:tr>
              <a:tr h="998915">
                <a:tc>
                  <a:txBody>
                    <a:bodyPr/>
                    <a:lstStyle/>
                    <a:p>
                      <a:pPr>
                        <a:lnSpc>
                          <a:spcPct val="115000"/>
                        </a:lnSpc>
                        <a:spcAft>
                          <a:spcPts val="0"/>
                        </a:spcAft>
                      </a:pPr>
                      <a:r>
                        <a:rPr lang="es-ES" sz="1100" dirty="0">
                          <a:effectLst/>
                          <a:latin typeface="Arial" pitchFamily="34" charset="0"/>
                          <a:cs typeface="Arial" pitchFamily="34" charset="0"/>
                        </a:rPr>
                        <a:t> </a:t>
                      </a:r>
                    </a:p>
                    <a:p>
                      <a:pPr>
                        <a:lnSpc>
                          <a:spcPct val="115000"/>
                        </a:lnSpc>
                        <a:spcAft>
                          <a:spcPts val="0"/>
                        </a:spcAft>
                      </a:pPr>
                      <a:r>
                        <a:rPr lang="es-ES" sz="1400" dirty="0">
                          <a:solidFill>
                            <a:schemeClr val="tx1"/>
                          </a:solidFill>
                          <a:effectLst/>
                          <a:latin typeface="Arial" pitchFamily="34" charset="0"/>
                          <a:cs typeface="Arial" pitchFamily="34" charset="0"/>
                        </a:rPr>
                        <a:t>Taller </a:t>
                      </a:r>
                      <a:r>
                        <a:rPr lang="es-ES" sz="1400" dirty="0" err="1">
                          <a:solidFill>
                            <a:schemeClr val="tx1"/>
                          </a:solidFill>
                          <a:effectLst/>
                          <a:latin typeface="Arial" pitchFamily="34" charset="0"/>
                          <a:cs typeface="Arial" pitchFamily="34" charset="0"/>
                        </a:rPr>
                        <a:t>d’escriure</a:t>
                      </a:r>
                      <a:endParaRPr lang="es-ES" sz="1400" dirty="0">
                        <a:solidFill>
                          <a:schemeClr val="tx1"/>
                        </a:solidFill>
                        <a:effectLst/>
                        <a:latin typeface="Arial" pitchFamily="34" charset="0"/>
                        <a:cs typeface="Arial" pitchFamily="34" charset="0"/>
                      </a:endParaRPr>
                    </a:p>
                    <a:p>
                      <a:pPr>
                        <a:lnSpc>
                          <a:spcPct val="115000"/>
                        </a:lnSpc>
                        <a:spcAft>
                          <a:spcPts val="0"/>
                        </a:spcAft>
                      </a:pPr>
                      <a:r>
                        <a:rPr lang="es-ES" sz="1100" dirty="0">
                          <a:effectLst/>
                          <a:latin typeface="Arial" pitchFamily="34" charset="0"/>
                          <a:cs typeface="Arial" pitchFamily="34" charset="0"/>
                        </a:rPr>
                        <a:t> </a:t>
                      </a:r>
                    </a:p>
                    <a:p>
                      <a:pPr>
                        <a:lnSpc>
                          <a:spcPct val="115000"/>
                        </a:lnSpc>
                        <a:spcAft>
                          <a:spcPts val="0"/>
                        </a:spcAft>
                      </a:pPr>
                      <a:r>
                        <a:rPr lang="es-ES" sz="1100" dirty="0">
                          <a:effectLst/>
                          <a:latin typeface="Arial" pitchFamily="34" charset="0"/>
                          <a:cs typeface="Arial" pitchFamily="34" charset="0"/>
                        </a:rPr>
                        <a:t> </a:t>
                      </a:r>
                      <a:endParaRPr lang="es-ES" sz="1100" dirty="0">
                        <a:effectLst/>
                        <a:latin typeface="Arial" pitchFamily="34" charset="0"/>
                        <a:ea typeface="Calibri"/>
                        <a:cs typeface="Arial" pitchFamily="34" charset="0"/>
                      </a:endParaRPr>
                    </a:p>
                  </a:txBody>
                  <a:tcPr marL="68580" marR="68580" marT="0" marB="0">
                    <a:solidFill>
                      <a:schemeClr val="accent1">
                        <a:lumMod val="40000"/>
                        <a:lumOff val="60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4"/>
                  </a:ext>
                </a:extLst>
              </a:tr>
            </a:tbl>
          </a:graphicData>
        </a:graphic>
      </p:graphicFrame>
      <p:sp>
        <p:nvSpPr>
          <p:cNvPr id="4" name="1 Título"/>
          <p:cNvSpPr>
            <a:spLocks noGrp="1"/>
          </p:cNvSpPr>
          <p:nvPr>
            <p:ph type="title"/>
          </p:nvPr>
        </p:nvSpPr>
        <p:spPr>
          <a:xfrm>
            <a:off x="683568" y="1036712"/>
            <a:ext cx="8229600" cy="448072"/>
          </a:xfrm>
        </p:spPr>
        <p:txBody>
          <a:bodyPr>
            <a:normAutofit fontScale="90000"/>
          </a:bodyPr>
          <a:lstStyle/>
          <a:p>
            <a:pPr algn="ctr"/>
            <a:r>
              <a:rPr lang="es-ES" sz="4400" dirty="0" err="1">
                <a:latin typeface="Arial Black" pitchFamily="34" charset="0"/>
              </a:rPr>
              <a:t>Metodologia</a:t>
            </a:r>
            <a:br>
              <a:rPr lang="es-ES" sz="4000" dirty="0">
                <a:latin typeface="Arial Black" pitchFamily="34" charset="0"/>
              </a:rPr>
            </a:br>
            <a:br>
              <a:rPr lang="es-ES" sz="2200" dirty="0">
                <a:latin typeface="Arial Black" pitchFamily="34" charset="0"/>
              </a:rPr>
            </a:br>
            <a:br>
              <a:rPr lang="es-ES" sz="4000" dirty="0">
                <a:latin typeface="Arial Black" pitchFamily="34" charset="0"/>
              </a:rPr>
            </a:br>
            <a:endParaRPr lang="es-ES" sz="4000" dirty="0">
              <a:latin typeface="Arial Black" pitchFamily="34" charset="0"/>
            </a:endParaRPr>
          </a:p>
        </p:txBody>
      </p:sp>
    </p:spTree>
    <p:extLst>
      <p:ext uri="{BB962C8B-B14F-4D97-AF65-F5344CB8AC3E}">
        <p14:creationId xmlns:p14="http://schemas.microsoft.com/office/powerpoint/2010/main" val="413134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000" dirty="0" err="1">
                <a:latin typeface="Arial Black" pitchFamily="34" charset="0"/>
              </a:rPr>
              <a:t>L’avaluació</a:t>
            </a:r>
            <a:endParaRPr lang="es-ES" sz="4000" dirty="0">
              <a:latin typeface="Arial Black" pitchFamily="34" charset="0"/>
            </a:endParaRPr>
          </a:p>
        </p:txBody>
      </p:sp>
      <p:sp>
        <p:nvSpPr>
          <p:cNvPr id="9" name="8 CuadroTexto"/>
          <p:cNvSpPr txBox="1"/>
          <p:nvPr/>
        </p:nvSpPr>
        <p:spPr>
          <a:xfrm>
            <a:off x="243743" y="2991019"/>
            <a:ext cx="8152457" cy="2169825"/>
          </a:xfrm>
          <a:prstGeom prst="rect">
            <a:avLst/>
          </a:prstGeom>
          <a:noFill/>
        </p:spPr>
        <p:txBody>
          <a:bodyPr wrap="square" rtlCol="0">
            <a:spAutoFit/>
          </a:bodyPr>
          <a:lstStyle/>
          <a:p>
            <a:pPr algn="just">
              <a:lnSpc>
                <a:spcPct val="150000"/>
              </a:lnSpc>
            </a:pPr>
            <a:r>
              <a:rPr lang="es-ES" dirty="0" err="1">
                <a:latin typeface="Arial" pitchFamily="34" charset="0"/>
                <a:cs typeface="Arial" pitchFamily="34" charset="0"/>
              </a:rPr>
              <a:t>Els</a:t>
            </a:r>
            <a:r>
              <a:rPr lang="es-ES" dirty="0">
                <a:latin typeface="Arial" pitchFamily="34" charset="0"/>
                <a:cs typeface="Arial" pitchFamily="34" charset="0"/>
              </a:rPr>
              <a:t> </a:t>
            </a:r>
            <a:r>
              <a:rPr lang="es-ES" dirty="0" err="1">
                <a:latin typeface="Arial" pitchFamily="34" charset="0"/>
                <a:cs typeface="Arial" pitchFamily="34" charset="0"/>
              </a:rPr>
              <a:t>vostres</a:t>
            </a:r>
            <a:r>
              <a:rPr lang="es-ES" dirty="0">
                <a:latin typeface="Arial" pitchFamily="34" charset="0"/>
                <a:cs typeface="Arial" pitchFamily="34" charset="0"/>
              </a:rPr>
              <a:t> </a:t>
            </a:r>
            <a:r>
              <a:rPr lang="es-ES" dirty="0" err="1">
                <a:latin typeface="Arial" pitchFamily="34" charset="0"/>
                <a:cs typeface="Arial" pitchFamily="34" charset="0"/>
              </a:rPr>
              <a:t>fills</a:t>
            </a:r>
            <a:r>
              <a:rPr lang="es-ES" dirty="0">
                <a:latin typeface="Arial" pitchFamily="34" charset="0"/>
                <a:cs typeface="Arial" pitchFamily="34" charset="0"/>
              </a:rPr>
              <a:t> i </a:t>
            </a:r>
            <a:r>
              <a:rPr lang="es-ES" dirty="0" err="1">
                <a:latin typeface="Arial" pitchFamily="34" charset="0"/>
                <a:cs typeface="Arial" pitchFamily="34" charset="0"/>
              </a:rPr>
              <a:t>filles</a:t>
            </a:r>
            <a:r>
              <a:rPr lang="es-ES" dirty="0">
                <a:latin typeface="Arial" pitchFamily="34" charset="0"/>
                <a:cs typeface="Arial" pitchFamily="34" charset="0"/>
              </a:rPr>
              <a:t> </a:t>
            </a:r>
            <a:r>
              <a:rPr lang="es-ES" dirty="0" err="1">
                <a:latin typeface="Arial" pitchFamily="34" charset="0"/>
                <a:cs typeface="Arial" pitchFamily="34" charset="0"/>
              </a:rPr>
              <a:t>aprenen</a:t>
            </a:r>
            <a:r>
              <a:rPr lang="es-ES" dirty="0">
                <a:latin typeface="Arial" pitchFamily="34" charset="0"/>
                <a:cs typeface="Arial" pitchFamily="34" charset="0"/>
              </a:rPr>
              <a:t> </a:t>
            </a:r>
            <a:r>
              <a:rPr lang="es-ES" dirty="0" err="1">
                <a:latin typeface="Arial" pitchFamily="34" charset="0"/>
                <a:cs typeface="Arial" pitchFamily="34" charset="0"/>
              </a:rPr>
              <a:t>més</a:t>
            </a:r>
            <a:r>
              <a:rPr lang="es-ES" dirty="0">
                <a:latin typeface="Arial" pitchFamily="34" charset="0"/>
                <a:cs typeface="Arial" pitchFamily="34" charset="0"/>
              </a:rPr>
              <a:t> i </a:t>
            </a:r>
            <a:r>
              <a:rPr lang="es-ES" dirty="0" err="1">
                <a:latin typeface="Arial" pitchFamily="34" charset="0"/>
                <a:cs typeface="Arial" pitchFamily="34" charset="0"/>
              </a:rPr>
              <a:t>millor</a:t>
            </a:r>
            <a:r>
              <a:rPr lang="es-ES" dirty="0">
                <a:latin typeface="Arial" pitchFamily="34" charset="0"/>
                <a:cs typeface="Arial" pitchFamily="34" charset="0"/>
              </a:rPr>
              <a:t> </a:t>
            </a:r>
            <a:r>
              <a:rPr lang="es-ES" dirty="0" err="1">
                <a:latin typeface="Arial" pitchFamily="34" charset="0"/>
                <a:cs typeface="Arial" pitchFamily="34" charset="0"/>
              </a:rPr>
              <a:t>quan</a:t>
            </a:r>
            <a:r>
              <a:rPr lang="es-ES" dirty="0">
                <a:latin typeface="Arial" pitchFamily="34" charset="0"/>
                <a:cs typeface="Arial" pitchFamily="34" charset="0"/>
              </a:rPr>
              <a:t> </a:t>
            </a:r>
            <a:r>
              <a:rPr lang="es-ES" dirty="0" err="1">
                <a:latin typeface="Arial" pitchFamily="34" charset="0"/>
                <a:cs typeface="Arial" pitchFamily="34" charset="0"/>
              </a:rPr>
              <a:t>entenen</a:t>
            </a:r>
            <a:r>
              <a:rPr lang="es-ES" dirty="0">
                <a:latin typeface="Arial" pitchFamily="34" charset="0"/>
                <a:cs typeface="Arial" pitchFamily="34" charset="0"/>
              </a:rPr>
              <a:t> </a:t>
            </a:r>
            <a:r>
              <a:rPr lang="es-ES" dirty="0" err="1">
                <a:latin typeface="Arial" pitchFamily="34" charset="0"/>
                <a:cs typeface="Arial" pitchFamily="34" charset="0"/>
              </a:rPr>
              <a:t>allò</a:t>
            </a:r>
            <a:r>
              <a:rPr lang="es-ES" dirty="0">
                <a:latin typeface="Arial" pitchFamily="34" charset="0"/>
                <a:cs typeface="Arial" pitchFamily="34" charset="0"/>
              </a:rPr>
              <a:t> que </a:t>
            </a:r>
            <a:r>
              <a:rPr lang="es-ES" dirty="0" err="1">
                <a:latin typeface="Arial" pitchFamily="34" charset="0"/>
                <a:cs typeface="Arial" pitchFamily="34" charset="0"/>
              </a:rPr>
              <a:t>s’espera</a:t>
            </a:r>
            <a:r>
              <a:rPr lang="es-ES" dirty="0">
                <a:latin typeface="Arial" pitchFamily="34" charset="0"/>
                <a:cs typeface="Arial" pitchFamily="34" charset="0"/>
              </a:rPr>
              <a:t> que </a:t>
            </a:r>
            <a:r>
              <a:rPr lang="es-ES" dirty="0" err="1">
                <a:latin typeface="Arial" pitchFamily="34" charset="0"/>
                <a:cs typeface="Arial" pitchFamily="34" charset="0"/>
              </a:rPr>
              <a:t>aprenguin</a:t>
            </a:r>
            <a:r>
              <a:rPr lang="es-ES" dirty="0">
                <a:latin typeface="Arial" pitchFamily="34" charset="0"/>
                <a:cs typeface="Arial" pitchFamily="34" charset="0"/>
              </a:rPr>
              <a:t>, </a:t>
            </a:r>
            <a:r>
              <a:rPr lang="fr-FR" dirty="0" err="1">
                <a:latin typeface="Arial" pitchFamily="34" charset="0"/>
                <a:cs typeface="Arial" pitchFamily="34" charset="0"/>
              </a:rPr>
              <a:t>participen</a:t>
            </a:r>
            <a:r>
              <a:rPr lang="fr-FR" dirty="0">
                <a:latin typeface="Arial" pitchFamily="34" charset="0"/>
                <a:cs typeface="Arial" pitchFamily="34" charset="0"/>
              </a:rPr>
              <a:t> en les </a:t>
            </a:r>
            <a:r>
              <a:rPr lang="fr-FR" dirty="0" err="1">
                <a:latin typeface="Arial" pitchFamily="34" charset="0"/>
                <a:cs typeface="Arial" pitchFamily="34" charset="0"/>
              </a:rPr>
              <a:t>tasques</a:t>
            </a:r>
            <a:r>
              <a:rPr lang="fr-FR" dirty="0">
                <a:latin typeface="Arial" pitchFamily="34" charset="0"/>
                <a:cs typeface="Arial" pitchFamily="34" charset="0"/>
              </a:rPr>
              <a:t> i </a:t>
            </a:r>
            <a:r>
              <a:rPr lang="fr-FR" dirty="0" err="1">
                <a:latin typeface="Arial" pitchFamily="34" charset="0"/>
                <a:cs typeface="Arial" pitchFamily="34" charset="0"/>
              </a:rPr>
              <a:t>prenen</a:t>
            </a:r>
            <a:r>
              <a:rPr lang="fr-FR" dirty="0">
                <a:latin typeface="Arial" pitchFamily="34" charset="0"/>
                <a:cs typeface="Arial" pitchFamily="34" charset="0"/>
              </a:rPr>
              <a:t> </a:t>
            </a:r>
            <a:r>
              <a:rPr lang="fr-FR" dirty="0" err="1">
                <a:latin typeface="Arial" pitchFamily="34" charset="0"/>
                <a:cs typeface="Arial" pitchFamily="34" charset="0"/>
              </a:rPr>
              <a:t>decisions</a:t>
            </a:r>
            <a:r>
              <a:rPr lang="fr-FR" dirty="0">
                <a:latin typeface="Arial" pitchFamily="34" charset="0"/>
                <a:cs typeface="Arial" pitchFamily="34" charset="0"/>
              </a:rPr>
              <a:t> que els </a:t>
            </a:r>
            <a:r>
              <a:rPr lang="fr-FR" dirty="0" err="1">
                <a:latin typeface="Arial" pitchFamily="34" charset="0"/>
                <a:cs typeface="Arial" pitchFamily="34" charset="0"/>
              </a:rPr>
              <a:t>ajuden</a:t>
            </a:r>
            <a:r>
              <a:rPr lang="fr-FR" dirty="0">
                <a:latin typeface="Arial" pitchFamily="34" charset="0"/>
                <a:cs typeface="Arial" pitchFamily="34" charset="0"/>
              </a:rPr>
              <a:t> a </a:t>
            </a:r>
            <a:r>
              <a:rPr lang="fr-FR" dirty="0" err="1">
                <a:latin typeface="Arial" pitchFamily="34" charset="0"/>
                <a:cs typeface="Arial" pitchFamily="34" charset="0"/>
              </a:rPr>
              <a:t>ser</a:t>
            </a:r>
            <a:r>
              <a:rPr lang="fr-FR" dirty="0">
                <a:latin typeface="Arial" pitchFamily="34" charset="0"/>
                <a:cs typeface="Arial" pitchFamily="34" charset="0"/>
              </a:rPr>
              <a:t> conscients de les </a:t>
            </a:r>
            <a:r>
              <a:rPr lang="fr-FR" dirty="0" err="1">
                <a:latin typeface="Arial" pitchFamily="34" charset="0"/>
                <a:cs typeface="Arial" pitchFamily="34" charset="0"/>
              </a:rPr>
              <a:t>dificultats</a:t>
            </a:r>
            <a:r>
              <a:rPr lang="fr-FR" dirty="0">
                <a:latin typeface="Arial" pitchFamily="34" charset="0"/>
                <a:cs typeface="Arial" pitchFamily="34" charset="0"/>
              </a:rPr>
              <a:t> </a:t>
            </a:r>
            <a:r>
              <a:rPr lang="es-ES" dirty="0">
                <a:latin typeface="Arial" pitchFamily="34" charset="0"/>
                <a:cs typeface="Arial" pitchFamily="34" charset="0"/>
              </a:rPr>
              <a:t>i </a:t>
            </a:r>
            <a:r>
              <a:rPr lang="es-ES" dirty="0" err="1">
                <a:latin typeface="Arial" pitchFamily="34" charset="0"/>
                <a:cs typeface="Arial" pitchFamily="34" charset="0"/>
              </a:rPr>
              <a:t>els</a:t>
            </a:r>
            <a:r>
              <a:rPr lang="es-ES" dirty="0">
                <a:latin typeface="Arial" pitchFamily="34" charset="0"/>
                <a:cs typeface="Arial" pitchFamily="34" charset="0"/>
              </a:rPr>
              <a:t> </a:t>
            </a:r>
            <a:r>
              <a:rPr lang="es-ES" dirty="0" err="1">
                <a:latin typeface="Arial" pitchFamily="34" charset="0"/>
                <a:cs typeface="Arial" pitchFamily="34" charset="0"/>
              </a:rPr>
              <a:t>encerts</a:t>
            </a:r>
            <a:r>
              <a:rPr lang="es-ES" dirty="0">
                <a:latin typeface="Arial" pitchFamily="34" charset="0"/>
                <a:cs typeface="Arial" pitchFamily="34" charset="0"/>
              </a:rPr>
              <a:t>.</a:t>
            </a:r>
          </a:p>
          <a:p>
            <a:pPr algn="just">
              <a:lnSpc>
                <a:spcPct val="150000"/>
              </a:lnSpc>
            </a:pPr>
            <a:r>
              <a:rPr lang="es-ES" dirty="0" err="1">
                <a:latin typeface="Arial" pitchFamily="34" charset="0"/>
                <a:cs typeface="Arial" pitchFamily="34" charset="0"/>
              </a:rPr>
              <a:t>Aquests</a:t>
            </a:r>
            <a:r>
              <a:rPr lang="es-ES" dirty="0">
                <a:latin typeface="Arial" pitchFamily="34" charset="0"/>
                <a:cs typeface="Arial" pitchFamily="34" charset="0"/>
              </a:rPr>
              <a:t> </a:t>
            </a:r>
            <a:r>
              <a:rPr lang="es-ES" dirty="0" err="1">
                <a:latin typeface="Arial" pitchFamily="34" charset="0"/>
                <a:cs typeface="Arial" pitchFamily="34" charset="0"/>
              </a:rPr>
              <a:t>són</a:t>
            </a:r>
            <a:r>
              <a:rPr lang="es-ES" dirty="0">
                <a:latin typeface="Arial" pitchFamily="34" charset="0"/>
                <a:cs typeface="Arial" pitchFamily="34" charset="0"/>
              </a:rPr>
              <a:t> </a:t>
            </a:r>
            <a:r>
              <a:rPr lang="es-ES" dirty="0" err="1">
                <a:latin typeface="Arial" pitchFamily="34" charset="0"/>
                <a:cs typeface="Arial" pitchFamily="34" charset="0"/>
              </a:rPr>
              <a:t>alguns</a:t>
            </a:r>
            <a:r>
              <a:rPr lang="es-ES" dirty="0">
                <a:latin typeface="Arial" pitchFamily="34" charset="0"/>
                <a:cs typeface="Arial" pitchFamily="34" charset="0"/>
              </a:rPr>
              <a:t> </a:t>
            </a:r>
            <a:r>
              <a:rPr lang="es-ES" dirty="0" err="1">
                <a:latin typeface="Arial" pitchFamily="34" charset="0"/>
                <a:cs typeface="Arial" pitchFamily="34" charset="0"/>
              </a:rPr>
              <a:t>dels</a:t>
            </a:r>
            <a:r>
              <a:rPr lang="es-ES" dirty="0">
                <a:latin typeface="Arial" pitchFamily="34" charset="0"/>
                <a:cs typeface="Arial" pitchFamily="34" charset="0"/>
              </a:rPr>
              <a:t> </a:t>
            </a:r>
            <a:r>
              <a:rPr lang="es-ES" dirty="0" err="1">
                <a:latin typeface="Arial" pitchFamily="34" charset="0"/>
                <a:cs typeface="Arial" pitchFamily="34" charset="0"/>
              </a:rPr>
              <a:t>instruments</a:t>
            </a:r>
            <a:r>
              <a:rPr lang="es-ES" dirty="0">
                <a:latin typeface="Arial" pitchFamily="34" charset="0"/>
                <a:cs typeface="Arial" pitchFamily="34" charset="0"/>
              </a:rPr>
              <a:t> que poden </a:t>
            </a:r>
            <a:r>
              <a:rPr lang="es-ES" dirty="0" err="1">
                <a:latin typeface="Arial" pitchFamily="34" charset="0"/>
                <a:cs typeface="Arial" pitchFamily="34" charset="0"/>
              </a:rPr>
              <a:t>utilitzar</a:t>
            </a:r>
            <a:r>
              <a:rPr lang="es-ES" dirty="0">
                <a:latin typeface="Arial" pitchFamily="34" charset="0"/>
                <a:cs typeface="Arial" pitchFamily="34" charset="0"/>
              </a:rPr>
              <a:t>, </a:t>
            </a:r>
            <a:r>
              <a:rPr lang="es-ES" dirty="0" err="1">
                <a:latin typeface="Arial" pitchFamily="34" charset="0"/>
                <a:cs typeface="Arial" pitchFamily="34" charset="0"/>
              </a:rPr>
              <a:t>tant</a:t>
            </a:r>
            <a:r>
              <a:rPr lang="es-ES" dirty="0">
                <a:latin typeface="Arial" pitchFamily="34" charset="0"/>
                <a:cs typeface="Arial" pitchFamily="34" charset="0"/>
              </a:rPr>
              <a:t> </a:t>
            </a:r>
            <a:r>
              <a:rPr lang="es-ES" dirty="0" err="1">
                <a:latin typeface="Arial" pitchFamily="34" charset="0"/>
                <a:cs typeface="Arial" pitchFamily="34" charset="0"/>
              </a:rPr>
              <a:t>els</a:t>
            </a:r>
            <a:r>
              <a:rPr lang="es-ES" dirty="0">
                <a:latin typeface="Arial" pitchFamily="34" charset="0"/>
                <a:cs typeface="Arial" pitchFamily="34" charset="0"/>
              </a:rPr>
              <a:t> </a:t>
            </a:r>
            <a:r>
              <a:rPr lang="es-ES" dirty="0" err="1">
                <a:latin typeface="Arial" pitchFamily="34" charset="0"/>
                <a:cs typeface="Arial" pitchFamily="34" charset="0"/>
              </a:rPr>
              <a:t>mestres</a:t>
            </a:r>
            <a:r>
              <a:rPr lang="es-ES" dirty="0">
                <a:latin typeface="Arial" pitchFamily="34" charset="0"/>
                <a:cs typeface="Arial" pitchFamily="34" charset="0"/>
              </a:rPr>
              <a:t> </a:t>
            </a:r>
            <a:r>
              <a:rPr lang="es-ES" dirty="0" err="1">
                <a:latin typeface="Arial" pitchFamily="34" charset="0"/>
                <a:cs typeface="Arial" pitchFamily="34" charset="0"/>
              </a:rPr>
              <a:t>com</a:t>
            </a:r>
            <a:r>
              <a:rPr lang="es-ES" dirty="0">
                <a:latin typeface="Arial" pitchFamily="34" charset="0"/>
                <a:cs typeface="Arial" pitchFamily="34" charset="0"/>
              </a:rPr>
              <a:t> </a:t>
            </a:r>
            <a:r>
              <a:rPr lang="es-ES" dirty="0" err="1">
                <a:latin typeface="Arial" pitchFamily="34" charset="0"/>
                <a:cs typeface="Arial" pitchFamily="34" charset="0"/>
              </a:rPr>
              <a:t>els</a:t>
            </a:r>
            <a:r>
              <a:rPr lang="es-ES" dirty="0">
                <a:latin typeface="Arial" pitchFamily="34" charset="0"/>
                <a:cs typeface="Arial" pitchFamily="34" charset="0"/>
              </a:rPr>
              <a:t> </a:t>
            </a:r>
            <a:r>
              <a:rPr lang="es-ES" dirty="0" err="1">
                <a:latin typeface="Arial" pitchFamily="34" charset="0"/>
                <a:cs typeface="Arial" pitchFamily="34" charset="0"/>
              </a:rPr>
              <a:t>vostres</a:t>
            </a:r>
            <a:r>
              <a:rPr lang="es-ES" dirty="0">
                <a:latin typeface="Arial" pitchFamily="34" charset="0"/>
                <a:cs typeface="Arial" pitchFamily="34" charset="0"/>
              </a:rPr>
              <a:t> </a:t>
            </a:r>
            <a:r>
              <a:rPr lang="es-ES" dirty="0" err="1">
                <a:latin typeface="Arial" pitchFamily="34" charset="0"/>
                <a:cs typeface="Arial" pitchFamily="34" charset="0"/>
              </a:rPr>
              <a:t>fills</a:t>
            </a:r>
            <a:r>
              <a:rPr lang="es-ES" dirty="0">
                <a:latin typeface="Arial" pitchFamily="34" charset="0"/>
                <a:cs typeface="Arial" pitchFamily="34" charset="0"/>
              </a:rPr>
              <a:t> i </a:t>
            </a:r>
            <a:r>
              <a:rPr lang="es-ES" dirty="0" err="1">
                <a:latin typeface="Arial" pitchFamily="34" charset="0"/>
                <a:cs typeface="Arial" pitchFamily="34" charset="0"/>
              </a:rPr>
              <a:t>filles</a:t>
            </a:r>
            <a:r>
              <a:rPr lang="es-ES" dirty="0">
                <a:latin typeface="Arial" pitchFamily="34" charset="0"/>
                <a:cs typeface="Arial" pitchFamily="34" charset="0"/>
              </a:rPr>
              <a:t>, per avaluar el </a:t>
            </a:r>
            <a:r>
              <a:rPr lang="es-ES" dirty="0" err="1">
                <a:latin typeface="Arial" pitchFamily="34" charset="0"/>
                <a:cs typeface="Arial" pitchFamily="34" charset="0"/>
              </a:rPr>
              <a:t>seu</a:t>
            </a:r>
            <a:r>
              <a:rPr lang="es-ES" dirty="0">
                <a:latin typeface="Arial" pitchFamily="34" charset="0"/>
                <a:cs typeface="Arial" pitchFamily="34" charset="0"/>
              </a:rPr>
              <a:t> </a:t>
            </a:r>
            <a:r>
              <a:rPr lang="es-ES" dirty="0" err="1">
                <a:latin typeface="Arial" pitchFamily="34" charset="0"/>
                <a:cs typeface="Arial" pitchFamily="34" charset="0"/>
              </a:rPr>
              <a:t>procés</a:t>
            </a:r>
            <a:r>
              <a:rPr lang="es-ES" dirty="0">
                <a:latin typeface="Arial" pitchFamily="34" charset="0"/>
                <a:cs typeface="Arial" pitchFamily="34" charset="0"/>
              </a:rPr>
              <a:t> </a:t>
            </a:r>
            <a:r>
              <a:rPr lang="es-ES" dirty="0" err="1">
                <a:latin typeface="Arial" pitchFamily="34" charset="0"/>
                <a:cs typeface="Arial" pitchFamily="34" charset="0"/>
              </a:rPr>
              <a:t>d’aprenentatge</a:t>
            </a:r>
            <a:r>
              <a:rPr lang="es-ES" dirty="0">
                <a:latin typeface="Arial" pitchFamily="34" charset="0"/>
                <a:cs typeface="Arial" pitchFamily="34" charset="0"/>
              </a:rPr>
              <a:t>:</a:t>
            </a:r>
          </a:p>
        </p:txBody>
      </p:sp>
      <p:sp>
        <p:nvSpPr>
          <p:cNvPr id="13" name="12 CuadroTexto"/>
          <p:cNvSpPr txBox="1"/>
          <p:nvPr/>
        </p:nvSpPr>
        <p:spPr>
          <a:xfrm>
            <a:off x="611560" y="5949280"/>
            <a:ext cx="1080120" cy="461665"/>
          </a:xfrm>
          <a:prstGeom prst="rect">
            <a:avLst/>
          </a:prstGeom>
          <a:noFill/>
        </p:spPr>
        <p:txBody>
          <a:bodyPr wrap="square" rtlCol="0">
            <a:spAutoFit/>
          </a:bodyPr>
          <a:lstStyle/>
          <a:p>
            <a:pPr algn="ctr"/>
            <a:r>
              <a:rPr lang="es-ES" sz="1200" dirty="0" err="1">
                <a:latin typeface="Arial" pitchFamily="34" charset="0"/>
                <a:cs typeface="Arial" pitchFamily="34" charset="0"/>
              </a:rPr>
              <a:t>Proves</a:t>
            </a:r>
            <a:r>
              <a:rPr lang="es-ES" sz="1200" dirty="0">
                <a:latin typeface="Arial" pitchFamily="34" charset="0"/>
                <a:cs typeface="Arial" pitchFamily="34" charset="0"/>
              </a:rPr>
              <a:t> </a:t>
            </a:r>
            <a:r>
              <a:rPr lang="es-ES" sz="1200" dirty="0" err="1">
                <a:latin typeface="Arial" pitchFamily="34" charset="0"/>
                <a:cs typeface="Arial" pitchFamily="34" charset="0"/>
              </a:rPr>
              <a:t>orals</a:t>
            </a:r>
            <a:r>
              <a:rPr lang="es-ES" sz="1200" dirty="0">
                <a:latin typeface="Arial" pitchFamily="34" charset="0"/>
                <a:cs typeface="Arial" pitchFamily="34" charset="0"/>
              </a:rPr>
              <a:t> i </a:t>
            </a:r>
            <a:r>
              <a:rPr lang="es-ES" sz="1200" dirty="0" err="1">
                <a:latin typeface="Arial" pitchFamily="34" charset="0"/>
                <a:cs typeface="Arial" pitchFamily="34" charset="0"/>
              </a:rPr>
              <a:t>escrites</a:t>
            </a:r>
            <a:endParaRPr lang="es-ES" sz="1200" dirty="0">
              <a:latin typeface="Arial" pitchFamily="34" charset="0"/>
              <a:cs typeface="Arial" pitchFamily="34" charset="0"/>
            </a:endParaRPr>
          </a:p>
        </p:txBody>
      </p:sp>
      <p:sp>
        <p:nvSpPr>
          <p:cNvPr id="14" name="13 CuadroTexto"/>
          <p:cNvSpPr txBox="1"/>
          <p:nvPr/>
        </p:nvSpPr>
        <p:spPr>
          <a:xfrm>
            <a:off x="2123728" y="5949280"/>
            <a:ext cx="1080120" cy="461665"/>
          </a:xfrm>
          <a:prstGeom prst="rect">
            <a:avLst/>
          </a:prstGeom>
          <a:noFill/>
        </p:spPr>
        <p:txBody>
          <a:bodyPr wrap="square" rtlCol="0">
            <a:spAutoFit/>
          </a:bodyPr>
          <a:lstStyle/>
          <a:p>
            <a:pPr algn="ctr"/>
            <a:r>
              <a:rPr lang="es-ES" sz="1200" dirty="0" err="1">
                <a:latin typeface="Arial" pitchFamily="34" charset="0"/>
                <a:cs typeface="Arial" pitchFamily="34" charset="0"/>
              </a:rPr>
              <a:t>Observació</a:t>
            </a:r>
            <a:r>
              <a:rPr lang="es-ES" sz="1200" dirty="0">
                <a:latin typeface="Arial" pitchFamily="34" charset="0"/>
                <a:cs typeface="Arial" pitchFamily="34" charset="0"/>
              </a:rPr>
              <a:t> </a:t>
            </a:r>
            <a:r>
              <a:rPr lang="es-ES" sz="1200" dirty="0" err="1">
                <a:latin typeface="Arial" pitchFamily="34" charset="0"/>
                <a:cs typeface="Arial" pitchFamily="34" charset="0"/>
              </a:rPr>
              <a:t>sistemàtica</a:t>
            </a:r>
            <a:endParaRPr lang="es-ES" sz="1200" dirty="0">
              <a:latin typeface="Arial" pitchFamily="34" charset="0"/>
              <a:cs typeface="Arial" pitchFamily="34" charset="0"/>
            </a:endParaRPr>
          </a:p>
        </p:txBody>
      </p:sp>
      <p:sp>
        <p:nvSpPr>
          <p:cNvPr id="15" name="14 CuadroTexto"/>
          <p:cNvSpPr txBox="1"/>
          <p:nvPr/>
        </p:nvSpPr>
        <p:spPr>
          <a:xfrm>
            <a:off x="3779912" y="5949280"/>
            <a:ext cx="1080120" cy="461665"/>
          </a:xfrm>
          <a:prstGeom prst="rect">
            <a:avLst/>
          </a:prstGeom>
          <a:noFill/>
        </p:spPr>
        <p:txBody>
          <a:bodyPr wrap="square" rtlCol="0">
            <a:spAutoFit/>
          </a:bodyPr>
          <a:lstStyle/>
          <a:p>
            <a:pPr algn="ctr"/>
            <a:r>
              <a:rPr lang="es-ES" sz="1200" dirty="0">
                <a:latin typeface="Arial" pitchFamily="34" charset="0"/>
                <a:cs typeface="Arial" pitchFamily="34" charset="0"/>
              </a:rPr>
              <a:t>Conversa o </a:t>
            </a:r>
            <a:r>
              <a:rPr lang="es-ES" sz="1200" dirty="0" err="1">
                <a:latin typeface="Arial" pitchFamily="34" charset="0"/>
                <a:cs typeface="Arial" pitchFamily="34" charset="0"/>
              </a:rPr>
              <a:t>exposició</a:t>
            </a:r>
            <a:endParaRPr lang="es-ES" sz="1200" dirty="0">
              <a:latin typeface="Arial" pitchFamily="34" charset="0"/>
              <a:cs typeface="Arial" pitchFamily="34" charset="0"/>
            </a:endParaRPr>
          </a:p>
        </p:txBody>
      </p:sp>
      <p:sp>
        <p:nvSpPr>
          <p:cNvPr id="16" name="15 CuadroTexto"/>
          <p:cNvSpPr txBox="1"/>
          <p:nvPr/>
        </p:nvSpPr>
        <p:spPr>
          <a:xfrm>
            <a:off x="5076056" y="5877272"/>
            <a:ext cx="1080120" cy="646331"/>
          </a:xfrm>
          <a:prstGeom prst="rect">
            <a:avLst/>
          </a:prstGeom>
          <a:noFill/>
        </p:spPr>
        <p:txBody>
          <a:bodyPr wrap="square" rtlCol="0">
            <a:spAutoFit/>
          </a:bodyPr>
          <a:lstStyle/>
          <a:p>
            <a:pPr algn="ctr"/>
            <a:r>
              <a:rPr lang="es-ES" sz="1200" dirty="0">
                <a:latin typeface="Arial" pitchFamily="34" charset="0"/>
                <a:cs typeface="Arial" pitchFamily="34" charset="0"/>
              </a:rPr>
              <a:t>Dossiers, </a:t>
            </a:r>
            <a:r>
              <a:rPr lang="es-ES" sz="1200" dirty="0" err="1">
                <a:latin typeface="Arial" pitchFamily="34" charset="0"/>
                <a:cs typeface="Arial" pitchFamily="34" charset="0"/>
              </a:rPr>
              <a:t>activitats</a:t>
            </a:r>
            <a:r>
              <a:rPr lang="es-ES" sz="1200" dirty="0">
                <a:latin typeface="Arial" pitchFamily="34" charset="0"/>
                <a:cs typeface="Arial" pitchFamily="34" charset="0"/>
              </a:rPr>
              <a:t> o </a:t>
            </a:r>
            <a:r>
              <a:rPr lang="es-ES" sz="1200" dirty="0" err="1">
                <a:latin typeface="Arial" pitchFamily="34" charset="0"/>
                <a:cs typeface="Arial" pitchFamily="34" charset="0"/>
              </a:rPr>
              <a:t>treballs</a:t>
            </a:r>
            <a:endParaRPr lang="es-ES" sz="1200" dirty="0">
              <a:latin typeface="Arial" pitchFamily="34" charset="0"/>
              <a:cs typeface="Arial" pitchFamily="34" charset="0"/>
            </a:endParaRPr>
          </a:p>
        </p:txBody>
      </p:sp>
      <p:sp>
        <p:nvSpPr>
          <p:cNvPr id="17" name="16 CuadroTexto"/>
          <p:cNvSpPr txBox="1"/>
          <p:nvPr/>
        </p:nvSpPr>
        <p:spPr>
          <a:xfrm>
            <a:off x="6588224" y="6021288"/>
            <a:ext cx="1080120" cy="276999"/>
          </a:xfrm>
          <a:prstGeom prst="rect">
            <a:avLst/>
          </a:prstGeom>
          <a:noFill/>
        </p:spPr>
        <p:txBody>
          <a:bodyPr wrap="square" rtlCol="0">
            <a:spAutoFit/>
          </a:bodyPr>
          <a:lstStyle/>
          <a:p>
            <a:pPr algn="ctr"/>
            <a:r>
              <a:rPr lang="es-ES" sz="1200" dirty="0" err="1">
                <a:latin typeface="Arial" pitchFamily="34" charset="0"/>
                <a:cs typeface="Arial" pitchFamily="34" charset="0"/>
              </a:rPr>
              <a:t>Rúbriques</a:t>
            </a:r>
            <a:r>
              <a:rPr lang="es-ES" sz="1200" dirty="0">
                <a:latin typeface="Arial" pitchFamily="34" charset="0"/>
                <a:cs typeface="Arial" pitchFamily="34" charset="0"/>
              </a:rPr>
              <a:t>…</a:t>
            </a:r>
          </a:p>
        </p:txBody>
      </p:sp>
      <p:sp>
        <p:nvSpPr>
          <p:cNvPr id="45060" name="AutoShape 4" descr="Resultat d'imatges de conversa  ico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5062" name="AutoShape 6" descr="Resultat d'imatges de conversa  ico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5064" name="AutoShape 8" descr="Resultat d'imatges de conversa  ico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5066" name="Picture 10" descr="Resultat d'imatges de conversa  icono"/>
          <p:cNvPicPr>
            <a:picLocks noChangeAspect="1" noChangeArrowheads="1"/>
          </p:cNvPicPr>
          <p:nvPr/>
        </p:nvPicPr>
        <p:blipFill>
          <a:blip r:embed="rId2" cstate="print"/>
          <a:srcRect/>
          <a:stretch>
            <a:fillRect/>
          </a:stretch>
        </p:blipFill>
        <p:spPr bwMode="auto">
          <a:xfrm>
            <a:off x="4067944" y="5517232"/>
            <a:ext cx="432048" cy="432048"/>
          </a:xfrm>
          <a:prstGeom prst="rect">
            <a:avLst/>
          </a:prstGeom>
          <a:noFill/>
        </p:spPr>
      </p:pic>
      <p:pic>
        <p:nvPicPr>
          <p:cNvPr id="45068" name="Picture 12" descr="Resultat d'imatges de observar  icono"/>
          <p:cNvPicPr>
            <a:picLocks noChangeAspect="1" noChangeArrowheads="1"/>
          </p:cNvPicPr>
          <p:nvPr/>
        </p:nvPicPr>
        <p:blipFill>
          <a:blip r:embed="rId3" cstate="print"/>
          <a:srcRect/>
          <a:stretch>
            <a:fillRect/>
          </a:stretch>
        </p:blipFill>
        <p:spPr bwMode="auto">
          <a:xfrm>
            <a:off x="2411760" y="5517232"/>
            <a:ext cx="504056" cy="504056"/>
          </a:xfrm>
          <a:prstGeom prst="rect">
            <a:avLst/>
          </a:prstGeom>
          <a:noFill/>
        </p:spPr>
      </p:pic>
      <p:pic>
        <p:nvPicPr>
          <p:cNvPr id="45070" name="Picture 14" descr="Resultat d'imatges de dossier  icono"/>
          <p:cNvPicPr>
            <a:picLocks noChangeAspect="1" noChangeArrowheads="1"/>
          </p:cNvPicPr>
          <p:nvPr/>
        </p:nvPicPr>
        <p:blipFill>
          <a:blip r:embed="rId4" cstate="print"/>
          <a:srcRect/>
          <a:stretch>
            <a:fillRect/>
          </a:stretch>
        </p:blipFill>
        <p:spPr bwMode="auto">
          <a:xfrm>
            <a:off x="5364088" y="5445224"/>
            <a:ext cx="432048" cy="432048"/>
          </a:xfrm>
          <a:prstGeom prst="rect">
            <a:avLst/>
          </a:prstGeom>
          <a:noFill/>
        </p:spPr>
      </p:pic>
      <p:sp>
        <p:nvSpPr>
          <p:cNvPr id="45072" name="AutoShape 16" descr="Resultat d'imatges de examen ico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5074" name="AutoShape 18" descr="Resultat d'imatges de examen ico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5076" name="Picture 20" descr="Imatge relacionada"/>
          <p:cNvPicPr>
            <a:picLocks noChangeAspect="1" noChangeArrowheads="1"/>
          </p:cNvPicPr>
          <p:nvPr/>
        </p:nvPicPr>
        <p:blipFill>
          <a:blip r:embed="rId5" cstate="print"/>
          <a:srcRect/>
          <a:stretch>
            <a:fillRect/>
          </a:stretch>
        </p:blipFill>
        <p:spPr bwMode="auto">
          <a:xfrm>
            <a:off x="971600" y="5517232"/>
            <a:ext cx="486941" cy="486941"/>
          </a:xfrm>
          <a:prstGeom prst="rect">
            <a:avLst/>
          </a:prstGeom>
          <a:noFill/>
        </p:spPr>
      </p:pic>
      <p:pic>
        <p:nvPicPr>
          <p:cNvPr id="45078" name="Picture 22" descr="Resultat d'imatges de quadricula icono"/>
          <p:cNvPicPr>
            <a:picLocks noChangeAspect="1" noChangeArrowheads="1"/>
          </p:cNvPicPr>
          <p:nvPr/>
        </p:nvPicPr>
        <p:blipFill>
          <a:blip r:embed="rId6" cstate="print"/>
          <a:srcRect/>
          <a:stretch>
            <a:fillRect/>
          </a:stretch>
        </p:blipFill>
        <p:spPr bwMode="auto">
          <a:xfrm>
            <a:off x="6804248" y="5517232"/>
            <a:ext cx="504056" cy="504056"/>
          </a:xfrm>
          <a:prstGeom prst="rect">
            <a:avLst/>
          </a:prstGeom>
          <a:noFill/>
        </p:spPr>
      </p:pic>
      <p:pic>
        <p:nvPicPr>
          <p:cNvPr id="45080" name="Picture 24" descr="Resultat d'imatges de dibujo niños estudiantes"/>
          <p:cNvPicPr>
            <a:picLocks noChangeAspect="1" noChangeArrowheads="1"/>
          </p:cNvPicPr>
          <p:nvPr/>
        </p:nvPicPr>
        <p:blipFill>
          <a:blip r:embed="rId7" cstate="print"/>
          <a:srcRect/>
          <a:stretch>
            <a:fillRect/>
          </a:stretch>
        </p:blipFill>
        <p:spPr bwMode="auto">
          <a:xfrm>
            <a:off x="807760" y="1117199"/>
            <a:ext cx="2153816" cy="1873820"/>
          </a:xfrm>
          <a:prstGeom prst="rect">
            <a:avLst/>
          </a:prstGeom>
          <a:noFill/>
        </p:spPr>
      </p:pic>
      <p:pic>
        <p:nvPicPr>
          <p:cNvPr id="45084" name="Picture 28" descr="Resultat d'imatges de posit transparente"/>
          <p:cNvPicPr>
            <a:picLocks noChangeAspect="1" noChangeArrowheads="1"/>
          </p:cNvPicPr>
          <p:nvPr/>
        </p:nvPicPr>
        <p:blipFill>
          <a:blip r:embed="rId8" cstate="print"/>
          <a:srcRect/>
          <a:stretch>
            <a:fillRect/>
          </a:stretch>
        </p:blipFill>
        <p:spPr bwMode="auto">
          <a:xfrm>
            <a:off x="3399554" y="865977"/>
            <a:ext cx="5400600" cy="2376264"/>
          </a:xfrm>
          <a:prstGeom prst="rect">
            <a:avLst/>
          </a:prstGeom>
          <a:noFill/>
        </p:spPr>
      </p:pic>
      <p:sp>
        <p:nvSpPr>
          <p:cNvPr id="31" name="30 CuadroTexto"/>
          <p:cNvSpPr txBox="1"/>
          <p:nvPr/>
        </p:nvSpPr>
        <p:spPr>
          <a:xfrm rot="21213085">
            <a:off x="4124458" y="887917"/>
            <a:ext cx="5359578" cy="1670137"/>
          </a:xfrm>
          <a:prstGeom prst="rect">
            <a:avLst/>
          </a:prstGeom>
          <a:noFill/>
        </p:spPr>
        <p:txBody>
          <a:bodyPr wrap="square" rtlCol="0">
            <a:spAutoFit/>
          </a:bodyPr>
          <a:lstStyle/>
          <a:p>
            <a:pPr>
              <a:lnSpc>
                <a:spcPct val="150000"/>
              </a:lnSpc>
            </a:pPr>
            <a:r>
              <a:rPr lang="es-ES" sz="1400" b="1" dirty="0" err="1"/>
              <a:t>Ideees</a:t>
            </a:r>
            <a:r>
              <a:rPr lang="es-ES" sz="1400" b="1" dirty="0"/>
              <a:t> </a:t>
            </a:r>
            <a:r>
              <a:rPr lang="es-ES" sz="1400" b="1" dirty="0" err="1"/>
              <a:t>clau</a:t>
            </a:r>
            <a:r>
              <a:rPr lang="es-ES" sz="1400" b="1" dirty="0"/>
              <a:t>:</a:t>
            </a:r>
          </a:p>
          <a:p>
            <a:pPr>
              <a:lnSpc>
                <a:spcPct val="150000"/>
              </a:lnSpc>
              <a:buFont typeface="Arial" pitchFamily="34" charset="0"/>
              <a:buChar char="•"/>
            </a:pPr>
            <a:r>
              <a:rPr lang="es-ES" sz="1400" dirty="0" err="1"/>
              <a:t>L’alumne</a:t>
            </a:r>
            <a:r>
              <a:rPr lang="es-ES" sz="1400" dirty="0"/>
              <a:t> </a:t>
            </a:r>
            <a:r>
              <a:rPr lang="es-ES" sz="1400" dirty="0" err="1"/>
              <a:t>és</a:t>
            </a:r>
            <a:r>
              <a:rPr lang="es-ES" sz="1400" dirty="0"/>
              <a:t> el protagonista del </a:t>
            </a:r>
            <a:r>
              <a:rPr lang="es-ES" sz="1400" dirty="0" err="1"/>
              <a:t>seu</a:t>
            </a:r>
            <a:r>
              <a:rPr lang="es-ES" sz="1400" dirty="0"/>
              <a:t> </a:t>
            </a:r>
            <a:r>
              <a:rPr lang="es-ES" sz="1400" dirty="0" err="1"/>
              <a:t>aprenentage</a:t>
            </a:r>
            <a:endParaRPr lang="es-ES" sz="1400" dirty="0"/>
          </a:p>
          <a:p>
            <a:pPr>
              <a:lnSpc>
                <a:spcPct val="150000"/>
              </a:lnSpc>
              <a:buFont typeface="Arial" pitchFamily="34" charset="0"/>
              <a:buChar char="•"/>
            </a:pPr>
            <a:r>
              <a:rPr lang="es-ES" sz="1400" dirty="0" err="1"/>
              <a:t>L’avaluació</a:t>
            </a:r>
            <a:r>
              <a:rPr lang="es-ES" sz="1400" dirty="0"/>
              <a:t> ha de servir </a:t>
            </a:r>
            <a:r>
              <a:rPr lang="es-ES" sz="1400" dirty="0" err="1"/>
              <a:t>perquè</a:t>
            </a:r>
            <a:r>
              <a:rPr lang="es-ES" sz="1400" dirty="0"/>
              <a:t> </a:t>
            </a:r>
            <a:r>
              <a:rPr lang="es-ES" sz="1400" dirty="0" err="1"/>
              <a:t>aprengui</a:t>
            </a:r>
            <a:r>
              <a:rPr lang="es-ES" sz="1400" dirty="0"/>
              <a:t> </a:t>
            </a:r>
            <a:r>
              <a:rPr lang="es-ES" sz="1400" dirty="0" err="1"/>
              <a:t>més</a:t>
            </a:r>
            <a:r>
              <a:rPr lang="es-ES" sz="1400" dirty="0"/>
              <a:t> i </a:t>
            </a:r>
            <a:r>
              <a:rPr lang="es-ES" sz="1400" dirty="0" err="1"/>
              <a:t>millor</a:t>
            </a:r>
            <a:endParaRPr lang="es-ES" sz="1400" dirty="0"/>
          </a:p>
          <a:p>
            <a:pPr>
              <a:lnSpc>
                <a:spcPct val="150000"/>
              </a:lnSpc>
              <a:buFont typeface="Arial" pitchFamily="34" charset="0"/>
              <a:buChar char="•"/>
            </a:pPr>
            <a:r>
              <a:rPr lang="es-ES" sz="1400" dirty="0" err="1"/>
              <a:t>L’avaluació</a:t>
            </a:r>
            <a:r>
              <a:rPr lang="es-ES" sz="1400" dirty="0"/>
              <a:t> té </a:t>
            </a:r>
            <a:r>
              <a:rPr lang="es-ES" sz="1400" dirty="0" err="1"/>
              <a:t>com</a:t>
            </a:r>
            <a:r>
              <a:rPr lang="es-ES" sz="1400" dirty="0"/>
              <a:t> </a:t>
            </a:r>
            <a:r>
              <a:rPr lang="es-ES" sz="1400" dirty="0" err="1"/>
              <a:t>objectiu</a:t>
            </a:r>
            <a:r>
              <a:rPr lang="es-ES" sz="1400" dirty="0"/>
              <a:t> </a:t>
            </a:r>
            <a:r>
              <a:rPr lang="es-ES" sz="1400" dirty="0" err="1"/>
              <a:t>ajudar</a:t>
            </a:r>
            <a:r>
              <a:rPr lang="es-ES" sz="1400" dirty="0"/>
              <a:t> </a:t>
            </a:r>
            <a:r>
              <a:rPr lang="es-ES" sz="1400" dirty="0" err="1"/>
              <a:t>els</a:t>
            </a:r>
            <a:r>
              <a:rPr lang="es-ES" sz="1400" dirty="0"/>
              <a:t> </a:t>
            </a:r>
            <a:r>
              <a:rPr lang="es-ES" sz="1400" dirty="0" err="1"/>
              <a:t>alumnes</a:t>
            </a:r>
            <a:r>
              <a:rPr lang="es-ES" sz="1400" dirty="0"/>
              <a:t> a ser </a:t>
            </a:r>
          </a:p>
          <a:p>
            <a:pPr>
              <a:lnSpc>
                <a:spcPct val="150000"/>
              </a:lnSpc>
            </a:pPr>
            <a:r>
              <a:rPr lang="es-ES" sz="1400" dirty="0" err="1"/>
              <a:t>més</a:t>
            </a:r>
            <a:r>
              <a:rPr lang="es-ES" sz="1400" dirty="0"/>
              <a:t> </a:t>
            </a:r>
            <a:r>
              <a:rPr lang="es-ES" sz="1400" dirty="0" err="1"/>
              <a:t>competents</a:t>
            </a:r>
            <a:endParaRPr lang="es-E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82352"/>
            <a:ext cx="8229600" cy="914400"/>
          </a:xfrm>
        </p:spPr>
        <p:txBody>
          <a:bodyPr/>
          <a:lstStyle/>
          <a:p>
            <a:r>
              <a:rPr lang="es-ES" dirty="0" err="1">
                <a:latin typeface="Arial Black" pitchFamily="34" charset="0"/>
              </a:rPr>
              <a:t>L’avaluació</a:t>
            </a:r>
            <a:r>
              <a:rPr lang="es-ES" dirty="0">
                <a:latin typeface="Arial Black" pitchFamily="34" charset="0"/>
              </a:rPr>
              <a:t> </a:t>
            </a:r>
            <a:r>
              <a:rPr lang="es-ES" dirty="0" err="1">
                <a:latin typeface="Arial Black" pitchFamily="34" charset="0"/>
              </a:rPr>
              <a:t>serveix</a:t>
            </a:r>
            <a:r>
              <a:rPr lang="es-ES" dirty="0">
                <a:latin typeface="Arial Black" pitchFamily="34" charset="0"/>
              </a:rPr>
              <a:t> per:</a:t>
            </a:r>
          </a:p>
        </p:txBody>
      </p:sp>
      <p:sp>
        <p:nvSpPr>
          <p:cNvPr id="3" name="2 Rectángulo"/>
          <p:cNvSpPr/>
          <p:nvPr/>
        </p:nvSpPr>
        <p:spPr>
          <a:xfrm>
            <a:off x="539552" y="4148647"/>
            <a:ext cx="6264696" cy="400110"/>
          </a:xfrm>
          <a:prstGeom prst="rect">
            <a:avLst/>
          </a:prstGeom>
        </p:spPr>
        <p:txBody>
          <a:bodyPr wrap="square">
            <a:spAutoFit/>
          </a:bodyPr>
          <a:lstStyle/>
          <a:p>
            <a:r>
              <a:rPr lang="es-ES" sz="2000" b="1" dirty="0">
                <a:latin typeface="Arial Black" pitchFamily="34" charset="0"/>
              </a:rPr>
              <a:t>Informes </a:t>
            </a:r>
            <a:r>
              <a:rPr lang="es-ES" sz="2000" b="1" dirty="0" err="1">
                <a:latin typeface="Arial Black" pitchFamily="34" charset="0"/>
              </a:rPr>
              <a:t>escrits</a:t>
            </a:r>
            <a:r>
              <a:rPr lang="es-ES" sz="2000" b="1" dirty="0">
                <a:latin typeface="Arial Black" pitchFamily="34" charset="0"/>
              </a:rPr>
              <a:t> </a:t>
            </a:r>
            <a:r>
              <a:rPr lang="es-ES" sz="2000" dirty="0">
                <a:latin typeface="Arial Black" pitchFamily="34" charset="0"/>
              </a:rPr>
              <a:t>al final de cada trimestre</a:t>
            </a:r>
          </a:p>
        </p:txBody>
      </p:sp>
      <p:sp>
        <p:nvSpPr>
          <p:cNvPr id="46086" name="Rectangle 6"/>
          <p:cNvSpPr>
            <a:spLocks noChangeArrowheads="1"/>
          </p:cNvSpPr>
          <p:nvPr/>
        </p:nvSpPr>
        <p:spPr bwMode="auto">
          <a:xfrm>
            <a:off x="2483768" y="4725144"/>
            <a:ext cx="313735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AE- </a:t>
            </a:r>
            <a:r>
              <a:rPr kumimoji="0" lang="en-US" b="0" i="0" u="none" strike="noStrike" cap="none" normalizeH="0" baseline="0" dirty="0" err="1">
                <a:ln>
                  <a:noFill/>
                </a:ln>
                <a:solidFill>
                  <a:srgbClr val="0097A7"/>
                </a:solidFill>
                <a:effectLst/>
                <a:latin typeface="Arial" pitchFamily="34" charset="0"/>
                <a:ea typeface="Arial" pitchFamily="34" charset="0"/>
                <a:cs typeface="Arial" pitchFamily="34" charset="0"/>
              </a:rPr>
              <a:t>Assoliment</a:t>
            </a: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 </a:t>
            </a:r>
            <a:r>
              <a:rPr kumimoji="0" lang="en-US" b="0" i="0" u="none" strike="noStrike" cap="none" normalizeH="0" baseline="0" dirty="0" err="1">
                <a:ln>
                  <a:noFill/>
                </a:ln>
                <a:solidFill>
                  <a:srgbClr val="0097A7"/>
                </a:solidFill>
                <a:effectLst/>
                <a:latin typeface="Arial" pitchFamily="34" charset="0"/>
                <a:ea typeface="Arial" pitchFamily="34" charset="0"/>
                <a:cs typeface="Arial" pitchFamily="34" charset="0"/>
              </a:rPr>
              <a:t>excel·lent</a:t>
            </a: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AN- </a:t>
            </a:r>
            <a:r>
              <a:rPr kumimoji="0" lang="en-US" b="0" i="0" u="none" strike="noStrike" cap="none" normalizeH="0" baseline="0" dirty="0" err="1">
                <a:ln>
                  <a:noFill/>
                </a:ln>
                <a:solidFill>
                  <a:srgbClr val="0097A7"/>
                </a:solidFill>
                <a:effectLst/>
                <a:latin typeface="Arial" pitchFamily="34" charset="0"/>
                <a:ea typeface="Arial" pitchFamily="34" charset="0"/>
                <a:cs typeface="Arial" pitchFamily="34" charset="0"/>
              </a:rPr>
              <a:t>Assoliment</a:t>
            </a: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 notable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AS- </a:t>
            </a:r>
            <a:r>
              <a:rPr kumimoji="0" lang="en-US" b="0" i="0" u="none" strike="noStrike" cap="none" normalizeH="0" baseline="0" dirty="0" err="1">
                <a:ln>
                  <a:noFill/>
                </a:ln>
                <a:solidFill>
                  <a:srgbClr val="0097A7"/>
                </a:solidFill>
                <a:effectLst/>
                <a:latin typeface="Arial" pitchFamily="34" charset="0"/>
                <a:ea typeface="Arial" pitchFamily="34" charset="0"/>
                <a:cs typeface="Arial" pitchFamily="34" charset="0"/>
              </a:rPr>
              <a:t>Assoliment</a:t>
            </a: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 </a:t>
            </a:r>
            <a:r>
              <a:rPr kumimoji="0" lang="en-US" b="0" i="0" u="none" strike="noStrike" cap="none" normalizeH="0" baseline="0" dirty="0" err="1">
                <a:ln>
                  <a:noFill/>
                </a:ln>
                <a:solidFill>
                  <a:srgbClr val="0097A7"/>
                </a:solidFill>
                <a:effectLst/>
                <a:latin typeface="Arial" pitchFamily="34" charset="0"/>
                <a:ea typeface="Arial" pitchFamily="34" charset="0"/>
                <a:cs typeface="Arial" pitchFamily="34" charset="0"/>
              </a:rPr>
              <a:t>satisfactori</a:t>
            </a: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rgbClr val="0097A7"/>
                </a:solidFill>
                <a:effectLst/>
                <a:latin typeface="Arial" pitchFamily="34" charset="0"/>
                <a:ea typeface="Arial" pitchFamily="34" charset="0"/>
                <a:cs typeface="Arial" pitchFamily="34" charset="0"/>
              </a:rPr>
              <a:t>NA- No-</a:t>
            </a:r>
            <a:r>
              <a:rPr kumimoji="0" lang="en-US" b="0" i="0" u="none" strike="noStrike" cap="none" normalizeH="0" baseline="0" dirty="0" err="1">
                <a:ln>
                  <a:noFill/>
                </a:ln>
                <a:solidFill>
                  <a:srgbClr val="0097A7"/>
                </a:solidFill>
                <a:effectLst/>
                <a:latin typeface="Arial" pitchFamily="34" charset="0"/>
                <a:ea typeface="Arial" pitchFamily="34" charset="0"/>
                <a:cs typeface="Arial" pitchFamily="34" charset="0"/>
              </a:rPr>
              <a:t>assoliment</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46087" name="Rectangle 7"/>
          <p:cNvSpPr>
            <a:spLocks noChangeArrowheads="1"/>
          </p:cNvSpPr>
          <p:nvPr/>
        </p:nvSpPr>
        <p:spPr bwMode="auto">
          <a:xfrm>
            <a:off x="395536" y="1484784"/>
            <a:ext cx="828092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tab pos="2197100" algn="l"/>
              </a:tabLst>
            </a:pP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Constatar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els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avenços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de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cadascun</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dels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alumnes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197100" algn="l"/>
              </a:tabLst>
            </a:pP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Identificar, tan bon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punt</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es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produeixin</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les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dificultats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que es poden donar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durant</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el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procés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d’aprenentatge</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197100" algn="l"/>
              </a:tabLst>
            </a:pP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Adoptar les mesures i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els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suports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necessaris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perquè</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els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alumnes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puguin</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continuar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amb</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èxit</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el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seu</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procés</a:t>
            </a:r>
            <a:r>
              <a:rPr lang="es-ES" dirty="0">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d’aprenentatge</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a:t>
            </a:r>
          </a:p>
          <a:p>
            <a:pPr fontAlgn="base">
              <a:lnSpc>
                <a:spcPct val="150000"/>
              </a:lnSpc>
              <a:spcBef>
                <a:spcPct val="0"/>
              </a:spcBef>
              <a:spcAft>
                <a:spcPct val="0"/>
              </a:spcAft>
              <a:buFontTx/>
              <a:buChar char="•"/>
              <a:tabLst>
                <a:tab pos="2197100" algn="l"/>
              </a:tabLst>
            </a:pP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Recollir</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informació</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del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procés</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Arial" pitchFamily="34" charset="0"/>
                <a:cs typeface="Arial" pitchFamily="34" charset="0"/>
              </a:rPr>
              <a:t>educatiu</a:t>
            </a:r>
            <a:r>
              <a:rPr kumimoji="0" lang="es-ES" b="0" i="0" u="none" strike="noStrike" cap="none" normalizeH="0" baseline="0" dirty="0">
                <a:ln>
                  <a:noFill/>
                </a:ln>
                <a:solidFill>
                  <a:schemeClr val="tx1"/>
                </a:solidFill>
                <a:effectLst/>
                <a:latin typeface="Arial" pitchFamily="34" charset="0"/>
                <a:ea typeface="Arial" pitchFamily="34" charset="0"/>
                <a:cs typeface="Arial" pitchFamily="34" charset="0"/>
              </a:rPr>
              <a:t>.</a:t>
            </a:r>
            <a:endParaRPr kumimoji="0" lang="es-ES" b="0" i="0" u="none" strike="noStrike" cap="none" normalizeH="0" baseline="0" dirty="0">
              <a:ln>
                <a:noFill/>
              </a:ln>
              <a:solidFill>
                <a:schemeClr val="tx1"/>
              </a:solidFill>
              <a:effectLst/>
              <a:latin typeface="Arial" pitchFamily="34" charset="0"/>
              <a:cs typeface="Arial" pitchFamily="34" charset="0"/>
            </a:endParaRPr>
          </a:p>
        </p:txBody>
      </p:sp>
      <p:pic>
        <p:nvPicPr>
          <p:cNvPr id="46089" name="Picture 9" descr="Resultat d'imatges de icono diana"/>
          <p:cNvPicPr>
            <a:picLocks noChangeAspect="1" noChangeArrowheads="1"/>
          </p:cNvPicPr>
          <p:nvPr/>
        </p:nvPicPr>
        <p:blipFill>
          <a:blip r:embed="rId2" cstate="print"/>
          <a:srcRect/>
          <a:stretch>
            <a:fillRect/>
          </a:stretch>
        </p:blipFill>
        <p:spPr bwMode="auto">
          <a:xfrm>
            <a:off x="6804248" y="692696"/>
            <a:ext cx="1008112" cy="100811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pPr algn="ctr" eaLnBrk="1" hangingPunct="1"/>
            <a:r>
              <a:rPr lang="es-ES" b="1" dirty="0">
                <a:latin typeface="Arial Black" pitchFamily="34" charset="0"/>
              </a:rPr>
              <a:t>ATENCIÓ A LA DIVERSITAT</a:t>
            </a:r>
            <a:endParaRPr lang="es-ES" dirty="0">
              <a:latin typeface="Arial Black" pitchFamily="34" charset="0"/>
            </a:endParaRPr>
          </a:p>
        </p:txBody>
      </p:sp>
      <p:sp>
        <p:nvSpPr>
          <p:cNvPr id="2051" name="Text Box 5"/>
          <p:cNvSpPr txBox="1">
            <a:spLocks noChangeArrowheads="1"/>
          </p:cNvSpPr>
          <p:nvPr/>
        </p:nvSpPr>
        <p:spPr bwMode="auto">
          <a:xfrm>
            <a:off x="395536" y="1412776"/>
            <a:ext cx="8209086" cy="4662815"/>
          </a:xfrm>
          <a:prstGeom prst="rect">
            <a:avLst/>
          </a:prstGeom>
          <a:noFill/>
          <a:ln w="9525">
            <a:noFill/>
            <a:miter lim="800000"/>
            <a:headEnd/>
            <a:tailEnd/>
          </a:ln>
        </p:spPr>
        <p:txBody>
          <a:bodyPr wrap="square">
            <a:spAutoFit/>
          </a:bodyPr>
          <a:lstStyle/>
          <a:p>
            <a:pPr algn="just"/>
            <a:r>
              <a:rPr lang="ca-ES" dirty="0">
                <a:latin typeface="Arial" pitchFamily="34" charset="0"/>
                <a:cs typeface="Arial" pitchFamily="34" charset="0"/>
              </a:rPr>
              <a:t>Cada nen/a té unes necessitats, unes possibilitats i uns ritmes d’aprenentatge diferents.  </a:t>
            </a:r>
          </a:p>
          <a:p>
            <a:pPr algn="just"/>
            <a:r>
              <a:rPr lang="ca-ES" dirty="0">
                <a:latin typeface="Arial" pitchFamily="34" charset="0"/>
                <a:cs typeface="Arial" pitchFamily="34" charset="0"/>
              </a:rPr>
              <a:t>És per aquest motiu que a l’escola vetllem per a que es puguin atendre les necessitats dels nostres alumnes quan sorgeixen i per això comptem amb diferents recursos:</a:t>
            </a:r>
          </a:p>
          <a:p>
            <a:r>
              <a:rPr lang="ca-ES" dirty="0">
                <a:latin typeface="Arial" pitchFamily="34" charset="0"/>
                <a:cs typeface="Arial" pitchFamily="34" charset="0"/>
              </a:rPr>
              <a:t> </a:t>
            </a:r>
          </a:p>
          <a:p>
            <a:pPr>
              <a:buFont typeface="Wingdings" pitchFamily="2" charset="2"/>
              <a:buChar char="è"/>
            </a:pPr>
            <a:r>
              <a:rPr lang="ca-ES" b="1" dirty="0">
                <a:latin typeface="Arial" pitchFamily="34" charset="0"/>
                <a:cs typeface="Arial" pitchFamily="34" charset="0"/>
              </a:rPr>
              <a:t>Suports</a:t>
            </a:r>
          </a:p>
          <a:p>
            <a:pPr>
              <a:buFont typeface="Wingdings" pitchFamily="2" charset="2"/>
              <a:buChar char="è"/>
            </a:pPr>
            <a:r>
              <a:rPr lang="ca-ES" b="1" dirty="0">
                <a:latin typeface="Arial" pitchFamily="34" charset="0"/>
                <a:cs typeface="Arial" pitchFamily="34" charset="0"/>
              </a:rPr>
              <a:t>Professionals d’educació especial i d’atenció a la diversitat</a:t>
            </a:r>
          </a:p>
          <a:p>
            <a:pPr>
              <a:buFont typeface="Wingdings" pitchFamily="2" charset="2"/>
              <a:buChar char="è"/>
            </a:pPr>
            <a:r>
              <a:rPr lang="ca-ES" b="1" dirty="0">
                <a:latin typeface="Arial" pitchFamily="34" charset="0"/>
                <a:cs typeface="Arial" pitchFamily="34" charset="0"/>
              </a:rPr>
              <a:t>Coordinació amb equips d’assessorament psicopedagògic (EAP)</a:t>
            </a:r>
          </a:p>
          <a:p>
            <a:pPr>
              <a:buFont typeface="Wingdings" pitchFamily="2" charset="2"/>
              <a:buChar char="è"/>
            </a:pPr>
            <a:r>
              <a:rPr lang="ca-ES" b="1" dirty="0">
                <a:latin typeface="Arial" pitchFamily="34" charset="0"/>
                <a:cs typeface="Arial" pitchFamily="34" charset="0"/>
              </a:rPr>
              <a:t>SIEI (Suport intensiu a l’educació inclusiva</a:t>
            </a:r>
            <a:r>
              <a:rPr lang="ca-ES" dirty="0">
                <a:latin typeface="Arial" pitchFamily="34" charset="0"/>
                <a:cs typeface="Arial" pitchFamily="34" charset="0"/>
              </a:rPr>
              <a:t>) </a:t>
            </a:r>
          </a:p>
          <a:p>
            <a:pPr>
              <a:buFont typeface="Wingdings" pitchFamily="2" charset="2"/>
              <a:buNone/>
            </a:pPr>
            <a:endParaRPr lang="ca-ES" dirty="0">
              <a:latin typeface="Arial" pitchFamily="34" charset="0"/>
              <a:cs typeface="Arial" pitchFamily="34" charset="0"/>
            </a:endParaRPr>
          </a:p>
          <a:p>
            <a:pPr algn="just"/>
            <a:r>
              <a:rPr lang="ca-ES" dirty="0">
                <a:latin typeface="Arial" pitchFamily="34" charset="0"/>
                <a:cs typeface="Arial" pitchFamily="34" charset="0"/>
              </a:rPr>
              <a:t>Tota l’escola continuarem treballant amb esforç, constància i amb ajuda de les famílies. D’aquesta manera podrem atendre la diversitat de la millor manera possible. </a:t>
            </a:r>
          </a:p>
          <a:p>
            <a:endParaRPr lang="ca-ES" dirty="0"/>
          </a:p>
          <a:p>
            <a:pPr>
              <a:spcBef>
                <a:spcPct val="50000"/>
              </a:spcBef>
            </a:pPr>
            <a:endParaRPr lang="es-ES" dirty="0"/>
          </a:p>
        </p:txBody>
      </p:sp>
      <p:pic>
        <p:nvPicPr>
          <p:cNvPr id="2052" name="Picture 7" descr="Resultado de imaxes para compartir és construir"/>
          <p:cNvPicPr>
            <a:picLocks noChangeAspect="1" noChangeArrowheads="1"/>
          </p:cNvPicPr>
          <p:nvPr/>
        </p:nvPicPr>
        <p:blipFill>
          <a:blip r:embed="rId2" cstate="print"/>
          <a:srcRect/>
          <a:stretch>
            <a:fillRect/>
          </a:stretch>
        </p:blipFill>
        <p:spPr bwMode="auto">
          <a:xfrm>
            <a:off x="5796136" y="5181244"/>
            <a:ext cx="2520280" cy="12149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161764" y="125924"/>
            <a:ext cx="8820472" cy="720080"/>
          </a:xfrm>
          <a:solidFill>
            <a:srgbClr val="CCECFF"/>
          </a:solidFill>
          <a:ln>
            <a:noFill/>
          </a:ln>
        </p:spPr>
        <p:txBody>
          <a:bodyPr>
            <a:no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br>
              <a:rPr lang="es-ES" altLang="ca-ES" sz="3600" dirty="0">
                <a:latin typeface="Arial Black" pitchFamily="34" charset="0"/>
              </a:rPr>
            </a:br>
            <a:r>
              <a:rPr lang="es-ES" altLang="ca-ES" sz="3600" dirty="0" err="1">
                <a:latin typeface="Arial Black" pitchFamily="34" charset="0"/>
              </a:rPr>
              <a:t>Comunicació</a:t>
            </a:r>
            <a:r>
              <a:rPr lang="es-ES" altLang="ca-ES" sz="3600" dirty="0">
                <a:latin typeface="Arial Black" pitchFamily="34" charset="0"/>
              </a:rPr>
              <a:t> oficial </a:t>
            </a:r>
            <a:r>
              <a:rPr lang="es-ES" altLang="ca-ES" sz="3600" dirty="0" err="1">
                <a:latin typeface="Arial Black" pitchFamily="34" charset="0"/>
              </a:rPr>
              <a:t>família-escola</a:t>
            </a:r>
            <a:endParaRPr lang="es-ES" altLang="ca-ES" sz="3600" dirty="0">
              <a:latin typeface="Arial Black" pitchFamily="34" charset="0"/>
            </a:endParaRPr>
          </a:p>
        </p:txBody>
      </p:sp>
      <p:sp>
        <p:nvSpPr>
          <p:cNvPr id="25603" name="Rectangle 2"/>
          <p:cNvSpPr>
            <a:spLocks noGrp="1" noChangeArrowheads="1"/>
          </p:cNvSpPr>
          <p:nvPr>
            <p:ph type="body" idx="4294967295"/>
          </p:nvPr>
        </p:nvSpPr>
        <p:spPr>
          <a:xfrm>
            <a:off x="2289689" y="3260040"/>
            <a:ext cx="6530783" cy="3039282"/>
          </a:xfrm>
          <a:solidFill>
            <a:schemeClr val="bg1">
              <a:lumMod val="85000"/>
            </a:schemeClr>
          </a:solidFill>
        </p:spPr>
        <p:txBody>
          <a:bodyPr>
            <a:normAutofit lnSpcReduction="10000"/>
          </a:bodyPr>
          <a:lstStyle/>
          <a:p>
            <a:pPr marL="334963" indent="-334963" algn="just">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ES" altLang="ca-ES" sz="1600" dirty="0">
                <a:latin typeface="Arial" pitchFamily="34" charset="0"/>
                <a:cs typeface="Arial" pitchFamily="34" charset="0"/>
              </a:rPr>
              <a:t>ÉS LA VIA DE COMUNICACIÓ DE L’ESCOLA AMB LES FAMÍLIES.</a:t>
            </a:r>
          </a:p>
          <a:p>
            <a:pPr marL="334963" indent="-334963" algn="jus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ES" altLang="ca-ES" sz="1600" dirty="0">
                <a:latin typeface="Arial" pitchFamily="34" charset="0"/>
                <a:cs typeface="Arial" pitchFamily="34" charset="0"/>
              </a:rPr>
              <a:t>	(</a:t>
            </a:r>
            <a:r>
              <a:rPr lang="es-ES" altLang="ca-ES" sz="1600" dirty="0" err="1">
                <a:latin typeface="Arial" pitchFamily="34" charset="0"/>
                <a:cs typeface="Arial" pitchFamily="34" charset="0"/>
              </a:rPr>
              <a:t>Comunicacions</a:t>
            </a:r>
            <a:r>
              <a:rPr lang="es-ES" altLang="ca-ES" sz="1600" dirty="0">
                <a:latin typeface="Arial" pitchFamily="34" charset="0"/>
                <a:cs typeface="Arial" pitchFamily="34" charset="0"/>
              </a:rPr>
              <a:t> </a:t>
            </a:r>
            <a:r>
              <a:rPr lang="es-ES" altLang="ca-ES" sz="1600" dirty="0" err="1">
                <a:latin typeface="Arial" pitchFamily="34" charset="0"/>
                <a:cs typeface="Arial" pitchFamily="34" charset="0"/>
              </a:rPr>
              <a:t>d’aula</a:t>
            </a:r>
            <a:r>
              <a:rPr lang="es-ES" altLang="ca-ES" sz="1600" dirty="0">
                <a:latin typeface="Arial" pitchFamily="34" charset="0"/>
                <a:cs typeface="Arial" pitchFamily="34" charset="0"/>
              </a:rPr>
              <a:t>, menú menjador, </a:t>
            </a:r>
            <a:r>
              <a:rPr lang="es-ES" altLang="ca-ES" sz="1600" dirty="0" err="1">
                <a:latin typeface="Arial" pitchFamily="34" charset="0"/>
                <a:cs typeface="Arial" pitchFamily="34" charset="0"/>
              </a:rPr>
              <a:t>tràmits</a:t>
            </a:r>
            <a:r>
              <a:rPr lang="es-ES" altLang="ca-ES" sz="1600" dirty="0">
                <a:latin typeface="Arial" pitchFamily="34" charset="0"/>
                <a:cs typeface="Arial" pitchFamily="34" charset="0"/>
              </a:rPr>
              <a:t> de beques, </a:t>
            </a:r>
            <a:r>
              <a:rPr lang="es-ES" altLang="ca-ES" sz="1600" dirty="0" err="1">
                <a:latin typeface="Arial" pitchFamily="34" charset="0"/>
                <a:cs typeface="Arial" pitchFamily="34" charset="0"/>
              </a:rPr>
              <a:t>informació</a:t>
            </a:r>
            <a:r>
              <a:rPr lang="es-ES" altLang="ca-ES" sz="1600" dirty="0">
                <a:latin typeface="Arial" pitchFamily="34" charset="0"/>
                <a:cs typeface="Arial" pitchFamily="34" charset="0"/>
              </a:rPr>
              <a:t> AMPA, </a:t>
            </a:r>
            <a:r>
              <a:rPr lang="es-ES" altLang="ca-ES" sz="1600" dirty="0" err="1">
                <a:latin typeface="Arial" pitchFamily="34" charset="0"/>
                <a:cs typeface="Arial" pitchFamily="34" charset="0"/>
              </a:rPr>
              <a:t>extraescolars</a:t>
            </a:r>
            <a:r>
              <a:rPr lang="es-ES" altLang="ca-ES" sz="1600" dirty="0">
                <a:latin typeface="Arial" pitchFamily="34" charset="0"/>
                <a:cs typeface="Arial" pitchFamily="34" charset="0"/>
              </a:rPr>
              <a:t>,  </a:t>
            </a:r>
            <a:r>
              <a:rPr lang="es-ES" altLang="ca-ES" sz="1600" dirty="0" err="1">
                <a:latin typeface="Arial" pitchFamily="34" charset="0"/>
                <a:cs typeface="Arial" pitchFamily="34" charset="0"/>
              </a:rPr>
              <a:t>pagaments</a:t>
            </a:r>
            <a:r>
              <a:rPr lang="es-ES" altLang="ca-ES" sz="1600" dirty="0">
                <a:latin typeface="Arial" pitchFamily="34" charset="0"/>
                <a:cs typeface="Arial" pitchFamily="34" charset="0"/>
              </a:rPr>
              <a:t>, </a:t>
            </a:r>
            <a:r>
              <a:rPr lang="es-ES" altLang="ca-ES" sz="1600" dirty="0" err="1">
                <a:latin typeface="Arial" pitchFamily="34" charset="0"/>
                <a:cs typeface="Arial" pitchFamily="34" charset="0"/>
              </a:rPr>
              <a:t>sortides</a:t>
            </a:r>
            <a:r>
              <a:rPr lang="es-ES" altLang="ca-ES" sz="1600" dirty="0">
                <a:latin typeface="Arial" pitchFamily="34" charset="0"/>
                <a:cs typeface="Arial" pitchFamily="34" charset="0"/>
              </a:rPr>
              <a:t>…)</a:t>
            </a:r>
          </a:p>
          <a:p>
            <a:pPr marL="334963" indent="-334963" algn="jus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ES" altLang="ca-ES" sz="1600" dirty="0">
                <a:latin typeface="Arial" pitchFamily="34" charset="0"/>
                <a:cs typeface="Arial" pitchFamily="34" charset="0"/>
              </a:rPr>
              <a:t>	</a:t>
            </a:r>
            <a:r>
              <a:rPr lang="es-ES" altLang="ca-ES" sz="1600" dirty="0" err="1">
                <a:solidFill>
                  <a:srgbClr val="FF0000"/>
                </a:solidFill>
                <a:latin typeface="Arial" pitchFamily="34" charset="0"/>
                <a:cs typeface="Arial" pitchFamily="34" charset="0"/>
              </a:rPr>
              <a:t>Els</a:t>
            </a:r>
            <a:r>
              <a:rPr lang="es-ES" altLang="ca-ES" sz="1600" dirty="0">
                <a:solidFill>
                  <a:srgbClr val="FF0000"/>
                </a:solidFill>
                <a:latin typeface="Arial" pitchFamily="34" charset="0"/>
                <a:cs typeface="Arial" pitchFamily="34" charset="0"/>
              </a:rPr>
              <a:t> </a:t>
            </a:r>
            <a:r>
              <a:rPr lang="es-ES" altLang="ca-ES" sz="1600" dirty="0" err="1">
                <a:solidFill>
                  <a:srgbClr val="FF0000"/>
                </a:solidFill>
                <a:latin typeface="Arial" pitchFamily="34" charset="0"/>
                <a:cs typeface="Arial" pitchFamily="34" charset="0"/>
              </a:rPr>
              <a:t>possibles</a:t>
            </a:r>
            <a:r>
              <a:rPr lang="es-ES" altLang="ca-ES" sz="1600" dirty="0">
                <a:solidFill>
                  <a:srgbClr val="FF0000"/>
                </a:solidFill>
                <a:latin typeface="Arial" pitchFamily="34" charset="0"/>
                <a:cs typeface="Arial" pitchFamily="34" charset="0"/>
              </a:rPr>
              <a:t> </a:t>
            </a:r>
            <a:r>
              <a:rPr lang="es-ES" altLang="ca-ES" sz="1600" dirty="0" err="1">
                <a:solidFill>
                  <a:srgbClr val="FF0000"/>
                </a:solidFill>
                <a:latin typeface="Arial" pitchFamily="34" charset="0"/>
                <a:cs typeface="Arial" pitchFamily="34" charset="0"/>
              </a:rPr>
              <a:t>grups</a:t>
            </a:r>
            <a:r>
              <a:rPr lang="es-ES" altLang="ca-ES" sz="1600" dirty="0">
                <a:solidFill>
                  <a:srgbClr val="FF0000"/>
                </a:solidFill>
                <a:latin typeface="Arial" pitchFamily="34" charset="0"/>
                <a:cs typeface="Arial" pitchFamily="34" charset="0"/>
              </a:rPr>
              <a:t> de </a:t>
            </a:r>
            <a:r>
              <a:rPr lang="es-ES" altLang="ca-ES" sz="1600" dirty="0" err="1">
                <a:solidFill>
                  <a:srgbClr val="FF0000"/>
                </a:solidFill>
                <a:latin typeface="Arial" pitchFamily="34" charset="0"/>
                <a:cs typeface="Arial" pitchFamily="34" charset="0"/>
              </a:rPr>
              <a:t>whasapp</a:t>
            </a:r>
            <a:r>
              <a:rPr lang="es-ES" altLang="ca-ES" sz="1600" dirty="0">
                <a:solidFill>
                  <a:srgbClr val="FF0000"/>
                </a:solidFill>
                <a:latin typeface="Arial" pitchFamily="34" charset="0"/>
                <a:cs typeface="Arial" pitchFamily="34" charset="0"/>
              </a:rPr>
              <a:t> de </a:t>
            </a:r>
            <a:r>
              <a:rPr lang="es-ES" altLang="ca-ES" sz="1600" dirty="0" err="1">
                <a:solidFill>
                  <a:srgbClr val="FF0000"/>
                </a:solidFill>
                <a:latin typeface="Arial" pitchFamily="34" charset="0"/>
                <a:cs typeface="Arial" pitchFamily="34" charset="0"/>
              </a:rPr>
              <a:t>classe</a:t>
            </a:r>
            <a:r>
              <a:rPr lang="es-ES" altLang="ca-ES" sz="1600" dirty="0">
                <a:solidFill>
                  <a:srgbClr val="FF0000"/>
                </a:solidFill>
                <a:latin typeface="Arial" pitchFamily="34" charset="0"/>
                <a:cs typeface="Arial" pitchFamily="34" charset="0"/>
              </a:rPr>
              <a:t> no </a:t>
            </a:r>
            <a:r>
              <a:rPr lang="es-ES" altLang="ca-ES" sz="1600" dirty="0" err="1">
                <a:solidFill>
                  <a:srgbClr val="FF0000"/>
                </a:solidFill>
                <a:latin typeface="Arial" pitchFamily="34" charset="0"/>
                <a:cs typeface="Arial" pitchFamily="34" charset="0"/>
              </a:rPr>
              <a:t>és</a:t>
            </a:r>
            <a:r>
              <a:rPr lang="es-ES" altLang="ca-ES" sz="1600" dirty="0">
                <a:solidFill>
                  <a:srgbClr val="FF0000"/>
                </a:solidFill>
                <a:latin typeface="Arial" pitchFamily="34" charset="0"/>
                <a:cs typeface="Arial" pitchFamily="34" charset="0"/>
              </a:rPr>
              <a:t> </a:t>
            </a:r>
            <a:r>
              <a:rPr lang="es-ES" altLang="ca-ES" sz="1600" dirty="0" err="1">
                <a:solidFill>
                  <a:srgbClr val="FF0000"/>
                </a:solidFill>
                <a:latin typeface="Arial" pitchFamily="34" charset="0"/>
                <a:cs typeface="Arial" pitchFamily="34" charset="0"/>
              </a:rPr>
              <a:t>font</a:t>
            </a:r>
            <a:r>
              <a:rPr lang="es-ES" altLang="ca-ES" sz="1600" dirty="0">
                <a:solidFill>
                  <a:srgbClr val="FF0000"/>
                </a:solidFill>
                <a:latin typeface="Arial" pitchFamily="34" charset="0"/>
                <a:cs typeface="Arial" pitchFamily="34" charset="0"/>
              </a:rPr>
              <a:t> </a:t>
            </a:r>
            <a:r>
              <a:rPr lang="es-ES" altLang="ca-ES" sz="1600" dirty="0" err="1">
                <a:solidFill>
                  <a:srgbClr val="FF0000"/>
                </a:solidFill>
                <a:latin typeface="Arial" pitchFamily="34" charset="0"/>
                <a:cs typeface="Arial" pitchFamily="34" charset="0"/>
              </a:rPr>
              <a:t>d’informació</a:t>
            </a:r>
            <a:r>
              <a:rPr lang="es-ES" altLang="ca-ES" sz="1600" dirty="0">
                <a:solidFill>
                  <a:srgbClr val="FF0000"/>
                </a:solidFill>
                <a:latin typeface="Arial" pitchFamily="34" charset="0"/>
                <a:cs typeface="Arial" pitchFamily="34" charset="0"/>
              </a:rPr>
              <a:t> de </a:t>
            </a:r>
            <a:r>
              <a:rPr lang="es-ES" altLang="ca-ES" sz="1600" dirty="0" err="1">
                <a:solidFill>
                  <a:srgbClr val="FF0000"/>
                </a:solidFill>
                <a:latin typeface="Arial" pitchFamily="34" charset="0"/>
                <a:cs typeface="Arial" pitchFamily="34" charset="0"/>
              </a:rPr>
              <a:t>l’escola</a:t>
            </a:r>
            <a:r>
              <a:rPr lang="es-ES" altLang="ca-ES" sz="1600" dirty="0">
                <a:solidFill>
                  <a:srgbClr val="FF0000"/>
                </a:solidFill>
                <a:latin typeface="Arial" pitchFamily="34" charset="0"/>
                <a:cs typeface="Arial" pitchFamily="34" charset="0"/>
              </a:rPr>
              <a:t>, no totes les </a:t>
            </a:r>
            <a:r>
              <a:rPr lang="es-ES" altLang="ca-ES" sz="1600" dirty="0" err="1">
                <a:solidFill>
                  <a:srgbClr val="FF0000"/>
                </a:solidFill>
                <a:latin typeface="Arial" pitchFamily="34" charset="0"/>
                <a:cs typeface="Arial" pitchFamily="34" charset="0"/>
              </a:rPr>
              <a:t>notificacions</a:t>
            </a:r>
            <a:r>
              <a:rPr lang="es-ES" altLang="ca-ES" sz="1600" dirty="0">
                <a:solidFill>
                  <a:srgbClr val="FF0000"/>
                </a:solidFill>
                <a:latin typeface="Arial" pitchFamily="34" charset="0"/>
                <a:cs typeface="Arial" pitchFamily="34" charset="0"/>
              </a:rPr>
              <a:t> </a:t>
            </a:r>
            <a:r>
              <a:rPr lang="es-ES" altLang="ca-ES" sz="1600" dirty="0" err="1">
                <a:solidFill>
                  <a:srgbClr val="FF0000"/>
                </a:solidFill>
                <a:latin typeface="Arial" pitchFamily="34" charset="0"/>
                <a:cs typeface="Arial" pitchFamily="34" charset="0"/>
              </a:rPr>
              <a:t>són</a:t>
            </a:r>
            <a:r>
              <a:rPr lang="es-ES" altLang="ca-ES" sz="1600" dirty="0">
                <a:solidFill>
                  <a:srgbClr val="FF0000"/>
                </a:solidFill>
                <a:latin typeface="Arial" pitchFamily="34" charset="0"/>
                <a:cs typeface="Arial" pitchFamily="34" charset="0"/>
              </a:rPr>
              <a:t> de </a:t>
            </a:r>
            <a:r>
              <a:rPr lang="es-ES" altLang="ca-ES" sz="1600" dirty="0" err="1">
                <a:solidFill>
                  <a:srgbClr val="FF0000"/>
                </a:solidFill>
                <a:latin typeface="Arial" pitchFamily="34" charset="0"/>
                <a:cs typeface="Arial" pitchFamily="34" charset="0"/>
              </a:rPr>
              <a:t>grup</a:t>
            </a:r>
            <a:r>
              <a:rPr lang="es-ES" altLang="ca-ES" sz="1600" dirty="0">
                <a:solidFill>
                  <a:srgbClr val="FF0000"/>
                </a:solidFill>
                <a:latin typeface="Arial" pitchFamily="34" charset="0"/>
                <a:cs typeface="Arial" pitchFamily="34" charset="0"/>
              </a:rPr>
              <a:t> i no </a:t>
            </a:r>
            <a:r>
              <a:rPr lang="es-ES" altLang="ca-ES" sz="1600" dirty="0" err="1">
                <a:solidFill>
                  <a:srgbClr val="FF0000"/>
                </a:solidFill>
                <a:latin typeface="Arial" pitchFamily="34" charset="0"/>
                <a:cs typeface="Arial" pitchFamily="34" charset="0"/>
              </a:rPr>
              <a:t>arribarà</a:t>
            </a:r>
            <a:r>
              <a:rPr lang="es-ES" altLang="ca-ES" sz="1600" dirty="0">
                <a:solidFill>
                  <a:srgbClr val="FF0000"/>
                </a:solidFill>
                <a:latin typeface="Arial" pitchFamily="34" charset="0"/>
                <a:cs typeface="Arial" pitchFamily="34" charset="0"/>
              </a:rPr>
              <a:t> tota aquella </a:t>
            </a:r>
            <a:r>
              <a:rPr lang="es-ES" altLang="ca-ES" sz="1600" dirty="0" err="1">
                <a:solidFill>
                  <a:srgbClr val="FF0000"/>
                </a:solidFill>
                <a:latin typeface="Arial" pitchFamily="34" charset="0"/>
                <a:cs typeface="Arial" pitchFamily="34" charset="0"/>
              </a:rPr>
              <a:t>informació</a:t>
            </a:r>
            <a:r>
              <a:rPr lang="es-ES" altLang="ca-ES" sz="1600" dirty="0">
                <a:solidFill>
                  <a:srgbClr val="FF0000"/>
                </a:solidFill>
                <a:latin typeface="Arial" pitchFamily="34" charset="0"/>
                <a:cs typeface="Arial" pitchFamily="34" charset="0"/>
              </a:rPr>
              <a:t> de </a:t>
            </a:r>
            <a:r>
              <a:rPr lang="es-ES" altLang="ca-ES" sz="1600" dirty="0" err="1">
                <a:solidFill>
                  <a:srgbClr val="FF0000"/>
                </a:solidFill>
                <a:latin typeface="Arial" pitchFamily="34" charset="0"/>
                <a:cs typeface="Arial" pitchFamily="34" charset="0"/>
              </a:rPr>
              <a:t>caire</a:t>
            </a:r>
            <a:r>
              <a:rPr lang="es-ES" altLang="ca-ES" sz="1600" dirty="0">
                <a:solidFill>
                  <a:srgbClr val="FF0000"/>
                </a:solidFill>
                <a:latin typeface="Arial" pitchFamily="34" charset="0"/>
                <a:cs typeface="Arial" pitchFamily="34" charset="0"/>
              </a:rPr>
              <a:t> individual.</a:t>
            </a:r>
            <a:endParaRPr lang="es-ES" altLang="ca-ES" sz="1600" dirty="0">
              <a:latin typeface="Arial" pitchFamily="34" charset="0"/>
              <a:cs typeface="Arial" pitchFamily="34" charset="0"/>
            </a:endParaRPr>
          </a:p>
          <a:p>
            <a:pPr marL="334963" indent="-334963" algn="just">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ES" altLang="ca-ES" sz="1600" dirty="0">
                <a:latin typeface="Arial" pitchFamily="34" charset="0"/>
                <a:cs typeface="Arial" pitchFamily="34" charset="0"/>
              </a:rPr>
              <a:t>APLICACIÓ FÀCIL DE DESCARREGAR PER A TELÈFONS I TABLETS  (App Store o Google Play)</a:t>
            </a:r>
          </a:p>
          <a:p>
            <a:pPr marL="334963" indent="-334963" algn="just">
              <a:buFont typeface="Comic Sans MS"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ES" altLang="ca-ES" sz="1600" b="1" dirty="0">
                <a:latin typeface="Arial" pitchFamily="34" charset="0"/>
                <a:cs typeface="Arial" pitchFamily="34" charset="0"/>
              </a:rPr>
              <a:t>ÉS MOLT IMPORTANT NO CANVIAR LA ID SINÓ NO ES PODRÀ REBRE LA INFORMACIÓ QUE S’ENVIA </a:t>
            </a:r>
          </a:p>
          <a:p>
            <a:pPr marL="334963" indent="-334963" algn="just">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s-ES" altLang="ca-ES" sz="1600" b="1" dirty="0">
              <a:latin typeface="Arial" pitchFamily="34" charset="0"/>
              <a:cs typeface="Arial" pitchFamily="34" charset="0"/>
            </a:endParaRPr>
          </a:p>
          <a:p>
            <a:pPr marL="334963" indent="-334963">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s-ES" altLang="ca-ES" sz="1200" dirty="0">
              <a:latin typeface="Arial" pitchFamily="34" charset="0"/>
              <a:cs typeface="Arial" pitchFamily="34" charset="0"/>
            </a:endParaRPr>
          </a:p>
          <a:p>
            <a:pPr marL="334963" indent="-334963">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s-ES" altLang="ca-ES" sz="1200" dirty="0">
              <a:latin typeface="Arial" pitchFamily="34" charset="0"/>
              <a:cs typeface="Arial" pitchFamily="34" charset="0"/>
            </a:endParaRPr>
          </a:p>
          <a:p>
            <a:pPr marL="334963" indent="-334963">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s-ES" altLang="ca-ES" sz="1200" dirty="0">
              <a:latin typeface="Arial" pitchFamily="34" charset="0"/>
              <a:cs typeface="Arial" pitchFamily="34" charset="0"/>
            </a:endParaRPr>
          </a:p>
          <a:p>
            <a:pPr marL="334963" indent="-334963">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s-ES" altLang="ca-ES" sz="1200" dirty="0">
              <a:latin typeface="Arial" pitchFamily="34" charset="0"/>
              <a:cs typeface="Arial" pitchFamily="34" charset="0"/>
            </a:endParaRPr>
          </a:p>
        </p:txBody>
      </p:sp>
      <p:pic>
        <p:nvPicPr>
          <p:cNvPr id="25604" name="Picture 3"/>
          <p:cNvPicPr>
            <a:picLocks noChangeAspect="1" noChangeArrowheads="1"/>
          </p:cNvPicPr>
          <p:nvPr/>
        </p:nvPicPr>
        <p:blipFill>
          <a:blip r:embed="rId3" cstate="print"/>
          <a:srcRect t="14172" b="17125"/>
          <a:stretch>
            <a:fillRect/>
          </a:stretch>
        </p:blipFill>
        <p:spPr bwMode="auto">
          <a:xfrm>
            <a:off x="546208" y="3366284"/>
            <a:ext cx="1743481" cy="2160545"/>
          </a:xfrm>
          <a:prstGeom prst="rect">
            <a:avLst/>
          </a:prstGeom>
          <a:noFill/>
          <a:ln w="9525">
            <a:noFill/>
            <a:round/>
            <a:headEnd/>
            <a:tailEnd/>
          </a:ln>
          <a:effectLst/>
        </p:spPr>
      </p:pic>
      <p:sp>
        <p:nvSpPr>
          <p:cNvPr id="5" name="4 CuadroTexto"/>
          <p:cNvSpPr txBox="1"/>
          <p:nvPr/>
        </p:nvSpPr>
        <p:spPr>
          <a:xfrm>
            <a:off x="176761" y="1980725"/>
            <a:ext cx="4902048" cy="369332"/>
          </a:xfrm>
          <a:prstGeom prst="rect">
            <a:avLst/>
          </a:prstGeom>
          <a:solidFill>
            <a:schemeClr val="accent3">
              <a:lumMod val="60000"/>
              <a:lumOff val="40000"/>
            </a:schemeClr>
          </a:solidFill>
        </p:spPr>
        <p:txBody>
          <a:bodyPr wrap="square" rtlCol="0">
            <a:spAutoFit/>
          </a:bodyPr>
          <a:lstStyle/>
          <a:p>
            <a:r>
              <a:rPr lang="es-ES" b="1" dirty="0">
                <a:latin typeface="Arial" panose="020B0604020202020204" pitchFamily="34" charset="0"/>
                <a:cs typeface="Arial" panose="020B0604020202020204" pitchFamily="34" charset="0"/>
              </a:rPr>
              <a:t>Bloc</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info</a:t>
            </a:r>
            <a:r>
              <a:rPr lang="es-ES" dirty="0">
                <a:latin typeface="Arial" panose="020B0604020202020204" pitchFamily="34" charset="0"/>
                <a:cs typeface="Arial" panose="020B0604020202020204" pitchFamily="34" charset="0"/>
              </a:rPr>
              <a:t> de </a:t>
            </a:r>
            <a:r>
              <a:rPr lang="es-ES" dirty="0" err="1">
                <a:latin typeface="Arial" panose="020B0604020202020204" pitchFamily="34" charset="0"/>
                <a:cs typeface="Arial" panose="020B0604020202020204" pitchFamily="34" charset="0"/>
              </a:rPr>
              <a:t>què</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s’hi</a:t>
            </a:r>
            <a:r>
              <a:rPr lang="es-ES" dirty="0">
                <a:latin typeface="Arial" panose="020B0604020202020204" pitchFamily="34" charset="0"/>
                <a:cs typeface="Arial" panose="020B0604020202020204" pitchFamily="34" charset="0"/>
              </a:rPr>
              <a:t> pot </a:t>
            </a:r>
            <a:r>
              <a:rPr lang="es-ES" dirty="0" err="1">
                <a:latin typeface="Arial" panose="020B0604020202020204" pitchFamily="34" charset="0"/>
                <a:cs typeface="Arial" panose="020B0604020202020204" pitchFamily="34" charset="0"/>
              </a:rPr>
              <a:t>veure</a:t>
            </a:r>
            <a:r>
              <a:rPr lang="es-ES" dirty="0">
                <a:latin typeface="Arial" panose="020B0604020202020204" pitchFamily="34" charset="0"/>
                <a:cs typeface="Arial" panose="020B0604020202020204" pitchFamily="34" charset="0"/>
              </a:rPr>
              <a:t> i adreces</a:t>
            </a:r>
            <a:r>
              <a:rPr lang="es-ES" dirty="0"/>
              <a:t>)</a:t>
            </a:r>
          </a:p>
        </p:txBody>
      </p:sp>
      <p:sp>
        <p:nvSpPr>
          <p:cNvPr id="6" name="5 CuadroTexto"/>
          <p:cNvSpPr txBox="1"/>
          <p:nvPr/>
        </p:nvSpPr>
        <p:spPr>
          <a:xfrm>
            <a:off x="176760" y="2546092"/>
            <a:ext cx="4902047" cy="369332"/>
          </a:xfrm>
          <a:prstGeom prst="rect">
            <a:avLst/>
          </a:prstGeom>
          <a:solidFill>
            <a:schemeClr val="accent3">
              <a:lumMod val="60000"/>
              <a:lumOff val="40000"/>
            </a:schemeClr>
          </a:solidFill>
        </p:spPr>
        <p:txBody>
          <a:bodyPr wrap="square" rtlCol="0">
            <a:spAutoFit/>
          </a:bodyPr>
          <a:lstStyle/>
          <a:p>
            <a:r>
              <a:rPr lang="es-ES" b="1" dirty="0">
                <a:latin typeface="Arial" panose="020B0604020202020204" pitchFamily="34" charset="0"/>
                <a:cs typeface="Arial" panose="020B0604020202020204" pitchFamily="34" charset="0"/>
              </a:rPr>
              <a:t>Agenda</a:t>
            </a:r>
            <a:r>
              <a:rPr lang="es-ES" dirty="0">
                <a:latin typeface="Arial" panose="020B0604020202020204" pitchFamily="34" charset="0"/>
                <a:cs typeface="Arial" panose="020B0604020202020204" pitchFamily="34" charset="0"/>
              </a:rPr>
              <a:t>:  (de </a:t>
            </a:r>
            <a:r>
              <a:rPr lang="es-ES" dirty="0" err="1">
                <a:latin typeface="Arial" panose="020B0604020202020204" pitchFamily="34" charset="0"/>
                <a:cs typeface="Arial" panose="020B0604020202020204" pitchFamily="34" charset="0"/>
              </a:rPr>
              <a:t>l’alumne</a:t>
            </a:r>
            <a:r>
              <a:rPr lang="es-ES" dirty="0">
                <a:latin typeface="Arial" panose="020B0604020202020204" pitchFamily="34" charset="0"/>
                <a:cs typeface="Arial" panose="020B0604020202020204" pitchFamily="34" charset="0"/>
              </a:rPr>
              <a:t> i </a:t>
            </a:r>
            <a:r>
              <a:rPr lang="es-ES" dirty="0" err="1">
                <a:latin typeface="Arial" panose="020B0604020202020204" pitchFamily="34" charset="0"/>
                <a:cs typeface="Arial" panose="020B0604020202020204" pitchFamily="34" charset="0"/>
              </a:rPr>
              <a:t>electrònica</a:t>
            </a:r>
            <a:r>
              <a:rPr lang="es-ES" dirty="0">
                <a:latin typeface="Arial" panose="020B0604020202020204" pitchFamily="34" charset="0"/>
                <a:cs typeface="Arial" panose="020B0604020202020204" pitchFamily="34" charset="0"/>
              </a:rPr>
              <a:t>…)</a:t>
            </a:r>
          </a:p>
        </p:txBody>
      </p:sp>
      <p:sp>
        <p:nvSpPr>
          <p:cNvPr id="7" name="6 CuadroTexto"/>
          <p:cNvSpPr txBox="1"/>
          <p:nvPr/>
        </p:nvSpPr>
        <p:spPr>
          <a:xfrm>
            <a:off x="176761" y="908124"/>
            <a:ext cx="8790478" cy="954107"/>
          </a:xfrm>
          <a:prstGeom prst="rect">
            <a:avLst/>
          </a:prstGeom>
          <a:solidFill>
            <a:schemeClr val="accent3">
              <a:lumMod val="60000"/>
              <a:lumOff val="40000"/>
            </a:schemeClr>
          </a:solidFill>
        </p:spPr>
        <p:txBody>
          <a:bodyPr wrap="square" rtlCol="0">
            <a:spAutoFit/>
          </a:bodyPr>
          <a:lstStyle/>
          <a:p>
            <a:r>
              <a:rPr lang="es-ES" b="1" dirty="0">
                <a:latin typeface="Arial" panose="020B0604020202020204" pitchFamily="34" charset="0"/>
                <a:cs typeface="Arial" panose="020B0604020202020204" pitchFamily="34" charset="0"/>
              </a:rPr>
              <a:t>Entrevistes amb </a:t>
            </a:r>
            <a:r>
              <a:rPr lang="es-ES" b="1" dirty="0" err="1">
                <a:latin typeface="Arial" panose="020B0604020202020204" pitchFamily="34" charset="0"/>
                <a:cs typeface="Arial" panose="020B0604020202020204" pitchFamily="34" charset="0"/>
              </a:rPr>
              <a:t>tutors</a:t>
            </a:r>
            <a:r>
              <a:rPr lang="es-ES" b="1" dirty="0">
                <a:latin typeface="Arial" panose="020B0604020202020204" pitchFamily="34" charset="0"/>
                <a:cs typeface="Arial" panose="020B0604020202020204" pitchFamily="34" charset="0"/>
              </a:rPr>
              <a:t>/es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via</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correu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telefònica</a:t>
            </a:r>
            <a:r>
              <a:rPr lang="es-ES" dirty="0">
                <a:latin typeface="Arial" panose="020B0604020202020204" pitchFamily="34" charset="0"/>
                <a:cs typeface="Arial" panose="020B0604020202020204" pitchFamily="34" charset="0"/>
              </a:rPr>
              <a:t> o </a:t>
            </a:r>
            <a:r>
              <a:rPr lang="es-ES" dirty="0" err="1">
                <a:latin typeface="Arial" panose="020B0604020202020204" pitchFamily="34" charset="0"/>
                <a:cs typeface="Arial" panose="020B0604020202020204" pitchFamily="34" charset="0"/>
              </a:rPr>
              <a:t>videoconferència</a:t>
            </a:r>
            <a:r>
              <a:rPr lang="es-ES" dirty="0">
                <a:latin typeface="Arial" panose="020B0604020202020204" pitchFamily="34" charset="0"/>
                <a:cs typeface="Arial" panose="020B0604020202020204" pitchFamily="34" charset="0"/>
              </a:rPr>
              <a:t>.</a:t>
            </a:r>
          </a:p>
          <a:p>
            <a:endParaRPr lang="es-ES"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ELS DIJOUS DE 12,30 A 13,30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91264" cy="1256184"/>
          </a:xfrm>
        </p:spPr>
        <p:txBody>
          <a:bodyPr>
            <a:normAutofit/>
          </a:bodyPr>
          <a:lstStyle/>
          <a:p>
            <a:pPr algn="ctr"/>
            <a:r>
              <a:rPr lang="es-ES" dirty="0" err="1">
                <a:latin typeface="Arial Black" pitchFamily="34" charset="0"/>
              </a:rPr>
              <a:t>Consells</a:t>
            </a:r>
            <a:r>
              <a:rPr lang="es-ES" dirty="0">
                <a:latin typeface="Arial Black" pitchFamily="34" charset="0"/>
              </a:rPr>
              <a:t> </a:t>
            </a:r>
            <a:r>
              <a:rPr lang="es-ES" dirty="0" err="1">
                <a:latin typeface="Arial Black" pitchFamily="34" charset="0"/>
              </a:rPr>
              <a:t>pel</a:t>
            </a:r>
            <a:r>
              <a:rPr lang="es-ES" dirty="0">
                <a:latin typeface="Arial Black" pitchFamily="34" charset="0"/>
              </a:rPr>
              <a:t> bon </a:t>
            </a:r>
            <a:r>
              <a:rPr lang="es-ES" dirty="0" err="1">
                <a:latin typeface="Arial Black" pitchFamily="34" charset="0"/>
              </a:rPr>
              <a:t>ús</a:t>
            </a:r>
            <a:r>
              <a:rPr lang="es-ES" dirty="0">
                <a:latin typeface="Arial Black" pitchFamily="34" charset="0"/>
              </a:rPr>
              <a:t> de les </a:t>
            </a:r>
            <a:r>
              <a:rPr lang="es-ES" dirty="0" err="1">
                <a:latin typeface="Arial Black" pitchFamily="34" charset="0"/>
              </a:rPr>
              <a:t>xarxes</a:t>
            </a:r>
            <a:r>
              <a:rPr lang="es-ES" dirty="0">
                <a:latin typeface="Arial Black" pitchFamily="34" charset="0"/>
              </a:rPr>
              <a:t> i </a:t>
            </a:r>
            <a:r>
              <a:rPr lang="es-ES" dirty="0" err="1">
                <a:latin typeface="Arial Black" pitchFamily="34" charset="0"/>
              </a:rPr>
              <a:t>whatsapp</a:t>
            </a:r>
            <a:endParaRPr lang="es-ES" dirty="0">
              <a:latin typeface="Arial Black" pitchFamily="34" charset="0"/>
            </a:endParaRPr>
          </a:p>
        </p:txBody>
      </p:sp>
      <p:pic>
        <p:nvPicPr>
          <p:cNvPr id="3" name="2 Imagen" descr="Resultat d'imatges de mano movil whas"/>
          <p:cNvPicPr/>
          <p:nvPr/>
        </p:nvPicPr>
        <p:blipFill>
          <a:blip r:embed="rId2" cstate="print"/>
          <a:srcRect/>
          <a:stretch>
            <a:fillRect/>
          </a:stretch>
        </p:blipFill>
        <p:spPr bwMode="auto">
          <a:xfrm>
            <a:off x="2483768" y="2420888"/>
            <a:ext cx="4824536" cy="3312368"/>
          </a:xfrm>
          <a:prstGeom prst="rect">
            <a:avLst/>
          </a:prstGeom>
          <a:noFill/>
          <a:ln w="9525">
            <a:noFill/>
            <a:miter lim="800000"/>
            <a:headEnd/>
            <a:tailEnd/>
          </a:ln>
        </p:spPr>
      </p:pic>
      <p:pic>
        <p:nvPicPr>
          <p:cNvPr id="47106" name="Picture 2" descr="Resultat d'imatges de posit transparente"/>
          <p:cNvPicPr>
            <a:picLocks noChangeAspect="1" noChangeArrowheads="1"/>
          </p:cNvPicPr>
          <p:nvPr/>
        </p:nvPicPr>
        <p:blipFill>
          <a:blip r:embed="rId3" cstate="print"/>
          <a:srcRect/>
          <a:stretch>
            <a:fillRect/>
          </a:stretch>
        </p:blipFill>
        <p:spPr bwMode="auto">
          <a:xfrm>
            <a:off x="179512" y="1628800"/>
            <a:ext cx="3528392" cy="3888432"/>
          </a:xfrm>
          <a:prstGeom prst="rect">
            <a:avLst/>
          </a:prstGeom>
          <a:noFill/>
        </p:spPr>
      </p:pic>
      <p:sp>
        <p:nvSpPr>
          <p:cNvPr id="7" name="6 CuadroTexto"/>
          <p:cNvSpPr txBox="1"/>
          <p:nvPr/>
        </p:nvSpPr>
        <p:spPr>
          <a:xfrm rot="21252250">
            <a:off x="533415" y="2286192"/>
            <a:ext cx="2599648" cy="2585323"/>
          </a:xfrm>
          <a:prstGeom prst="rect">
            <a:avLst/>
          </a:prstGeom>
          <a:noFill/>
        </p:spPr>
        <p:txBody>
          <a:bodyPr wrap="square" rtlCol="0">
            <a:spAutoFit/>
          </a:bodyPr>
          <a:lstStyle/>
          <a:p>
            <a:pPr algn="just">
              <a:buFont typeface="Arial" pitchFamily="34" charset="0"/>
              <a:buChar char="•"/>
            </a:pPr>
            <a:r>
              <a:rPr lang="es-ES" dirty="0"/>
              <a:t>Pensar </a:t>
            </a:r>
            <a:r>
              <a:rPr lang="es-ES" dirty="0" err="1"/>
              <a:t>abans</a:t>
            </a:r>
            <a:r>
              <a:rPr lang="es-ES" dirty="0"/>
              <a:t> </a:t>
            </a:r>
            <a:r>
              <a:rPr lang="es-ES" dirty="0" err="1"/>
              <a:t>d’escriure</a:t>
            </a:r>
            <a:endParaRPr lang="es-ES" dirty="0"/>
          </a:p>
          <a:p>
            <a:pPr algn="just"/>
            <a:endParaRPr lang="es-ES" dirty="0"/>
          </a:p>
          <a:p>
            <a:pPr algn="just">
              <a:buFont typeface="Arial" pitchFamily="34" charset="0"/>
              <a:buChar char="•"/>
            </a:pPr>
            <a:r>
              <a:rPr lang="es-ES" dirty="0"/>
              <a:t>Si es té un problema o </a:t>
            </a:r>
            <a:r>
              <a:rPr lang="es-ES" dirty="0" err="1"/>
              <a:t>dubte</a:t>
            </a:r>
            <a:r>
              <a:rPr lang="es-ES" dirty="0"/>
              <a:t> de </a:t>
            </a:r>
            <a:r>
              <a:rPr lang="es-ES" dirty="0" err="1"/>
              <a:t>l’escola</a:t>
            </a:r>
            <a:r>
              <a:rPr lang="es-ES" dirty="0"/>
              <a:t>, preguntar </a:t>
            </a:r>
            <a:r>
              <a:rPr lang="es-ES" dirty="0" err="1"/>
              <a:t>abans</a:t>
            </a:r>
            <a:r>
              <a:rPr lang="es-ES" dirty="0"/>
              <a:t> a les </a:t>
            </a:r>
            <a:r>
              <a:rPr lang="es-ES" dirty="0" err="1"/>
              <a:t>mestres</a:t>
            </a:r>
            <a:r>
              <a:rPr lang="es-ES" dirty="0"/>
              <a:t> que al </a:t>
            </a:r>
            <a:r>
              <a:rPr lang="es-ES" dirty="0" err="1"/>
              <a:t>grup</a:t>
            </a:r>
            <a:endParaRPr lang="es-ES" dirty="0"/>
          </a:p>
          <a:p>
            <a:endParaRPr lang="es-ES" dirty="0"/>
          </a:p>
          <a:p>
            <a:pPr algn="just">
              <a:buFont typeface="Arial" pitchFamily="34" charset="0"/>
              <a:buChar char="•"/>
            </a:pPr>
            <a:r>
              <a:rPr lang="es-ES" dirty="0"/>
              <a:t>No ser </a:t>
            </a:r>
            <a:r>
              <a:rPr lang="es-ES" dirty="0" err="1"/>
              <a:t>l’agenda</a:t>
            </a:r>
            <a:r>
              <a:rPr lang="es-ES" dirty="0"/>
              <a:t> </a:t>
            </a:r>
            <a:r>
              <a:rPr lang="es-ES" dirty="0" err="1"/>
              <a:t>dels</a:t>
            </a:r>
            <a:r>
              <a:rPr lang="es-ES" dirty="0"/>
              <a:t> </a:t>
            </a:r>
            <a:r>
              <a:rPr lang="es-ES" dirty="0" err="1"/>
              <a:t>fills</a:t>
            </a:r>
            <a:r>
              <a:rPr lang="es-ES" dirty="0"/>
              <a:t>/es</a:t>
            </a:r>
          </a:p>
        </p:txBody>
      </p:sp>
      <p:pic>
        <p:nvPicPr>
          <p:cNvPr id="10" name="Picture 2" descr="Resultat d'imatges de posit transparente"/>
          <p:cNvPicPr>
            <a:picLocks noChangeAspect="1" noChangeArrowheads="1"/>
          </p:cNvPicPr>
          <p:nvPr/>
        </p:nvPicPr>
        <p:blipFill>
          <a:blip r:embed="rId3" cstate="print"/>
          <a:srcRect/>
          <a:stretch>
            <a:fillRect/>
          </a:stretch>
        </p:blipFill>
        <p:spPr bwMode="auto">
          <a:xfrm>
            <a:off x="6012160" y="980728"/>
            <a:ext cx="3240360" cy="4608512"/>
          </a:xfrm>
          <a:prstGeom prst="rect">
            <a:avLst/>
          </a:prstGeom>
          <a:noFill/>
        </p:spPr>
      </p:pic>
      <p:sp>
        <p:nvSpPr>
          <p:cNvPr id="11" name="10 CuadroTexto"/>
          <p:cNvSpPr txBox="1"/>
          <p:nvPr/>
        </p:nvSpPr>
        <p:spPr>
          <a:xfrm rot="21222012">
            <a:off x="6408230" y="1608794"/>
            <a:ext cx="2448272" cy="3416320"/>
          </a:xfrm>
          <a:prstGeom prst="rect">
            <a:avLst/>
          </a:prstGeom>
          <a:noFill/>
        </p:spPr>
        <p:txBody>
          <a:bodyPr wrap="square" rtlCol="0">
            <a:spAutoFit/>
          </a:bodyPr>
          <a:lstStyle/>
          <a:p>
            <a:pPr algn="just">
              <a:buFont typeface="Arial" pitchFamily="34" charset="0"/>
              <a:buChar char="•"/>
            </a:pPr>
            <a:r>
              <a:rPr lang="es-ES" dirty="0"/>
              <a:t> Comentar </a:t>
            </a:r>
            <a:r>
              <a:rPr lang="es-ES" dirty="0" err="1"/>
              <a:t>els</a:t>
            </a:r>
            <a:r>
              <a:rPr lang="es-ES" dirty="0"/>
              <a:t> temes </a:t>
            </a:r>
            <a:r>
              <a:rPr lang="es-ES" dirty="0" err="1"/>
              <a:t>importants</a:t>
            </a:r>
            <a:r>
              <a:rPr lang="es-ES" dirty="0"/>
              <a:t> cara a cara</a:t>
            </a:r>
          </a:p>
          <a:p>
            <a:pPr algn="just"/>
            <a:r>
              <a:rPr lang="es-ES" dirty="0"/>
              <a:t> </a:t>
            </a:r>
          </a:p>
          <a:p>
            <a:pPr algn="just">
              <a:buFont typeface="Arial" pitchFamily="34" charset="0"/>
              <a:buChar char="•"/>
            </a:pPr>
            <a:r>
              <a:rPr lang="es-ES" dirty="0"/>
              <a:t> No cal contestar-</a:t>
            </a:r>
            <a:r>
              <a:rPr lang="es-ES" dirty="0" err="1"/>
              <a:t>ho</a:t>
            </a:r>
            <a:r>
              <a:rPr lang="es-ES" dirty="0"/>
              <a:t> </a:t>
            </a:r>
            <a:r>
              <a:rPr lang="es-ES" dirty="0" err="1"/>
              <a:t>tot</a:t>
            </a:r>
            <a:endParaRPr lang="es-ES" dirty="0"/>
          </a:p>
          <a:p>
            <a:pPr algn="just"/>
            <a:endParaRPr lang="es-ES" dirty="0"/>
          </a:p>
          <a:p>
            <a:pPr algn="just">
              <a:buFont typeface="Arial" pitchFamily="34" charset="0"/>
              <a:buChar char="•"/>
            </a:pPr>
            <a:r>
              <a:rPr lang="es-ES" dirty="0"/>
              <a:t> Evitar contribuir a </a:t>
            </a:r>
            <a:r>
              <a:rPr lang="es-ES" dirty="0" err="1"/>
              <a:t>rumors</a:t>
            </a:r>
            <a:endParaRPr lang="es-ES" dirty="0"/>
          </a:p>
          <a:p>
            <a:pPr algn="just"/>
            <a:endParaRPr lang="es-ES" dirty="0"/>
          </a:p>
          <a:p>
            <a:pPr algn="just">
              <a:buFont typeface="Arial" pitchFamily="34" charset="0"/>
              <a:buChar char="•"/>
            </a:pPr>
            <a:r>
              <a:rPr lang="es-ES" dirty="0"/>
              <a:t> </a:t>
            </a:r>
            <a:r>
              <a:rPr lang="es-ES" dirty="0" err="1"/>
              <a:t>Utilitzar</a:t>
            </a:r>
            <a:r>
              <a:rPr lang="es-ES" dirty="0"/>
              <a:t> un </a:t>
            </a:r>
            <a:r>
              <a:rPr lang="es-ES" dirty="0" err="1"/>
              <a:t>to</a:t>
            </a:r>
            <a:r>
              <a:rPr lang="es-ES" dirty="0"/>
              <a:t> de </a:t>
            </a:r>
            <a:r>
              <a:rPr lang="es-ES" dirty="0" err="1"/>
              <a:t>cordialitat</a:t>
            </a:r>
            <a:r>
              <a:rPr lang="es-ES" dirty="0"/>
              <a:t> i respecte</a:t>
            </a:r>
          </a:p>
          <a:p>
            <a:pPr algn="just"/>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latin typeface="Arial Black" panose="020B0A04020102020204" pitchFamily="34" charset="0"/>
              </a:rPr>
              <a:t>Protecció de dades i dret d’imatge</a:t>
            </a:r>
          </a:p>
        </p:txBody>
      </p:sp>
      <p:sp>
        <p:nvSpPr>
          <p:cNvPr id="3" name="Contenidor de contingut 2"/>
          <p:cNvSpPr>
            <a:spLocks noGrp="1"/>
          </p:cNvSpPr>
          <p:nvPr>
            <p:ph sz="quarter" idx="1"/>
          </p:nvPr>
        </p:nvSpPr>
        <p:spPr>
          <a:xfrm>
            <a:off x="179512" y="1219200"/>
            <a:ext cx="8640960" cy="4937760"/>
          </a:xfrm>
        </p:spPr>
        <p:txBody>
          <a:bodyPr/>
          <a:lstStyle/>
          <a:p>
            <a:pPr lvl="0" algn="just">
              <a:buClr>
                <a:srgbClr val="727CA3"/>
              </a:buClr>
            </a:pPr>
            <a:r>
              <a:rPr lang="ca-ES" sz="1600" dirty="0">
                <a:solidFill>
                  <a:prstClr val="black"/>
                </a:solidFill>
                <a:latin typeface="Arial"/>
                <a:ea typeface="Times New Roman"/>
              </a:rPr>
              <a:t>En compliment de la Llei orgànica 3/2018, de 5 de desembre, de protecció de dades personals i garantia dels drets digitals.</a:t>
            </a:r>
          </a:p>
          <a:p>
            <a:pPr marL="0" indent="0">
              <a:buNone/>
            </a:pPr>
            <a:endParaRPr lang="ca-ES" dirty="0"/>
          </a:p>
          <a:p>
            <a:endParaRPr lang="ca-ES" dirty="0"/>
          </a:p>
          <a:p>
            <a:pPr marL="0" indent="0">
              <a:buNone/>
            </a:pPr>
            <a:endParaRPr lang="ca-ES" dirty="0"/>
          </a:p>
          <a:p>
            <a:pPr marL="0" indent="0">
              <a:buNone/>
            </a:pPr>
            <a:endParaRPr lang="ca-ES" dirty="0"/>
          </a:p>
          <a:p>
            <a:pPr marL="0" indent="0">
              <a:buNone/>
            </a:pPr>
            <a:endParaRPr lang="ca-ES" dirty="0"/>
          </a:p>
          <a:p>
            <a:pPr marL="0" indent="0" algn="just">
              <a:buNone/>
            </a:pPr>
            <a:r>
              <a:rPr lang="ca-ES" sz="2000" dirty="0">
                <a:latin typeface="Arial" pitchFamily="34" charset="0"/>
                <a:cs typeface="Arial" pitchFamily="34" charset="0"/>
              </a:rPr>
              <a:t>Les fotos i gravacions podran ser utilitzades únicament i exclusivament de forma personal i domèstica. Els familiars han de tenir en compte que no poden publicar o difondre aquest tipus de dades a Internet, xarxes socials, etc., tret que hagin obtingut el consentiment des qui apareixen.</a:t>
            </a:r>
          </a:p>
          <a:p>
            <a:pPr marL="0" indent="0">
              <a:buNone/>
            </a:pPr>
            <a:r>
              <a:rPr lang="ca-ES" sz="1400" dirty="0">
                <a:solidFill>
                  <a:srgbClr val="FF0000"/>
                </a:solidFill>
              </a:rPr>
              <a:t>(...)</a:t>
            </a:r>
          </a:p>
          <a:p>
            <a:pPr>
              <a:buFont typeface="Arial" panose="020B0604020202020204" pitchFamily="34" charset="0"/>
              <a:buChar char="•"/>
            </a:pPr>
            <a:endParaRPr lang="ca-ES" sz="1400" dirty="0"/>
          </a:p>
          <a:p>
            <a:pPr marL="0" indent="0">
              <a:buNone/>
            </a:pPr>
            <a:endParaRPr lang="ca-ES" dirty="0">
              <a:solidFill>
                <a:srgbClr val="FF0000"/>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119467"/>
            <a:ext cx="222354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60848"/>
            <a:ext cx="2016844" cy="166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96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0848"/>
            <a:ext cx="8229600" cy="864096"/>
          </a:xfrm>
        </p:spPr>
        <p:txBody>
          <a:bodyPr>
            <a:normAutofit fontScale="90000"/>
          </a:bodyPr>
          <a:lstStyle/>
          <a:p>
            <a:pPr algn="ctr"/>
            <a:r>
              <a:rPr lang="es-ES" b="1" dirty="0">
                <a:latin typeface="+mn-lt"/>
              </a:rPr>
              <a:t>Ç</a:t>
            </a:r>
            <a:br>
              <a:rPr lang="es-ES" b="1" dirty="0">
                <a:latin typeface="+mn-lt"/>
              </a:rPr>
            </a:br>
            <a:br>
              <a:rPr lang="es-ES" b="1" dirty="0">
                <a:latin typeface="+mn-lt"/>
              </a:rPr>
            </a:br>
            <a:br>
              <a:rPr lang="es-ES" b="1" dirty="0">
                <a:latin typeface="+mn-lt"/>
              </a:rPr>
            </a:br>
            <a:br>
              <a:rPr lang="es-ES" b="1" dirty="0">
                <a:latin typeface="+mn-lt"/>
              </a:rPr>
            </a:br>
            <a:br>
              <a:rPr lang="es-ES" b="1" dirty="0">
                <a:latin typeface="+mn-lt"/>
              </a:rPr>
            </a:br>
            <a:br>
              <a:rPr lang="es-ES" b="1" dirty="0">
                <a:latin typeface="+mn-lt"/>
              </a:rPr>
            </a:br>
            <a:r>
              <a:rPr lang="es-ES" b="1" dirty="0">
                <a:latin typeface="+mn-lt"/>
              </a:rPr>
              <a:t>GRÀCIES PER LA VOSTRA ATENCIÓ</a:t>
            </a:r>
            <a:br>
              <a:rPr lang="es-ES" b="1" dirty="0">
                <a:latin typeface="+mn-lt"/>
              </a:rPr>
            </a:br>
            <a:endParaRPr lang="es-ES" b="1" dirty="0">
              <a:latin typeface="+mn-lt"/>
            </a:endParaRPr>
          </a:p>
        </p:txBody>
      </p:sp>
    </p:spTree>
    <p:extLst>
      <p:ext uri="{BB962C8B-B14F-4D97-AF65-F5344CB8AC3E}">
        <p14:creationId xmlns:p14="http://schemas.microsoft.com/office/powerpoint/2010/main" val="289700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4172" r="10683"/>
          <a:stretch/>
        </p:blipFill>
        <p:spPr bwMode="auto">
          <a:xfrm>
            <a:off x="291140" y="854736"/>
            <a:ext cx="8225149" cy="547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65174" y="1082769"/>
            <a:ext cx="7983289" cy="5016758"/>
          </a:xfrm>
          <a:prstGeom prst="rect">
            <a:avLst/>
          </a:prstGeom>
          <a:noFill/>
        </p:spPr>
        <p:txBody>
          <a:bodyPr wrap="square" rtlCol="0">
            <a:spAutoFit/>
          </a:bodyPr>
          <a:lstStyle/>
          <a:p>
            <a:pPr algn="ctr"/>
            <a:r>
              <a:rPr lang="ca-ES" sz="3200" dirty="0">
                <a:latin typeface="Arial" pitchFamily="34" charset="0"/>
                <a:cs typeface="Arial" pitchFamily="34" charset="0"/>
              </a:rPr>
              <a:t>Aquest curs que començarem es presenta amb  característiques diferents a d’altres cursos degut a la situació que estem vivint pel COVID-19. </a:t>
            </a:r>
          </a:p>
          <a:p>
            <a:pPr algn="ctr"/>
            <a:endParaRPr lang="ca-ES" sz="3200" dirty="0">
              <a:latin typeface="Arial" pitchFamily="34" charset="0"/>
              <a:cs typeface="Arial" pitchFamily="34" charset="0"/>
            </a:endParaRPr>
          </a:p>
          <a:p>
            <a:pPr algn="ctr"/>
            <a:r>
              <a:rPr lang="ca-ES" sz="3200" dirty="0">
                <a:latin typeface="Arial" pitchFamily="34" charset="0"/>
                <a:cs typeface="Arial" pitchFamily="34" charset="0"/>
              </a:rPr>
              <a:t>Això ens comportarà a tota la comunitat educativa un seguit de canvis i recomanacions que cal seguir molt estrictament per garantir la seguretat en l’entorn escolar. </a:t>
            </a:r>
          </a:p>
        </p:txBody>
      </p:sp>
      <p:sp>
        <p:nvSpPr>
          <p:cNvPr id="4" name="AutoShape 6" descr="COVID-19 y virus porcinos âÂ¿QuÃ© podemos aprender? - ArtÃ­culos - 3tres3, la  pÃ¡gina del Cer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8" descr="COVID-19 y virus porcinos âÂ¿QuÃ© podemos aprender? - ArtÃ­culos - 3tres3, la  pÃ¡gina del Cer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0" descr="COVID-19 y virus porcinos âÂ¿QuÃ© podemos aprender? - ArtÃ­culos - 3tres3, la  pÃ¡gina del Cerd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2" descr="COVID-19 y virus porcinos âÂ¿QuÃ© podemos aprender? - ArtÃ­culos - 3tres3, la  pÃ¡gina del Cer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4" descr="COVID-19 y virus porcinos âÂ¿QuÃ© podemos aprender? - ArtÃ­culos - 3tres3, la  pÃ¡gina del Cerd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6" descr="Mitos mÃ¡s difundidos sobre COVID-19 - OPS/OMS | OrganizaciÃ³n Panamericana  de la Salu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22" descr="Mitos mÃ¡s difundidos sobre COVID-19 - OPS/OMS | OrganizaciÃ³n Panamericana  de la Salud"/>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74219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539552" y="116631"/>
            <a:ext cx="7772400" cy="1210707"/>
          </a:xfrm>
        </p:spPr>
        <p:txBody>
          <a:bodyPr>
            <a:noAutofit/>
          </a:bodyPr>
          <a:lstStyle/>
          <a:p>
            <a:pPr algn="l"/>
            <a:r>
              <a:rPr lang="ca-ES" sz="3200" dirty="0"/>
              <a:t>Mesures extraordinàries </a:t>
            </a:r>
            <a:br>
              <a:rPr lang="ca-ES" sz="3200" dirty="0"/>
            </a:br>
            <a:r>
              <a:rPr lang="ca-ES" sz="3200" dirty="0"/>
              <a:t>de Salut                                          Escola Bufalà</a:t>
            </a:r>
          </a:p>
        </p:txBody>
      </p:sp>
      <p:sp>
        <p:nvSpPr>
          <p:cNvPr id="4" name="Subtítol 3"/>
          <p:cNvSpPr>
            <a:spLocks noGrp="1"/>
          </p:cNvSpPr>
          <p:nvPr>
            <p:ph type="subTitle" idx="1"/>
          </p:nvPr>
        </p:nvSpPr>
        <p:spPr>
          <a:xfrm>
            <a:off x="1560494" y="1323729"/>
            <a:ext cx="2235957" cy="655711"/>
          </a:xfrm>
        </p:spPr>
        <p:txBody>
          <a:bodyPr>
            <a:noAutofit/>
          </a:bodyPr>
          <a:lstStyle/>
          <a:p>
            <a:pPr lvl="0" algn="just"/>
            <a:r>
              <a:rPr lang="ca-ES" sz="1200" b="1" dirty="0">
                <a:solidFill>
                  <a:schemeClr val="accent1">
                    <a:lumMod val="75000"/>
                  </a:schemeClr>
                </a:solidFill>
              </a:rPr>
              <a:t>Entrades i sortides relaxades </a:t>
            </a:r>
            <a:r>
              <a:rPr lang="ca-ES" sz="1200" dirty="0">
                <a:solidFill>
                  <a:schemeClr val="accent1">
                    <a:lumMod val="75000"/>
                  </a:schemeClr>
                </a:solidFill>
              </a:rPr>
              <a:t>amb mascareta a partir del 6 anys. </a:t>
            </a:r>
            <a:r>
              <a:rPr lang="ca-ES" sz="1200" dirty="0">
                <a:solidFill>
                  <a:srgbClr val="4F81BD">
                    <a:lumMod val="75000"/>
                  </a:srgbClr>
                </a:solidFill>
              </a:rPr>
              <a:t>Facilitant entrades i sortides. Reduir l’estona a les portes d’accés.</a:t>
            </a:r>
          </a:p>
          <a:p>
            <a:pPr algn="just"/>
            <a:endParaRPr lang="ca-ES" sz="1200" b="1" dirty="0">
              <a:solidFill>
                <a:schemeClr val="accent1">
                  <a:lumMod val="75000"/>
                </a:schemeClr>
              </a:solidFill>
            </a:endParaRPr>
          </a:p>
        </p:txBody>
      </p:sp>
      <p:pic>
        <p:nvPicPr>
          <p:cNvPr id="103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368" y="1327339"/>
            <a:ext cx="708694" cy="65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359" y="1266202"/>
            <a:ext cx="681266" cy="65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45938" y="1312373"/>
            <a:ext cx="2426462" cy="498598"/>
          </a:xfrm>
          <a:prstGeom prst="rect">
            <a:avLst/>
          </a:prstGeom>
        </p:spPr>
        <p:txBody>
          <a:bodyPr wrap="square">
            <a:spAutoFit/>
          </a:bodyPr>
          <a:lstStyle/>
          <a:p>
            <a:pPr lvl="0">
              <a:spcBef>
                <a:spcPct val="20000"/>
              </a:spcBef>
            </a:pPr>
            <a:r>
              <a:rPr lang="ca-ES" sz="1200" b="1" dirty="0">
                <a:solidFill>
                  <a:schemeClr val="accent1">
                    <a:lumMod val="75000"/>
                  </a:schemeClr>
                </a:solidFill>
              </a:rPr>
              <a:t>Acompanyats per un únic adult,</a:t>
            </a:r>
            <a:r>
              <a:rPr lang="ca-ES" sz="1200" dirty="0">
                <a:solidFill>
                  <a:schemeClr val="accent1">
                    <a:lumMod val="75000"/>
                  </a:schemeClr>
                </a:solidFill>
              </a:rPr>
              <a:t> </a:t>
            </a:r>
          </a:p>
          <a:p>
            <a:pPr lvl="0">
              <a:spcBef>
                <a:spcPct val="20000"/>
              </a:spcBef>
            </a:pPr>
            <a:r>
              <a:rPr lang="ca-ES" sz="1200" dirty="0">
                <a:solidFill>
                  <a:schemeClr val="accent1">
                    <a:lumMod val="75000"/>
                  </a:schemeClr>
                </a:solidFill>
              </a:rPr>
              <a:t>sense accés al recinte escolar</a:t>
            </a:r>
          </a:p>
        </p:txBody>
      </p:sp>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121" y="2386913"/>
            <a:ext cx="603233" cy="59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620110" y="2553717"/>
            <a:ext cx="2000291" cy="276999"/>
          </a:xfrm>
          <a:prstGeom prst="rect">
            <a:avLst/>
          </a:prstGeom>
        </p:spPr>
        <p:txBody>
          <a:bodyPr wrap="none">
            <a:spAutoFit/>
          </a:bodyPr>
          <a:lstStyle/>
          <a:p>
            <a:pPr lvl="0">
              <a:spcBef>
                <a:spcPct val="20000"/>
              </a:spcBef>
            </a:pPr>
            <a:r>
              <a:rPr lang="ca-ES" sz="1200" b="1" dirty="0">
                <a:solidFill>
                  <a:schemeClr val="accent1">
                    <a:lumMod val="75000"/>
                  </a:schemeClr>
                </a:solidFill>
              </a:rPr>
              <a:t>Presa diària de temperatura </a:t>
            </a:r>
          </a:p>
        </p:txBody>
      </p:sp>
      <p:pic>
        <p:nvPicPr>
          <p:cNvPr id="10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834" y="4087660"/>
            <a:ext cx="630791" cy="64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771256" y="3475438"/>
            <a:ext cx="2854761" cy="2751522"/>
          </a:xfrm>
          <a:prstGeom prst="rect">
            <a:avLst/>
          </a:prstGeom>
        </p:spPr>
        <p:txBody>
          <a:bodyPr wrap="square">
            <a:spAutoFit/>
          </a:bodyPr>
          <a:lstStyle/>
          <a:p>
            <a:pPr lvl="0">
              <a:spcBef>
                <a:spcPct val="20000"/>
              </a:spcBef>
            </a:pPr>
            <a:r>
              <a:rPr lang="ca-ES" sz="1200" b="1" dirty="0">
                <a:solidFill>
                  <a:schemeClr val="accent1">
                    <a:lumMod val="75000"/>
                  </a:schemeClr>
                </a:solidFill>
              </a:rPr>
              <a:t>Ús de mascareta en tot el recinte a partir de 6 anys. </a:t>
            </a:r>
          </a:p>
          <a:p>
            <a:pPr lvl="0">
              <a:spcBef>
                <a:spcPct val="20000"/>
              </a:spcBef>
            </a:pPr>
            <a:r>
              <a:rPr lang="ca-ES" sz="1200" b="1" dirty="0">
                <a:solidFill>
                  <a:schemeClr val="accent1">
                    <a:lumMod val="75000"/>
                  </a:schemeClr>
                </a:solidFill>
              </a:rPr>
              <a:t>- E. Infantil, </a:t>
            </a:r>
            <a:r>
              <a:rPr lang="ca-ES" sz="1200" dirty="0">
                <a:solidFill>
                  <a:schemeClr val="accent1">
                    <a:lumMod val="75000"/>
                  </a:schemeClr>
                </a:solidFill>
              </a:rPr>
              <a:t>no obligatòria però recomanable.</a:t>
            </a:r>
          </a:p>
          <a:p>
            <a:pPr lvl="0" algn="just">
              <a:spcBef>
                <a:spcPct val="20000"/>
              </a:spcBef>
            </a:pPr>
            <a:r>
              <a:rPr lang="ca-ES" sz="1200" b="1" dirty="0">
                <a:solidFill>
                  <a:schemeClr val="accent1">
                    <a:lumMod val="75000"/>
                  </a:schemeClr>
                </a:solidFill>
              </a:rPr>
              <a:t>- E. Primària</a:t>
            </a:r>
            <a:r>
              <a:rPr lang="ca-ES" sz="1200" dirty="0">
                <a:solidFill>
                  <a:schemeClr val="accent1">
                    <a:lumMod val="75000"/>
                  </a:schemeClr>
                </a:solidFill>
              </a:rPr>
              <a:t>, atès que es tracta del començament de curs i l’alumnat encara no prové d’un grup estable, l’obligació de mascareta s’allargarà durant les dues primeres setmanes de curs, per indicació de l’Agència de Salut Pública. Passat aquest període, Salut revisarà l’obligatorietat a partir dels 6 anys determinant-ho en funció del territori i estat de la pandèmia, us anirem informant.</a:t>
            </a: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2359" y="2256480"/>
            <a:ext cx="617984" cy="59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5634394" y="2164211"/>
            <a:ext cx="3064300" cy="941796"/>
          </a:xfrm>
          <a:prstGeom prst="rect">
            <a:avLst/>
          </a:prstGeom>
        </p:spPr>
        <p:txBody>
          <a:bodyPr wrap="none">
            <a:spAutoFit/>
          </a:bodyPr>
          <a:lstStyle/>
          <a:p>
            <a:pPr lvl="0">
              <a:spcBef>
                <a:spcPct val="20000"/>
              </a:spcBef>
            </a:pPr>
            <a:r>
              <a:rPr lang="ca-ES" sz="1200" b="1" dirty="0">
                <a:solidFill>
                  <a:schemeClr val="accent1">
                    <a:lumMod val="75000"/>
                  </a:schemeClr>
                </a:solidFill>
              </a:rPr>
              <a:t>Grups de convivència estable</a:t>
            </a:r>
          </a:p>
          <a:p>
            <a:pPr lvl="0">
              <a:spcBef>
                <a:spcPct val="20000"/>
              </a:spcBef>
            </a:pPr>
            <a:r>
              <a:rPr lang="ca-ES" sz="1200" dirty="0">
                <a:solidFill>
                  <a:schemeClr val="accent1">
                    <a:lumMod val="75000"/>
                  </a:schemeClr>
                </a:solidFill>
              </a:rPr>
              <a:t>-  5 grups més a primària per reducció de ràtio</a:t>
            </a:r>
          </a:p>
          <a:p>
            <a:pPr lvl="0">
              <a:spcBef>
                <a:spcPct val="20000"/>
              </a:spcBef>
            </a:pPr>
            <a:r>
              <a:rPr lang="ca-ES" sz="1200" dirty="0">
                <a:solidFill>
                  <a:schemeClr val="accent1">
                    <a:lumMod val="75000"/>
                  </a:schemeClr>
                </a:solidFill>
              </a:rPr>
              <a:t>-  Reducció de mestres per grup</a:t>
            </a:r>
          </a:p>
          <a:p>
            <a:pPr marL="171450" lvl="0" indent="-171450">
              <a:spcBef>
                <a:spcPct val="20000"/>
              </a:spcBef>
              <a:buFontTx/>
              <a:buChar char="-"/>
            </a:pPr>
            <a:endParaRPr lang="ca-ES" sz="1200" b="1" dirty="0">
              <a:solidFill>
                <a:schemeClr val="accent1">
                  <a:lumMod val="75000"/>
                </a:schemeClr>
              </a:solidFill>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784" y="4009630"/>
            <a:ext cx="644278" cy="59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520308" y="3938579"/>
            <a:ext cx="184731" cy="276999"/>
          </a:xfrm>
          <a:prstGeom prst="rect">
            <a:avLst/>
          </a:prstGeom>
        </p:spPr>
        <p:txBody>
          <a:bodyPr wrap="none">
            <a:spAutoFit/>
          </a:bodyPr>
          <a:lstStyle/>
          <a:p>
            <a:pPr lvl="0">
              <a:spcBef>
                <a:spcPct val="20000"/>
              </a:spcBef>
            </a:pPr>
            <a:endParaRPr lang="ca-ES" sz="1200" b="1" dirty="0">
              <a:solidFill>
                <a:schemeClr val="accent1">
                  <a:lumMod val="75000"/>
                </a:schemeClr>
              </a:solidFill>
            </a:endParaRPr>
          </a:p>
        </p:txBody>
      </p:sp>
      <p:sp>
        <p:nvSpPr>
          <p:cNvPr id="21" name="Rectangle 20"/>
          <p:cNvSpPr/>
          <p:nvPr/>
        </p:nvSpPr>
        <p:spPr>
          <a:xfrm>
            <a:off x="1638577" y="4186072"/>
            <a:ext cx="1963358" cy="276999"/>
          </a:xfrm>
          <a:prstGeom prst="rect">
            <a:avLst/>
          </a:prstGeom>
        </p:spPr>
        <p:txBody>
          <a:bodyPr wrap="none">
            <a:spAutoFit/>
          </a:bodyPr>
          <a:lstStyle/>
          <a:p>
            <a:pPr lvl="0">
              <a:spcBef>
                <a:spcPct val="20000"/>
              </a:spcBef>
            </a:pPr>
            <a:r>
              <a:rPr lang="ca-ES" sz="1200" b="1" dirty="0">
                <a:solidFill>
                  <a:schemeClr val="accent1">
                    <a:lumMod val="75000"/>
                  </a:schemeClr>
                </a:solidFill>
              </a:rPr>
              <a:t>Ventilació d’aules cada hora</a:t>
            </a:r>
          </a:p>
        </p:txBody>
      </p:sp>
      <p:pic>
        <p:nvPicPr>
          <p:cNvPr id="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9455" y="3271180"/>
            <a:ext cx="584146" cy="57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631571" y="3318757"/>
            <a:ext cx="2085764" cy="276999"/>
          </a:xfrm>
          <a:prstGeom prst="rect">
            <a:avLst/>
          </a:prstGeom>
        </p:spPr>
        <p:txBody>
          <a:bodyPr wrap="none">
            <a:spAutoFit/>
          </a:bodyPr>
          <a:lstStyle/>
          <a:p>
            <a:pPr lvl="0">
              <a:spcBef>
                <a:spcPct val="20000"/>
              </a:spcBef>
            </a:pPr>
            <a:r>
              <a:rPr lang="ca-ES" sz="1200" b="1" dirty="0">
                <a:solidFill>
                  <a:schemeClr val="accent1">
                    <a:lumMod val="75000"/>
                  </a:schemeClr>
                </a:solidFill>
              </a:rPr>
              <a:t>Rentant de mans 5 cops al dia</a:t>
            </a:r>
          </a:p>
        </p:txBody>
      </p:sp>
      <p:pic>
        <p:nvPicPr>
          <p:cNvPr id="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4295" y="4788081"/>
            <a:ext cx="599180" cy="54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612673" y="4900867"/>
            <a:ext cx="2271969" cy="276999"/>
          </a:xfrm>
          <a:prstGeom prst="rect">
            <a:avLst/>
          </a:prstGeom>
        </p:spPr>
        <p:txBody>
          <a:bodyPr wrap="none">
            <a:spAutoFit/>
          </a:bodyPr>
          <a:lstStyle/>
          <a:p>
            <a:pPr lvl="0">
              <a:spcBef>
                <a:spcPct val="20000"/>
              </a:spcBef>
            </a:pPr>
            <a:r>
              <a:rPr lang="ca-ES" sz="1200" b="1" dirty="0">
                <a:solidFill>
                  <a:schemeClr val="accent1">
                    <a:lumMod val="75000"/>
                  </a:schemeClr>
                </a:solidFill>
              </a:rPr>
              <a:t>Esbarjos esglaonats i </a:t>
            </a:r>
            <a:r>
              <a:rPr lang="ca-ES" sz="1200" b="1" dirty="0" err="1">
                <a:solidFill>
                  <a:schemeClr val="accent1">
                    <a:lumMod val="75000"/>
                  </a:schemeClr>
                </a:solidFill>
              </a:rPr>
              <a:t>sectoritzats</a:t>
            </a:r>
            <a:endParaRPr lang="ca-ES" sz="1200" b="1" dirty="0">
              <a:solidFill>
                <a:schemeClr val="accent1">
                  <a:lumMod val="75000"/>
                </a:schemeClr>
              </a:solidFill>
            </a:endParaRPr>
          </a:p>
        </p:txBody>
      </p:sp>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4295" y="5571417"/>
            <a:ext cx="630848" cy="61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560494" y="5476931"/>
            <a:ext cx="2119525" cy="867930"/>
          </a:xfrm>
          <a:prstGeom prst="rect">
            <a:avLst/>
          </a:prstGeom>
        </p:spPr>
        <p:txBody>
          <a:bodyPr wrap="square">
            <a:spAutoFit/>
          </a:bodyPr>
          <a:lstStyle/>
          <a:p>
            <a:pPr lvl="0">
              <a:spcBef>
                <a:spcPct val="20000"/>
              </a:spcBef>
            </a:pPr>
            <a:r>
              <a:rPr lang="ca-ES" sz="1200" b="1" dirty="0">
                <a:solidFill>
                  <a:schemeClr val="accent1">
                    <a:lumMod val="75000"/>
                  </a:schemeClr>
                </a:solidFill>
              </a:rPr>
              <a:t>- Neteja de material comú després de cada ús</a:t>
            </a:r>
          </a:p>
          <a:p>
            <a:pPr lvl="0">
              <a:spcBef>
                <a:spcPct val="20000"/>
              </a:spcBef>
            </a:pPr>
            <a:r>
              <a:rPr lang="ca-ES" sz="1200" b="1" dirty="0">
                <a:solidFill>
                  <a:schemeClr val="accent1">
                    <a:lumMod val="75000"/>
                  </a:schemeClr>
                </a:solidFill>
              </a:rPr>
              <a:t>- Pla de neteja i desinfecció en horari lectiu  d’espais comuns</a:t>
            </a:r>
          </a:p>
        </p:txBody>
      </p:sp>
    </p:spTree>
    <p:extLst>
      <p:ext uri="{BB962C8B-B14F-4D97-AF65-F5344CB8AC3E}">
        <p14:creationId xmlns:p14="http://schemas.microsoft.com/office/powerpoint/2010/main" val="15233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647891" y="260648"/>
            <a:ext cx="7772400" cy="1470025"/>
          </a:xfrm>
        </p:spPr>
        <p:txBody>
          <a:bodyPr/>
          <a:lstStyle/>
          <a:p>
            <a:r>
              <a:rPr lang="ca-ES" dirty="0"/>
              <a:t>Missatges clau per les famílies</a:t>
            </a:r>
          </a:p>
        </p:txBody>
      </p:sp>
      <p:sp>
        <p:nvSpPr>
          <p:cNvPr id="3" name="Subtítol 2"/>
          <p:cNvSpPr>
            <a:spLocks noGrp="1"/>
          </p:cNvSpPr>
          <p:nvPr>
            <p:ph type="subTitle" idx="1"/>
          </p:nvPr>
        </p:nvSpPr>
        <p:spPr>
          <a:xfrm>
            <a:off x="755576" y="1412776"/>
            <a:ext cx="7560840" cy="1080120"/>
          </a:xfrm>
        </p:spPr>
        <p:txBody>
          <a:bodyPr>
            <a:normAutofit/>
          </a:bodyPr>
          <a:lstStyle/>
          <a:p>
            <a:pPr marL="457200" indent="-457200" algn="just">
              <a:buFont typeface="Arial" panose="020B0604020202020204" pitchFamily="34" charset="0"/>
              <a:buChar char="•"/>
            </a:pPr>
            <a:r>
              <a:rPr lang="ca-ES" sz="2000" dirty="0">
                <a:solidFill>
                  <a:schemeClr val="accent1">
                    <a:lumMod val="75000"/>
                  </a:schemeClr>
                </a:solidFill>
                <a:latin typeface="+mj-lt"/>
              </a:rPr>
              <a:t>L’escola és un entorn segur.</a:t>
            </a:r>
          </a:p>
          <a:p>
            <a:pPr marL="457200" indent="-457200" algn="l">
              <a:buFont typeface="Arial" panose="020B0604020202020204" pitchFamily="34" charset="0"/>
              <a:buChar char="•"/>
            </a:pPr>
            <a:r>
              <a:rPr lang="ca-ES" sz="2000" dirty="0">
                <a:solidFill>
                  <a:schemeClr val="accent1">
                    <a:lumMod val="75000"/>
                  </a:schemeClr>
                </a:solidFill>
                <a:latin typeface="+mj-lt"/>
              </a:rPr>
              <a:t>Si el vostre fill/a presenta símptomes, no el porteu a l’escola i comuniqueu-ho al centre:</a:t>
            </a:r>
          </a:p>
          <a:p>
            <a:pPr marL="457200" indent="-457200" algn="l">
              <a:buFont typeface="Arial" panose="020B0604020202020204" pitchFamily="34" charset="0"/>
              <a:buChar char="•"/>
            </a:pPr>
            <a:endParaRPr lang="ca-ES" sz="2000" dirty="0">
              <a:solidFill>
                <a:schemeClr val="accent1">
                  <a:lumMod val="75000"/>
                </a:schemeClr>
              </a:solidFill>
              <a:latin typeface="+mj-lt"/>
            </a:endParaRPr>
          </a:p>
          <a:p>
            <a:pPr marL="457200" indent="-457200" algn="l">
              <a:buFont typeface="Wingdings" panose="05000000000000000000" pitchFamily="2" charset="2"/>
              <a:buChar char="q"/>
            </a:pPr>
            <a:endParaRPr lang="ca-ES" sz="1200" dirty="0">
              <a:solidFill>
                <a:schemeClr val="accent1">
                  <a:lumMod val="75000"/>
                </a:schemeClr>
              </a:solidFill>
              <a:latin typeface="+mj-lt"/>
            </a:endParaRPr>
          </a:p>
        </p:txBody>
      </p:sp>
      <p:sp>
        <p:nvSpPr>
          <p:cNvPr id="7" name="Subtítol 2"/>
          <p:cNvSpPr txBox="1">
            <a:spLocks/>
          </p:cNvSpPr>
          <p:nvPr/>
        </p:nvSpPr>
        <p:spPr>
          <a:xfrm>
            <a:off x="1403649" y="2492896"/>
            <a:ext cx="2664296"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q"/>
            </a:pPr>
            <a:r>
              <a:rPr lang="ca-ES" sz="1200" dirty="0">
                <a:solidFill>
                  <a:srgbClr val="4F81BD">
                    <a:lumMod val="75000"/>
                  </a:srgbClr>
                </a:solidFill>
              </a:rPr>
              <a:t>Febre o febrícula &gt;37’5C</a:t>
            </a:r>
          </a:p>
          <a:p>
            <a:pPr marL="457200" indent="-457200" algn="l">
              <a:buFont typeface="Wingdings" panose="05000000000000000000" pitchFamily="2" charset="2"/>
              <a:buChar char="q"/>
            </a:pPr>
            <a:r>
              <a:rPr lang="ca-ES" sz="1200" dirty="0">
                <a:solidFill>
                  <a:srgbClr val="4F81BD">
                    <a:lumMod val="75000"/>
                  </a:srgbClr>
                </a:solidFill>
              </a:rPr>
              <a:t>Tos</a:t>
            </a:r>
          </a:p>
          <a:p>
            <a:pPr marL="457200" indent="-457200" algn="l">
              <a:buFont typeface="Wingdings" panose="05000000000000000000" pitchFamily="2" charset="2"/>
              <a:buChar char="q"/>
            </a:pPr>
            <a:r>
              <a:rPr lang="ca-ES" sz="1200" dirty="0">
                <a:solidFill>
                  <a:srgbClr val="4F81BD">
                    <a:lumMod val="75000"/>
                  </a:srgbClr>
                </a:solidFill>
              </a:rPr>
              <a:t>Dificultat per a respirar</a:t>
            </a:r>
          </a:p>
          <a:p>
            <a:pPr marL="457200" indent="-457200" algn="l">
              <a:buFont typeface="Wingdings" panose="05000000000000000000" pitchFamily="2" charset="2"/>
              <a:buChar char="q"/>
            </a:pPr>
            <a:r>
              <a:rPr lang="ca-ES" sz="1200" dirty="0">
                <a:solidFill>
                  <a:srgbClr val="4F81BD">
                    <a:lumMod val="75000"/>
                  </a:srgbClr>
                </a:solidFill>
              </a:rPr>
              <a:t>Mal de coll*</a:t>
            </a:r>
          </a:p>
          <a:p>
            <a:pPr marL="457200" indent="-457200" algn="l">
              <a:buFont typeface="Wingdings" panose="05000000000000000000" pitchFamily="2" charset="2"/>
              <a:buChar char="q"/>
            </a:pPr>
            <a:r>
              <a:rPr lang="ca-ES" sz="1200" dirty="0">
                <a:solidFill>
                  <a:srgbClr val="4F81BD">
                    <a:lumMod val="75000"/>
                  </a:srgbClr>
                </a:solidFill>
              </a:rPr>
              <a:t>Congestió nasal*</a:t>
            </a:r>
          </a:p>
          <a:p>
            <a:pPr marL="457200" indent="-457200" algn="l">
              <a:buFont typeface="Wingdings" panose="05000000000000000000" pitchFamily="2" charset="2"/>
              <a:buChar char="q"/>
            </a:pPr>
            <a:r>
              <a:rPr lang="ca-ES" sz="1200" dirty="0">
                <a:solidFill>
                  <a:srgbClr val="4F81BD">
                    <a:lumMod val="75000"/>
                  </a:srgbClr>
                </a:solidFill>
              </a:rPr>
              <a:t>Vòmits i/o diarrees</a:t>
            </a:r>
          </a:p>
          <a:p>
            <a:pPr marL="457200" indent="-457200" algn="l">
              <a:buFont typeface="Wingdings" panose="05000000000000000000" pitchFamily="2" charset="2"/>
              <a:buChar char="q"/>
            </a:pPr>
            <a:r>
              <a:rPr lang="ca-ES" sz="1200" dirty="0">
                <a:solidFill>
                  <a:srgbClr val="4F81BD">
                    <a:lumMod val="75000"/>
                  </a:srgbClr>
                </a:solidFill>
              </a:rPr>
              <a:t>Mal de cap</a:t>
            </a:r>
          </a:p>
          <a:p>
            <a:pPr marL="457200" indent="-457200" algn="l">
              <a:buFont typeface="Wingdings" panose="05000000000000000000" pitchFamily="2" charset="2"/>
              <a:buChar char="q"/>
            </a:pPr>
            <a:r>
              <a:rPr lang="ca-ES" sz="1200" dirty="0">
                <a:solidFill>
                  <a:srgbClr val="4F81BD">
                    <a:lumMod val="75000"/>
                  </a:srgbClr>
                </a:solidFill>
              </a:rPr>
              <a:t>Malestar</a:t>
            </a:r>
          </a:p>
          <a:p>
            <a:pPr marL="457200" indent="-457200" algn="l">
              <a:buFont typeface="Wingdings" panose="05000000000000000000" pitchFamily="2" charset="2"/>
              <a:buChar char="q"/>
            </a:pPr>
            <a:r>
              <a:rPr lang="ca-ES" sz="1200" dirty="0">
                <a:solidFill>
                  <a:srgbClr val="4F81BD">
                    <a:lumMod val="75000"/>
                  </a:srgbClr>
                </a:solidFill>
              </a:rPr>
              <a:t>Dolor muscular</a:t>
            </a:r>
          </a:p>
          <a:p>
            <a:pPr marL="457200" indent="-457200" algn="l">
              <a:buFont typeface="Wingdings" panose="05000000000000000000" pitchFamily="2" charset="2"/>
              <a:buChar char="q"/>
            </a:pPr>
            <a:r>
              <a:rPr lang="ca-ES" sz="1200" dirty="0">
                <a:solidFill>
                  <a:srgbClr val="4F81BD">
                    <a:lumMod val="75000"/>
                  </a:srgbClr>
                </a:solidFill>
              </a:rPr>
              <a:t>Alteració del gust o olfacte </a:t>
            </a:r>
          </a:p>
        </p:txBody>
      </p:sp>
      <p:sp>
        <p:nvSpPr>
          <p:cNvPr id="8" name="Subtítol 2"/>
          <p:cNvSpPr txBox="1">
            <a:spLocks/>
          </p:cNvSpPr>
          <p:nvPr/>
        </p:nvSpPr>
        <p:spPr>
          <a:xfrm>
            <a:off x="827584" y="4869160"/>
            <a:ext cx="7560840" cy="1800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ca-ES" sz="2000" dirty="0">
                <a:solidFill>
                  <a:srgbClr val="4F81BD">
                    <a:lumMod val="75000"/>
                  </a:srgbClr>
                </a:solidFill>
              </a:rPr>
              <a:t>Col·laboreu amb el centre i feu que les entrades i sortides siguin àgils, eviteu les aglomeracions.</a:t>
            </a:r>
          </a:p>
          <a:p>
            <a:pPr marL="457200" indent="-457200" algn="just">
              <a:buFont typeface="Arial" pitchFamily="34" charset="0"/>
              <a:buChar char="•"/>
            </a:pPr>
            <a:r>
              <a:rPr lang="ca-ES" sz="2000" dirty="0">
                <a:solidFill>
                  <a:srgbClr val="4F81BD">
                    <a:lumMod val="75000"/>
                  </a:srgbClr>
                </a:solidFill>
              </a:rPr>
              <a:t>Si hi ha un cas positiu a la classe del vostre fill/a cal seguir les indicacions del centre i/o dels serveis de Salut.</a:t>
            </a:r>
          </a:p>
          <a:p>
            <a:pPr marL="457200" indent="-457200" algn="just">
              <a:buFont typeface="Arial" pitchFamily="34" charset="0"/>
              <a:buChar char="•"/>
            </a:pPr>
            <a:r>
              <a:rPr lang="ca-ES" sz="2000" dirty="0">
                <a:solidFill>
                  <a:srgbClr val="4F81BD">
                    <a:lumMod val="75000"/>
                  </a:srgbClr>
                </a:solidFill>
              </a:rPr>
              <a:t>Sigueu un bon exemple pels vostres fills/es i seguiu les mesures de protecció.</a:t>
            </a:r>
          </a:p>
          <a:p>
            <a:pPr algn="just"/>
            <a:endParaRPr lang="ca-ES" sz="2000" dirty="0">
              <a:solidFill>
                <a:srgbClr val="4F81BD">
                  <a:lumMod val="75000"/>
                </a:srgbClr>
              </a:solidFill>
            </a:endParaRPr>
          </a:p>
          <a:p>
            <a:pPr marL="457200" indent="-457200" algn="just">
              <a:buFont typeface="Arial" pitchFamily="34" charset="0"/>
              <a:buChar char="•"/>
            </a:pPr>
            <a:endParaRPr lang="ca-ES" sz="2000" dirty="0">
              <a:solidFill>
                <a:srgbClr val="4F81BD">
                  <a:lumMod val="75000"/>
                </a:srgbClr>
              </a:solidFill>
            </a:endParaRPr>
          </a:p>
          <a:p>
            <a:pPr marL="457200" indent="-457200" algn="just">
              <a:buFont typeface="Arial" pitchFamily="34" charset="0"/>
              <a:buChar char="•"/>
            </a:pPr>
            <a:endParaRPr lang="ca-ES" sz="2000" dirty="0">
              <a:solidFill>
                <a:srgbClr val="4F81BD">
                  <a:lumMod val="75000"/>
                </a:srgbClr>
              </a:solidFill>
            </a:endParaRPr>
          </a:p>
          <a:p>
            <a:pPr marL="457200" indent="-457200" algn="just">
              <a:buFont typeface="Wingdings" panose="05000000000000000000" pitchFamily="2" charset="2"/>
              <a:buChar char="q"/>
            </a:pPr>
            <a:endParaRPr lang="ca-ES" sz="1200" dirty="0">
              <a:solidFill>
                <a:srgbClr val="4F81BD">
                  <a:lumMod val="75000"/>
                </a:srgbClr>
              </a:solidFill>
            </a:endParaRPr>
          </a:p>
        </p:txBody>
      </p:sp>
      <p:sp>
        <p:nvSpPr>
          <p:cNvPr id="6" name="Subtítol 2"/>
          <p:cNvSpPr txBox="1">
            <a:spLocks/>
          </p:cNvSpPr>
          <p:nvPr/>
        </p:nvSpPr>
        <p:spPr>
          <a:xfrm>
            <a:off x="4932040" y="2356172"/>
            <a:ext cx="2664296"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ca-ES" sz="1200" dirty="0">
              <a:solidFill>
                <a:srgbClr val="4F81BD">
                  <a:lumMod val="75000"/>
                </a:srgbClr>
              </a:solidFill>
            </a:endParaRPr>
          </a:p>
        </p:txBody>
      </p:sp>
      <p:sp>
        <p:nvSpPr>
          <p:cNvPr id="9" name="Subtítol 2"/>
          <p:cNvSpPr txBox="1">
            <a:spLocks/>
          </p:cNvSpPr>
          <p:nvPr/>
        </p:nvSpPr>
        <p:spPr>
          <a:xfrm>
            <a:off x="5148064" y="2780928"/>
            <a:ext cx="2664296"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ca-ES" sz="1200" dirty="0">
                <a:solidFill>
                  <a:srgbClr val="4F81BD">
                    <a:lumMod val="75000"/>
                  </a:srgbClr>
                </a:solidFill>
              </a:rPr>
              <a:t>* </a:t>
            </a:r>
            <a:r>
              <a:rPr lang="ca-ES" sz="1100" dirty="0">
                <a:solidFill>
                  <a:srgbClr val="4F81BD">
                    <a:lumMod val="75000"/>
                  </a:srgbClr>
                </a:solidFill>
              </a:rPr>
              <a:t>només s’haurien de considerar símptomes potencials de Covid-19 quan també hi ha febre o altres manifestacions de la llista de símptomes.</a:t>
            </a:r>
          </a:p>
        </p:txBody>
      </p:sp>
    </p:spTree>
    <p:extLst>
      <p:ext uri="{BB962C8B-B14F-4D97-AF65-F5344CB8AC3E}">
        <p14:creationId xmlns:p14="http://schemas.microsoft.com/office/powerpoint/2010/main" val="270495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dirty="0">
                <a:latin typeface="Arial" pitchFamily="34" charset="0"/>
                <a:cs typeface="Arial" pitchFamily="34" charset="0"/>
              </a:rPr>
              <a:t>NORMES ESPECÍFIQUES DEL GRUP ESTABLE</a:t>
            </a:r>
          </a:p>
        </p:txBody>
      </p:sp>
      <p:sp>
        <p:nvSpPr>
          <p:cNvPr id="3" name="2 CuadroTexto"/>
          <p:cNvSpPr txBox="1"/>
          <p:nvPr/>
        </p:nvSpPr>
        <p:spPr>
          <a:xfrm>
            <a:off x="251520" y="1340768"/>
            <a:ext cx="8496944" cy="7171194"/>
          </a:xfrm>
          <a:prstGeom prst="rect">
            <a:avLst/>
          </a:prstGeom>
          <a:noFill/>
        </p:spPr>
        <p:txBody>
          <a:bodyPr wrap="square" rtlCol="0">
            <a:spAutoFit/>
          </a:bodyPr>
          <a:lstStyle/>
          <a:p>
            <a:pPr marL="285750" indent="-285750">
              <a:spcBef>
                <a:spcPts val="600"/>
              </a:spcBef>
              <a:spcAft>
                <a:spcPts val="600"/>
              </a:spcAft>
              <a:buFont typeface="Wingdings" pitchFamily="2" charset="2"/>
              <a:buChar char="ü"/>
            </a:pPr>
            <a:r>
              <a:rPr lang="ca-ES" sz="2000" dirty="0">
                <a:latin typeface="Arial" pitchFamily="34" charset="0"/>
                <a:cs typeface="Arial" pitchFamily="34" charset="0"/>
              </a:rPr>
              <a:t>Donat que l’entrada serà esglaonada, aprofitarem aquella estona del matí per fer lectura individual a l’aula.</a:t>
            </a:r>
          </a:p>
          <a:p>
            <a:pPr marL="742950" lvl="1" indent="-285750">
              <a:spcBef>
                <a:spcPts val="600"/>
              </a:spcBef>
              <a:spcAft>
                <a:spcPts val="600"/>
              </a:spcAft>
              <a:buFont typeface="Wingdings" pitchFamily="2" charset="2"/>
              <a:buChar char="ü"/>
            </a:pPr>
            <a:r>
              <a:rPr lang="ca-ES" sz="2000" dirty="0">
                <a:latin typeface="Arial" pitchFamily="34" charset="0"/>
                <a:cs typeface="Arial" pitchFamily="34" charset="0"/>
              </a:rPr>
              <a:t>Els alumnes han de portar de casa un llibre de lectura que es quedarà a l’aula fins que l’acabin de llegir. Recomanem visitar la biblioteca del barri.</a:t>
            </a:r>
          </a:p>
          <a:p>
            <a:pPr marL="285750" indent="-285750">
              <a:spcBef>
                <a:spcPts val="600"/>
              </a:spcBef>
              <a:spcAft>
                <a:spcPts val="600"/>
              </a:spcAft>
              <a:buFont typeface="Wingdings" pitchFamily="2" charset="2"/>
              <a:buChar char="ü"/>
            </a:pPr>
            <a:r>
              <a:rPr lang="ca-ES" sz="2000" dirty="0">
                <a:latin typeface="Arial" pitchFamily="34" charset="0"/>
                <a:cs typeface="Arial" pitchFamily="34" charset="0"/>
              </a:rPr>
              <a:t>Es procurarà la mínima circulació fora de l’aula i aquesta es realitzarà sempre amb mascareta i mantenint la distància de seguretat. </a:t>
            </a:r>
          </a:p>
          <a:p>
            <a:pPr marL="285750" indent="-285750">
              <a:spcBef>
                <a:spcPts val="600"/>
              </a:spcBef>
              <a:spcAft>
                <a:spcPts val="600"/>
              </a:spcAft>
              <a:buFont typeface="Wingdings" pitchFamily="2" charset="2"/>
              <a:buChar char="ü"/>
            </a:pPr>
            <a:r>
              <a:rPr lang="ca-ES" sz="2000" dirty="0">
                <a:latin typeface="Arial" pitchFamily="34" charset="0"/>
                <a:cs typeface="Arial" pitchFamily="34" charset="0"/>
              </a:rPr>
              <a:t>Els patis es realitzaran en dos torns.</a:t>
            </a:r>
          </a:p>
          <a:p>
            <a:pPr marL="285750" indent="-285750">
              <a:spcBef>
                <a:spcPts val="600"/>
              </a:spcBef>
              <a:spcAft>
                <a:spcPts val="600"/>
              </a:spcAft>
              <a:buFont typeface="Wingdings" pitchFamily="2" charset="2"/>
              <a:buChar char="ü"/>
            </a:pPr>
            <a:r>
              <a:rPr lang="ca-ES" sz="2000" dirty="0">
                <a:latin typeface="Arial" pitchFamily="34" charset="0"/>
                <a:cs typeface="Arial" pitchFamily="34" charset="0"/>
              </a:rPr>
              <a:t>Evitar parlar amb la mestra en les sortides per evitar aglomeracions. </a:t>
            </a:r>
          </a:p>
          <a:p>
            <a:pPr marL="285750" indent="-285750">
              <a:spcBef>
                <a:spcPts val="600"/>
              </a:spcBef>
              <a:spcAft>
                <a:spcPts val="600"/>
              </a:spcAft>
              <a:buFont typeface="Wingdings" pitchFamily="2" charset="2"/>
              <a:buChar char="ü"/>
            </a:pPr>
            <a:r>
              <a:rPr lang="ca-ES" sz="2000" dirty="0">
                <a:latin typeface="Arial" pitchFamily="34" charset="0"/>
                <a:cs typeface="Arial" pitchFamily="34" charset="0"/>
              </a:rPr>
              <a:t>Màxima puntualitat en la recollida dels alumnes. Davant del retard a l’hora de recollir a l’alumnat, no es realitzaran trucades a la família i els alumnes es portaran directament a l’acollida fent-se aquesta càrrec del cost. </a:t>
            </a:r>
          </a:p>
          <a:p>
            <a:pPr marL="285750" indent="-285750">
              <a:spcBef>
                <a:spcPts val="600"/>
              </a:spcBef>
              <a:spcAft>
                <a:spcPts val="600"/>
              </a:spcAft>
              <a:buFont typeface="Wingdings" pitchFamily="2" charset="2"/>
              <a:buChar char="ü"/>
            </a:pPr>
            <a:endParaRPr lang="ca-ES" sz="2000" dirty="0">
              <a:latin typeface="Arial" pitchFamily="34" charset="0"/>
              <a:cs typeface="Arial" pitchFamily="34" charset="0"/>
            </a:endParaRPr>
          </a:p>
          <a:p>
            <a:pPr lvl="8">
              <a:spcBef>
                <a:spcPts val="600"/>
              </a:spcBef>
              <a:spcAft>
                <a:spcPts val="600"/>
              </a:spcAft>
            </a:pPr>
            <a:endParaRPr lang="es-ES" sz="2000" dirty="0">
              <a:latin typeface="Arial" pitchFamily="34" charset="0"/>
              <a:cs typeface="Arial" pitchFamily="34" charset="0"/>
            </a:endParaRPr>
          </a:p>
          <a:p>
            <a:pPr lvl="1">
              <a:spcBef>
                <a:spcPts val="600"/>
              </a:spcBef>
              <a:spcAft>
                <a:spcPts val="600"/>
              </a:spcAft>
            </a:pPr>
            <a:endParaRPr lang="es-ES" sz="2000" dirty="0">
              <a:latin typeface="Arial" pitchFamily="34" charset="0"/>
              <a:cs typeface="Arial" pitchFamily="34" charset="0"/>
            </a:endParaRPr>
          </a:p>
          <a:p>
            <a:pPr lvl="1">
              <a:spcBef>
                <a:spcPts val="600"/>
              </a:spcBef>
              <a:spcAft>
                <a:spcPts val="600"/>
              </a:spcAft>
            </a:pPr>
            <a:endParaRPr lang="es-ES" sz="2000" dirty="0">
              <a:latin typeface="Arial" pitchFamily="34" charset="0"/>
              <a:cs typeface="Arial" pitchFamily="34" charset="0"/>
            </a:endParaRPr>
          </a:p>
          <a:p>
            <a:pPr lvl="1">
              <a:spcBef>
                <a:spcPts val="600"/>
              </a:spcBef>
              <a:spcAft>
                <a:spcPts val="600"/>
              </a:spcAft>
            </a:pPr>
            <a:endParaRPr lang="es-ES" sz="2000" dirty="0">
              <a:latin typeface="Arial" pitchFamily="34" charset="0"/>
              <a:cs typeface="Arial" pitchFamily="34" charset="0"/>
            </a:endParaRPr>
          </a:p>
        </p:txBody>
      </p:sp>
    </p:spTree>
    <p:extLst>
      <p:ext uri="{BB962C8B-B14F-4D97-AF65-F5344CB8AC3E}">
        <p14:creationId xmlns:p14="http://schemas.microsoft.com/office/powerpoint/2010/main" val="284911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ca-ES" sz="6000" dirty="0">
                <a:latin typeface="Arial" pitchFamily="34" charset="0"/>
                <a:cs typeface="Arial" pitchFamily="34" charset="0"/>
              </a:rPr>
              <a:t>La motxilla </a:t>
            </a:r>
            <a:r>
              <a:rPr lang="ca-ES" dirty="0">
                <a:latin typeface="Arial" pitchFamily="34" charset="0"/>
                <a:cs typeface="Arial" pitchFamily="34" charset="0"/>
              </a:rPr>
              <a:t>sense rodes</a:t>
            </a:r>
          </a:p>
        </p:txBody>
      </p:sp>
      <p:sp>
        <p:nvSpPr>
          <p:cNvPr id="3" name="2 Marcador de contenido"/>
          <p:cNvSpPr>
            <a:spLocks noGrp="1"/>
          </p:cNvSpPr>
          <p:nvPr>
            <p:ph sz="quarter" idx="1"/>
          </p:nvPr>
        </p:nvSpPr>
        <p:spPr>
          <a:xfrm>
            <a:off x="457200" y="1219200"/>
            <a:ext cx="8435280" cy="4937760"/>
          </a:xfrm>
        </p:spPr>
        <p:txBody>
          <a:bodyPr>
            <a:normAutofit/>
          </a:bodyPr>
          <a:lstStyle/>
          <a:p>
            <a:pPr marL="0" indent="0">
              <a:buNone/>
            </a:pPr>
            <a:r>
              <a:rPr lang="ca-ES" sz="2800" b="1" dirty="0">
                <a:latin typeface="Arial" pitchFamily="34" charset="0"/>
                <a:cs typeface="Arial" pitchFamily="34" charset="0"/>
              </a:rPr>
              <a:t>L’alumnat ha de portar cada dia dins la motxilla:</a:t>
            </a:r>
          </a:p>
          <a:p>
            <a:endParaRPr lang="ca-ES" dirty="0">
              <a:latin typeface="Arial" pitchFamily="34" charset="0"/>
              <a:cs typeface="Arial" pitchFamily="34" charset="0"/>
            </a:endParaRPr>
          </a:p>
          <a:p>
            <a:r>
              <a:rPr lang="ca-ES" dirty="0">
                <a:latin typeface="Arial" pitchFamily="34" charset="0"/>
                <a:cs typeface="Arial" pitchFamily="34" charset="0"/>
              </a:rPr>
              <a:t>Mascareta de recanvi marcada amb el nom dins d’un sobre de paper o estoig.  </a:t>
            </a:r>
          </a:p>
          <a:p>
            <a:endParaRPr lang="ca-ES" dirty="0">
              <a:latin typeface="Arial" pitchFamily="34" charset="0"/>
              <a:cs typeface="Arial" pitchFamily="34" charset="0"/>
            </a:endParaRPr>
          </a:p>
          <a:p>
            <a:endParaRPr lang="ca-ES" dirty="0">
              <a:latin typeface="Arial" pitchFamily="34" charset="0"/>
              <a:cs typeface="Arial" pitchFamily="34" charset="0"/>
            </a:endParaRPr>
          </a:p>
          <a:p>
            <a:r>
              <a:rPr lang="ca-ES" dirty="0">
                <a:latin typeface="Arial" pitchFamily="34" charset="0"/>
                <a:cs typeface="Arial" pitchFamily="34" charset="0"/>
              </a:rPr>
              <a:t>Ampolla d’aigua</a:t>
            </a:r>
          </a:p>
          <a:p>
            <a:endParaRPr lang="ca-ES" dirty="0">
              <a:latin typeface="Arial" pitchFamily="34" charset="0"/>
              <a:cs typeface="Arial" pitchFamily="34" charset="0"/>
            </a:endParaRPr>
          </a:p>
          <a:p>
            <a:endParaRPr lang="ca-ES" dirty="0">
              <a:latin typeface="Arial" pitchFamily="34" charset="0"/>
              <a:cs typeface="Arial" pitchFamily="34" charset="0"/>
            </a:endParaRPr>
          </a:p>
          <a:p>
            <a:r>
              <a:rPr lang="ca-ES" dirty="0">
                <a:latin typeface="Arial" pitchFamily="34" charset="0"/>
                <a:cs typeface="Arial" pitchFamily="34" charset="0"/>
              </a:rPr>
              <a:t>Paraigües </a:t>
            </a:r>
          </a:p>
          <a:p>
            <a:endParaRPr lang="es-ES" dirty="0">
              <a:latin typeface="Arial" pitchFamily="34" charset="0"/>
              <a:cs typeface="Arial"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10" t="7987" r="8089" b="10499"/>
          <a:stretch/>
        </p:blipFill>
        <p:spPr bwMode="auto">
          <a:xfrm>
            <a:off x="5004048" y="2619324"/>
            <a:ext cx="2166487" cy="138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95" t="17050" r="32604" b="21356"/>
          <a:stretch/>
        </p:blipFill>
        <p:spPr bwMode="auto">
          <a:xfrm rot="1180535">
            <a:off x="3941349" y="3146945"/>
            <a:ext cx="600093" cy="153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77" b="19148"/>
          <a:stretch/>
        </p:blipFill>
        <p:spPr bwMode="auto">
          <a:xfrm>
            <a:off x="3476156" y="4725144"/>
            <a:ext cx="2612433" cy="14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59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a:latin typeface="Arial" pitchFamily="34" charset="0"/>
                <a:cs typeface="Arial" pitchFamily="34" charset="0"/>
              </a:rPr>
              <a:t>Trets bàsics dels nens/es de 10-11 anys</a:t>
            </a:r>
          </a:p>
        </p:txBody>
      </p:sp>
      <p:sp>
        <p:nvSpPr>
          <p:cNvPr id="4" name="3 Rectángulo"/>
          <p:cNvSpPr/>
          <p:nvPr/>
        </p:nvSpPr>
        <p:spPr>
          <a:xfrm>
            <a:off x="251520" y="1484784"/>
            <a:ext cx="8208912" cy="4524315"/>
          </a:xfrm>
          <a:prstGeom prst="rect">
            <a:avLst/>
          </a:prstGeom>
        </p:spPr>
        <p:txBody>
          <a:bodyPr wrap="square">
            <a:spAutoFit/>
          </a:bodyPr>
          <a:lstStyle/>
          <a:p>
            <a:pPr marL="342900" indent="-342900" algn="just">
              <a:buFont typeface="Wingdings" pitchFamily="2" charset="2"/>
              <a:buChar char="ü"/>
            </a:pPr>
            <a:r>
              <a:rPr lang="ca-ES" sz="2400" dirty="0">
                <a:latin typeface="Arial" pitchFamily="34" charset="0"/>
                <a:cs typeface="Arial" pitchFamily="34" charset="0"/>
              </a:rPr>
              <a:t>Els/les nens/es volen ser acceptats pels adults i tractats com a tals, tot i que els hi costa ser responsables.</a:t>
            </a:r>
          </a:p>
          <a:p>
            <a:pPr marL="342900" indent="-342900" algn="just">
              <a:buFont typeface="Wingdings" pitchFamily="2" charset="2"/>
              <a:buChar char="ü"/>
            </a:pPr>
            <a:endParaRPr lang="ca-ES" sz="2400" dirty="0">
              <a:latin typeface="Arial" pitchFamily="34" charset="0"/>
              <a:cs typeface="Arial" pitchFamily="34" charset="0"/>
            </a:endParaRPr>
          </a:p>
          <a:p>
            <a:pPr marL="342900" indent="-342900" algn="just">
              <a:buFont typeface="Wingdings" pitchFamily="2" charset="2"/>
              <a:buChar char="ü"/>
            </a:pPr>
            <a:r>
              <a:rPr lang="ca-ES" sz="2400" dirty="0">
                <a:latin typeface="Arial" pitchFamily="34" charset="0"/>
                <a:cs typeface="Arial" pitchFamily="34" charset="0"/>
              </a:rPr>
              <a:t>Tenen un percepció dels fets que no sempre es correspon amb la realitat. Per tant, poden arribar a dir “mentides” i a no reconèixer els seus errors.</a:t>
            </a:r>
          </a:p>
          <a:p>
            <a:pPr marL="342900" indent="-342900" algn="just">
              <a:buFont typeface="Wingdings" pitchFamily="2" charset="2"/>
              <a:buChar char="ü"/>
            </a:pPr>
            <a:endParaRPr lang="ca-ES" sz="2400" dirty="0">
              <a:latin typeface="Arial" pitchFamily="34" charset="0"/>
              <a:cs typeface="Arial" pitchFamily="34" charset="0"/>
            </a:endParaRPr>
          </a:p>
          <a:p>
            <a:pPr marL="342900" indent="-342900" algn="just">
              <a:buFont typeface="Wingdings" pitchFamily="2" charset="2"/>
              <a:buChar char="ü"/>
            </a:pPr>
            <a:r>
              <a:rPr lang="ca-ES" sz="2400" dirty="0">
                <a:latin typeface="Arial" pitchFamily="34" charset="0"/>
                <a:cs typeface="Arial" pitchFamily="34" charset="0"/>
              </a:rPr>
              <a:t>Volen llibertat d’acció, tot i que necessiten ajuda per organitzar-se.</a:t>
            </a:r>
          </a:p>
          <a:p>
            <a:pPr marL="342900" indent="-342900" algn="just">
              <a:buFont typeface="Wingdings" pitchFamily="2" charset="2"/>
              <a:buChar char="ü"/>
            </a:pPr>
            <a:endParaRPr lang="ca-ES" sz="2400" dirty="0">
              <a:latin typeface="Arial" pitchFamily="34" charset="0"/>
              <a:cs typeface="Arial" pitchFamily="34" charset="0"/>
            </a:endParaRPr>
          </a:p>
          <a:p>
            <a:pPr marL="342900" indent="-342900" algn="just">
              <a:buFont typeface="Wingdings" pitchFamily="2" charset="2"/>
              <a:buChar char="ü"/>
            </a:pPr>
            <a:r>
              <a:rPr lang="ca-ES" sz="2400" dirty="0">
                <a:latin typeface="Arial" pitchFamily="34" charset="0"/>
                <a:cs typeface="Arial" pitchFamily="34" charset="0"/>
              </a:rPr>
              <a:t>Es comencen a produir uns canvis físics i psicològics importants.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332656"/>
            <a:ext cx="8424936" cy="6186309"/>
          </a:xfrm>
          <a:prstGeom prst="rect">
            <a:avLst/>
          </a:prstGeom>
        </p:spPr>
        <p:txBody>
          <a:bodyPr wrap="square">
            <a:spAutoFit/>
          </a:bodyPr>
          <a:lstStyle/>
          <a:p>
            <a:pPr marL="342900" indent="-342900" algn="just">
              <a:buFont typeface="Wingdings" pitchFamily="2" charset="2"/>
              <a:buChar char="ü"/>
            </a:pPr>
            <a:r>
              <a:rPr lang="ca-ES" sz="2200" dirty="0">
                <a:latin typeface="Arial" pitchFamily="34" charset="0"/>
                <a:cs typeface="Arial" pitchFamily="34" charset="0"/>
              </a:rPr>
              <a:t>Es mostren desconcertats, molt exigents amb els companys, però no amb ells mateixos. </a:t>
            </a:r>
          </a:p>
          <a:p>
            <a:pPr marL="342900" indent="-342900" algn="just">
              <a:buFont typeface="Wingdings" pitchFamily="2" charset="2"/>
              <a:buChar char="ü"/>
            </a:pPr>
            <a:endParaRPr lang="ca-ES" sz="2200" dirty="0">
              <a:latin typeface="Arial" pitchFamily="34" charset="0"/>
              <a:cs typeface="Arial" pitchFamily="34" charset="0"/>
            </a:endParaRPr>
          </a:p>
          <a:p>
            <a:pPr marL="342900" indent="-342900" algn="just">
              <a:buFont typeface="Wingdings" pitchFamily="2" charset="2"/>
              <a:buChar char="ü"/>
            </a:pPr>
            <a:r>
              <a:rPr lang="ca-ES" sz="2200" dirty="0">
                <a:latin typeface="Arial" pitchFamily="34" charset="0"/>
                <a:cs typeface="Arial" pitchFamily="34" charset="0"/>
              </a:rPr>
              <a:t>Demanen justícia i solucions als adults davant els problemes quotidians, però també comencen a oposar-se i a qüestionar les opinions i actuacions de mestres i pares.</a:t>
            </a:r>
          </a:p>
          <a:p>
            <a:pPr marL="342900" indent="-342900" algn="just">
              <a:buFont typeface="Wingdings" pitchFamily="2" charset="2"/>
              <a:buChar char="ü"/>
            </a:pPr>
            <a:endParaRPr lang="ca-ES" sz="2200" dirty="0">
              <a:latin typeface="Arial" pitchFamily="34" charset="0"/>
              <a:cs typeface="Arial" pitchFamily="34" charset="0"/>
            </a:endParaRPr>
          </a:p>
          <a:p>
            <a:pPr marL="342900" indent="-342900" algn="just">
              <a:buFont typeface="Wingdings" pitchFamily="2" charset="2"/>
              <a:buChar char="ü"/>
            </a:pPr>
            <a:r>
              <a:rPr lang="ca-ES" sz="2200" dirty="0">
                <a:latin typeface="Arial" pitchFamily="34" charset="0"/>
                <a:cs typeface="Arial" pitchFamily="34" charset="0"/>
              </a:rPr>
              <a:t>S’inicia la recerca d’un mateix i de la pròpia identitat.</a:t>
            </a:r>
          </a:p>
          <a:p>
            <a:pPr marL="342900" indent="-342900" algn="just">
              <a:buFont typeface="Wingdings" pitchFamily="2" charset="2"/>
              <a:buChar char="ü"/>
            </a:pPr>
            <a:endParaRPr lang="ca-ES" sz="2200" dirty="0">
              <a:latin typeface="Arial" pitchFamily="34" charset="0"/>
              <a:cs typeface="Arial" pitchFamily="34" charset="0"/>
            </a:endParaRPr>
          </a:p>
          <a:p>
            <a:pPr marL="342900" indent="-342900" algn="just">
              <a:buFont typeface="Wingdings" pitchFamily="2" charset="2"/>
              <a:buChar char="ü"/>
            </a:pPr>
            <a:r>
              <a:rPr lang="ca-ES" sz="2200" dirty="0">
                <a:latin typeface="Arial" pitchFamily="34" charset="0"/>
                <a:cs typeface="Arial" pitchFamily="34" charset="0"/>
              </a:rPr>
              <a:t>Un tret important d’aquesta etapa és el ràpid desenvolupament de la capacitat de raonar, que hem d’aprofitar pels aprenentatges, per les relacions amb els/les companys/es i per fomentar la tolerància, l’acceptació d’altres opinions… en la societat. </a:t>
            </a:r>
          </a:p>
          <a:p>
            <a:pPr marL="342900" indent="-342900" algn="just">
              <a:buFont typeface="Wingdings" pitchFamily="2" charset="2"/>
              <a:buChar char="ü"/>
            </a:pPr>
            <a:endParaRPr lang="ca-ES" sz="2200" dirty="0">
              <a:latin typeface="Arial" pitchFamily="34" charset="0"/>
              <a:cs typeface="Arial" pitchFamily="34" charset="0"/>
            </a:endParaRPr>
          </a:p>
          <a:p>
            <a:pPr marL="342900" indent="-342900" algn="just">
              <a:buFont typeface="Wingdings" pitchFamily="2" charset="2"/>
              <a:buChar char="ü"/>
            </a:pPr>
            <a:r>
              <a:rPr lang="ca-ES" sz="2200" dirty="0">
                <a:latin typeface="Arial" pitchFamily="34" charset="0"/>
                <a:cs typeface="Arial" pitchFamily="34" charset="0"/>
              </a:rPr>
              <a:t>És un moment òptim pel desenvolupament de la memòria que no hem de desaprofitar en el procés pedagògic, tot i que sovint mostren problemes d’atenció i concentració.</a:t>
            </a:r>
          </a:p>
        </p:txBody>
      </p:sp>
    </p:spTree>
    <p:extLst>
      <p:ext uri="{BB962C8B-B14F-4D97-AF65-F5344CB8AC3E}">
        <p14:creationId xmlns:p14="http://schemas.microsoft.com/office/powerpoint/2010/main" val="243730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24744"/>
            <a:ext cx="6480720" cy="1544216"/>
          </a:xfrm>
        </p:spPr>
        <p:txBody>
          <a:bodyPr>
            <a:noAutofit/>
          </a:bodyPr>
          <a:lstStyle/>
          <a:p>
            <a:br>
              <a:rPr lang="es-ES" sz="4000" dirty="0">
                <a:latin typeface="Arial Black" pitchFamily="34" charset="0"/>
              </a:rPr>
            </a:br>
            <a:br>
              <a:rPr lang="es-ES" sz="4000" dirty="0">
                <a:latin typeface="Arial Black" pitchFamily="34" charset="0"/>
              </a:rPr>
            </a:br>
            <a:endParaRPr lang="es-ES" sz="2000" b="1" dirty="0">
              <a:latin typeface="Arial" pitchFamily="34" charset="0"/>
              <a:cs typeface="Arial" pitchFamily="34" charset="0"/>
            </a:endParaRPr>
          </a:p>
        </p:txBody>
      </p:sp>
      <p:pic>
        <p:nvPicPr>
          <p:cNvPr id="43010" name="Picture 2" descr="Resultat d'imatges de icono objetivos"/>
          <p:cNvPicPr>
            <a:picLocks noChangeAspect="1" noChangeArrowheads="1"/>
          </p:cNvPicPr>
          <p:nvPr/>
        </p:nvPicPr>
        <p:blipFill>
          <a:blip r:embed="rId2" cstate="print"/>
          <a:srcRect/>
          <a:stretch>
            <a:fillRect/>
          </a:stretch>
        </p:blipFill>
        <p:spPr bwMode="auto">
          <a:xfrm>
            <a:off x="6732240" y="548680"/>
            <a:ext cx="2297832" cy="1528059"/>
          </a:xfrm>
          <a:prstGeom prst="rect">
            <a:avLst/>
          </a:prstGeom>
          <a:noFill/>
        </p:spPr>
      </p:pic>
      <p:sp>
        <p:nvSpPr>
          <p:cNvPr id="4" name="3 Rectángulo"/>
          <p:cNvSpPr/>
          <p:nvPr/>
        </p:nvSpPr>
        <p:spPr>
          <a:xfrm>
            <a:off x="683568" y="260648"/>
            <a:ext cx="7704856" cy="2585323"/>
          </a:xfrm>
          <a:prstGeom prst="rect">
            <a:avLst/>
          </a:prstGeom>
        </p:spPr>
        <p:txBody>
          <a:bodyPr wrap="square">
            <a:spAutoFit/>
          </a:bodyPr>
          <a:lstStyle/>
          <a:p>
            <a:pPr algn="ctr"/>
            <a:r>
              <a:rPr lang="ca-ES" sz="3600" dirty="0">
                <a:solidFill>
                  <a:schemeClr val="tx1">
                    <a:lumMod val="75000"/>
                    <a:lumOff val="25000"/>
                  </a:schemeClr>
                </a:solidFill>
                <a:latin typeface="Arial Black" pitchFamily="34" charset="0"/>
              </a:rPr>
              <a:t>Objectius principals a assolir</a:t>
            </a:r>
            <a:br>
              <a:rPr lang="es-ES" sz="3600" dirty="0">
                <a:solidFill>
                  <a:schemeClr val="tx1">
                    <a:lumMod val="75000"/>
                    <a:lumOff val="25000"/>
                  </a:schemeClr>
                </a:solidFill>
                <a:latin typeface="Arial Black" pitchFamily="34" charset="0"/>
              </a:rPr>
            </a:br>
            <a:endParaRPr lang="es-ES" sz="3600" dirty="0">
              <a:solidFill>
                <a:schemeClr val="tx1">
                  <a:lumMod val="75000"/>
                  <a:lumOff val="25000"/>
                </a:schemeClr>
              </a:solidFill>
              <a:latin typeface="Arial Black" pitchFamily="34" charset="0"/>
            </a:endParaRPr>
          </a:p>
          <a:p>
            <a:pPr algn="ctr"/>
            <a:endParaRPr lang="es-ES" sz="3600" dirty="0">
              <a:solidFill>
                <a:schemeClr val="tx1">
                  <a:lumMod val="75000"/>
                  <a:lumOff val="25000"/>
                </a:schemeClr>
              </a:solidFill>
              <a:latin typeface="Arial Black" pitchFamily="34" charset="0"/>
            </a:endParaRPr>
          </a:p>
          <a:p>
            <a:pPr algn="ctr"/>
            <a:br>
              <a:rPr lang="es-ES" sz="3600" dirty="0">
                <a:latin typeface="Arial Black" pitchFamily="34" charset="0"/>
              </a:rPr>
            </a:br>
            <a:endParaRPr lang="es-ES" dirty="0"/>
          </a:p>
        </p:txBody>
      </p:sp>
      <p:sp>
        <p:nvSpPr>
          <p:cNvPr id="3" name="2 Rectángulo"/>
          <p:cNvSpPr/>
          <p:nvPr/>
        </p:nvSpPr>
        <p:spPr>
          <a:xfrm>
            <a:off x="683568" y="1720840"/>
            <a:ext cx="7632848" cy="4154984"/>
          </a:xfrm>
          <a:prstGeom prst="rect">
            <a:avLst/>
          </a:prstGeom>
        </p:spPr>
        <p:txBody>
          <a:bodyPr wrap="square">
            <a:spAutoFit/>
          </a:bodyPr>
          <a:lstStyle/>
          <a:p>
            <a:r>
              <a:rPr lang="ca-ES" sz="2400" dirty="0">
                <a:latin typeface="Arial" pitchFamily="34" charset="0"/>
                <a:cs typeface="Arial" pitchFamily="34" charset="0"/>
              </a:rPr>
              <a:t>Aprendre a aprendre.</a:t>
            </a:r>
          </a:p>
          <a:p>
            <a:endParaRPr lang="ca-ES" sz="2400" dirty="0">
              <a:latin typeface="Arial" pitchFamily="34" charset="0"/>
              <a:cs typeface="Arial" pitchFamily="34" charset="0"/>
            </a:endParaRPr>
          </a:p>
          <a:p>
            <a:r>
              <a:rPr lang="ca-ES" sz="2400" dirty="0">
                <a:latin typeface="Arial" pitchFamily="34" charset="0"/>
                <a:cs typeface="Arial" pitchFamily="34" charset="0"/>
              </a:rPr>
              <a:t>Ser capaç de realitzar treball individual i de grup.</a:t>
            </a:r>
          </a:p>
          <a:p>
            <a:endParaRPr lang="ca-ES" sz="2400" dirty="0">
              <a:latin typeface="Arial" pitchFamily="34" charset="0"/>
              <a:cs typeface="Arial" pitchFamily="34" charset="0"/>
            </a:endParaRPr>
          </a:p>
          <a:p>
            <a:r>
              <a:rPr lang="ca-ES" sz="2400" dirty="0">
                <a:latin typeface="Arial" pitchFamily="34" charset="0"/>
                <a:cs typeface="Arial" pitchFamily="34" charset="0"/>
              </a:rPr>
              <a:t>Adquirir iniciativa i autonomia personal.</a:t>
            </a:r>
          </a:p>
          <a:p>
            <a:endParaRPr lang="ca-ES" sz="2400" dirty="0">
              <a:latin typeface="Arial" pitchFamily="34" charset="0"/>
              <a:cs typeface="Arial" pitchFamily="34" charset="0"/>
            </a:endParaRPr>
          </a:p>
          <a:p>
            <a:r>
              <a:rPr lang="ca-ES" sz="2400" dirty="0">
                <a:latin typeface="Arial" pitchFamily="34" charset="0"/>
                <a:cs typeface="Arial" pitchFamily="34" charset="0"/>
              </a:rPr>
              <a:t>Expressar-se de manera clara i entenedora.</a:t>
            </a:r>
          </a:p>
          <a:p>
            <a:endParaRPr lang="ca-ES" sz="2400" dirty="0">
              <a:latin typeface="Arial" pitchFamily="34" charset="0"/>
              <a:cs typeface="Arial" pitchFamily="34" charset="0"/>
            </a:endParaRPr>
          </a:p>
          <a:p>
            <a:r>
              <a:rPr lang="ca-ES" sz="2400" dirty="0">
                <a:latin typeface="Arial" pitchFamily="34" charset="0"/>
                <a:cs typeface="Arial" pitchFamily="34" charset="0"/>
              </a:rPr>
              <a:t>Assolir hàbits de treball.</a:t>
            </a:r>
          </a:p>
          <a:p>
            <a:endParaRPr lang="ca-ES" sz="2400" dirty="0">
              <a:latin typeface="Arial" pitchFamily="34" charset="0"/>
              <a:cs typeface="Arial" pitchFamily="34" charset="0"/>
            </a:endParaRPr>
          </a:p>
          <a:p>
            <a:r>
              <a:rPr lang="ca-ES" sz="2400" dirty="0">
                <a:latin typeface="Arial" pitchFamily="34" charset="0"/>
                <a:cs typeface="Arial" pitchFamily="34" charset="0"/>
              </a:rPr>
              <a:t>Trobar informació i saber-la interpretar</a:t>
            </a:r>
            <a:r>
              <a:rPr lang="es-ES" sz="2400"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726</TotalTime>
  <Words>1614</Words>
  <Application>Microsoft Office PowerPoint</Application>
  <PresentationFormat>Presentación en pantalla (4:3)</PresentationFormat>
  <Paragraphs>259</Paragraphs>
  <Slides>18</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18</vt:i4>
      </vt:variant>
    </vt:vector>
  </HeadingPairs>
  <TitlesOfParts>
    <vt:vector size="29" baseType="lpstr">
      <vt:lpstr>Arial</vt:lpstr>
      <vt:lpstr>Arial Black</vt:lpstr>
      <vt:lpstr>Bookman Old Style</vt:lpstr>
      <vt:lpstr>Calibri</vt:lpstr>
      <vt:lpstr>Comic Sans MS</vt:lpstr>
      <vt:lpstr>Gill Sans MT</vt:lpstr>
      <vt:lpstr>Wingdings</vt:lpstr>
      <vt:lpstr>Wingdings 3</vt:lpstr>
      <vt:lpstr>Origen</vt:lpstr>
      <vt:lpstr>Tema de Office</vt:lpstr>
      <vt:lpstr>2_Tema de Office</vt:lpstr>
      <vt:lpstr>    Benvinguts/es al curs  2020-21</vt:lpstr>
      <vt:lpstr>Presentación de PowerPoint</vt:lpstr>
      <vt:lpstr>Mesures extraordinàries  de Salut                                          Escola Bufalà</vt:lpstr>
      <vt:lpstr>Missatges clau per les famílies</vt:lpstr>
      <vt:lpstr>NORMES ESPECÍFIQUES DEL GRUP ESTABLE</vt:lpstr>
      <vt:lpstr>La motxilla sense rodes</vt:lpstr>
      <vt:lpstr>Trets bàsics dels nens/es de 10-11 anys</vt:lpstr>
      <vt:lpstr>Presentación de PowerPoint</vt:lpstr>
      <vt:lpstr>  </vt:lpstr>
      <vt:lpstr>HORARI</vt:lpstr>
      <vt:lpstr>Metodologia   </vt:lpstr>
      <vt:lpstr>L’avaluació</vt:lpstr>
      <vt:lpstr>L’avaluació serveix per:</vt:lpstr>
      <vt:lpstr>ATENCIÓ A LA DIVERSITAT</vt:lpstr>
      <vt:lpstr>              Comunicació oficial família-escola</vt:lpstr>
      <vt:lpstr>Consells pel bon ús de les xarxes i whatsapp</vt:lpstr>
      <vt:lpstr>Protecció de dades i dret d’imatge</vt:lpstr>
      <vt:lpstr>Ç      GRÀCIES PER LA VOSTRA ATENCIÓ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super</dc:creator>
  <cp:lastModifiedBy>ELISABET GONZALEZ</cp:lastModifiedBy>
  <cp:revision>110</cp:revision>
  <dcterms:created xsi:type="dcterms:W3CDTF">2017-09-06T10:23:30Z</dcterms:created>
  <dcterms:modified xsi:type="dcterms:W3CDTF">2020-09-15T17:46:27Z</dcterms:modified>
</cp:coreProperties>
</file>