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858000" cy="9144000"/>
  <p:embeddedFontLst>
    <p:embeddedFont>
      <p:font typeface="Libre Franklin"/>
      <p:regular r:id="rId42"/>
      <p:bold r:id="rId43"/>
      <p:italic r:id="rId44"/>
      <p:boldItalic r:id="rId45"/>
    </p:embeddedFont>
    <p:embeddedFont>
      <p:font typeface="Franklin Gothic"/>
      <p:bold r:id="rId46"/>
    </p:embeddedFont>
    <p:embeddedFont>
      <p:font typeface="Libre Franklin Black"/>
      <p:bold r:id="rId47"/>
      <p:boldItalic r:id="rId48"/>
    </p:embeddedFont>
    <p:embeddedFont>
      <p:font typeface="Poppins Black"/>
      <p:bold r:id="rId49"/>
      <p:boldItalic r:id="rId50"/>
    </p:embeddedFont>
    <p:embeddedFont>
      <p:font typeface="Oswald"/>
      <p:regular r:id="rId51"/>
      <p:bold r:id="rId52"/>
    </p:embeddedFont>
    <p:embeddedFont>
      <p:font typeface="Century Gothic"/>
      <p:regular r:id="rId53"/>
      <p:bold r:id="rId54"/>
      <p:italic r:id="rId55"/>
      <p:boldItalic r:id="rId56"/>
    </p:embeddedFont>
    <p:embeddedFont>
      <p:font typeface="Open Sans"/>
      <p:bold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9" roundtripDataSignature="AMtx7mjxImaYlJq7QvQWWTnL259ze5BB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LibreFranklin-regular.fntdata"/><Relationship Id="rId41" Type="http://schemas.openxmlformats.org/officeDocument/2006/relationships/slide" Target="slides/slide35.xml"/><Relationship Id="rId44" Type="http://schemas.openxmlformats.org/officeDocument/2006/relationships/font" Target="fonts/LibreFranklin-italic.fntdata"/><Relationship Id="rId43" Type="http://schemas.openxmlformats.org/officeDocument/2006/relationships/font" Target="fonts/LibreFranklin-bold.fntdata"/><Relationship Id="rId46" Type="http://schemas.openxmlformats.org/officeDocument/2006/relationships/font" Target="fonts/FranklinGothic-bold.fntdata"/><Relationship Id="rId45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ibreFranklinBlack-boldItalic.fntdata"/><Relationship Id="rId47" Type="http://schemas.openxmlformats.org/officeDocument/2006/relationships/font" Target="fonts/LibreFranklinBlack-bold.fntdata"/><Relationship Id="rId49" Type="http://schemas.openxmlformats.org/officeDocument/2006/relationships/font" Target="fonts/PoppinsBlack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swald-regular.fntdata"/><Relationship Id="rId50" Type="http://schemas.openxmlformats.org/officeDocument/2006/relationships/font" Target="fonts/PoppinsBlack-boldItalic.fntdata"/><Relationship Id="rId53" Type="http://schemas.openxmlformats.org/officeDocument/2006/relationships/font" Target="fonts/CenturyGothic-regular.fntdata"/><Relationship Id="rId52" Type="http://schemas.openxmlformats.org/officeDocument/2006/relationships/font" Target="fonts/Oswald-bold.fntdata"/><Relationship Id="rId11" Type="http://schemas.openxmlformats.org/officeDocument/2006/relationships/slide" Target="slides/slide5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57" Type="http://schemas.openxmlformats.org/officeDocument/2006/relationships/font" Target="fonts/OpenSans-bold.fntdata"/><Relationship Id="rId12" Type="http://schemas.openxmlformats.org/officeDocument/2006/relationships/slide" Target="slides/slide6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5b4cf6b9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15b4cf6b93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ff5e04aa24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4" name="Google Shape;684;gff5e04aa24_1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5b4cf6b93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5b4cf6b9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15b4cf6b93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ff460fc3f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ff460fc3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ff460fc3f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5b4cf6b932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5b4cf6b93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15b4cf6b932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" type="body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0"/>
          <p:cNvSpPr txBox="1"/>
          <p:nvPr>
            <p:ph idx="1" type="body"/>
          </p:nvPr>
        </p:nvSpPr>
        <p:spPr>
          <a:xfrm rot="5400000">
            <a:off x="2606040" y="228600"/>
            <a:ext cx="3931920" cy="768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50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0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0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/>
          <p:nvPr>
            <p:ph type="title"/>
          </p:nvPr>
        </p:nvSpPr>
        <p:spPr>
          <a:xfrm rot="5400000">
            <a:off x="5000625" y="2505075"/>
            <a:ext cx="52578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1"/>
          <p:cNvSpPr txBox="1"/>
          <p:nvPr>
            <p:ph idx="1" type="body"/>
          </p:nvPr>
        </p:nvSpPr>
        <p:spPr>
          <a:xfrm rot="5400000">
            <a:off x="1028700" y="361950"/>
            <a:ext cx="525780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51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1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1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f5e04aa24_1_1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ff5e04aa24_1_17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ff5e04aa24_1_1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ff5e04aa24_1_17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ff5e04aa24_1_1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f5e04aa24_1_18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ff5e04aa24_1_18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gff5e04aa24_1_18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ff5e04aa24_1_18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ff5e04aa24_1_1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f5e04aa24_1_18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ff5e04aa24_1_18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gff5e04aa24_1_1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ff5e04aa24_1_18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ff5e04aa24_1_18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f5e04aa24_1_1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ff5e04aa24_1_19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3" name="Google Shape;133;gff5e04aa24_1_19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4" name="Google Shape;134;gff5e04aa24_1_19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ff5e04aa24_1_19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ff5e04aa24_1_19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f5e04aa24_1_2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ff5e04aa24_1_20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gff5e04aa24_1_20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1" name="Google Shape;141;gff5e04aa24_1_20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gff5e04aa24_1_20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3" name="Google Shape;143;gff5e04aa24_1_20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ff5e04aa24_1_20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ff5e04aa24_1_20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f5e04aa24_1_2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ff5e04aa24_1_2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ff5e04aa24_1_2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ff5e04aa24_1_2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f5e04aa24_1_2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ff5e04aa24_1_2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ff5e04aa24_1_2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f5e04aa24_1_22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ff5e04aa24_1_22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8" name="Google Shape;158;gff5e04aa24_1_22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gff5e04aa24_1_2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ff5e04aa24_1_2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ff5e04aa24_1_2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0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0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28" name="Google Shape;28;p40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40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4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" name="Google Shape;31;p40"/>
          <p:cNvSpPr txBox="1"/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entury Gothic"/>
              <a:buNone/>
              <a:defRPr b="0" sz="6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" name="Google Shape;33;p40"/>
          <p:cNvSpPr txBox="1"/>
          <p:nvPr>
            <p:ph idx="10" type="dt"/>
          </p:nvPr>
        </p:nvSpPr>
        <p:spPr>
          <a:xfrm>
            <a:off x="3931920" y="1327188"/>
            <a:ext cx="12801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1" type="ftr"/>
          </p:nvPr>
        </p:nvSpPr>
        <p:spPr>
          <a:xfrm>
            <a:off x="1104936" y="5211060"/>
            <a:ext cx="4429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6455190" y="5212080"/>
            <a:ext cx="158391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f5e04aa24_1_22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ff5e04aa24_1_2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gff5e04aa24_1_22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6" name="Google Shape;166;gff5e04aa24_1_2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ff5e04aa24_1_2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ff5e04aa24_1_2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f5e04aa24_1_2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ff5e04aa24_1_234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ff5e04aa24_1_23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ff5e04aa24_1_2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ff5e04aa24_1_2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f5e04aa24_1_240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ff5e04aa24_1_24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gff5e04aa24_1_2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ff5e04aa24_1_2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ff5e04aa24_1_2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3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3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42" name="Google Shape;42;p4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4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" name="Google Shape;44;p4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" name="Google Shape;45;p43"/>
          <p:cNvSpPr txBox="1"/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entury Gothic"/>
              <a:buNone/>
              <a:defRPr sz="6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3931920" y="1325880"/>
            <a:ext cx="12801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1104679" y="5211060"/>
            <a:ext cx="44302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6453378" y="5211060"/>
            <a:ext cx="15841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" type="body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3" name="Google Shape;53;p44"/>
          <p:cNvSpPr txBox="1"/>
          <p:nvPr>
            <p:ph idx="2" type="body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4" name="Google Shape;54;p44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" type="body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45"/>
          <p:cNvSpPr txBox="1"/>
          <p:nvPr>
            <p:ph idx="2" type="body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1" name="Google Shape;61;p45"/>
          <p:cNvSpPr txBox="1"/>
          <p:nvPr>
            <p:ph idx="3" type="body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45"/>
          <p:cNvSpPr txBox="1"/>
          <p:nvPr>
            <p:ph idx="4" type="body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3" name="Google Shape;63;p45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5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6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6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8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8"/>
          <p:cNvSpPr txBox="1"/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b="0" sz="24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" type="body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0" name="Google Shape;80;p48"/>
          <p:cNvSpPr txBox="1"/>
          <p:nvPr>
            <p:ph idx="2" type="body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7795258" y="6310086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4" name="Google Shape;84;p48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9"/>
          <p:cNvSpPr txBox="1"/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b="0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9"/>
          <p:cNvSpPr/>
          <p:nvPr>
            <p:ph idx="2" type="pic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9" name="Google Shape;89;p49"/>
          <p:cNvSpPr txBox="1"/>
          <p:nvPr>
            <p:ph idx="1" type="body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49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9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9"/>
          <p:cNvSpPr txBox="1"/>
          <p:nvPr>
            <p:ph idx="12" type="sldNum"/>
          </p:nvPr>
        </p:nvSpPr>
        <p:spPr>
          <a:xfrm>
            <a:off x="7797546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3" name="Google Shape;93;p49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38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8"/>
          <p:cNvSpPr txBox="1"/>
          <p:nvPr>
            <p:ph idx="1" type="body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0" type="dt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1" type="ftr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8"/>
          <p:cNvSpPr txBox="1"/>
          <p:nvPr>
            <p:ph idx="12" type="sldNum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f5e04aa24_1_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ff5e04aa24_1_1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gff5e04aa24_1_1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gff5e04aa24_1_17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gff5e04aa24_1_1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10" Type="http://schemas.openxmlformats.org/officeDocument/2006/relationships/image" Target="../media/image18.jpg"/><Relationship Id="rId9" Type="http://schemas.openxmlformats.org/officeDocument/2006/relationships/image" Target="../media/image29.jpg"/><Relationship Id="rId5" Type="http://schemas.openxmlformats.org/officeDocument/2006/relationships/image" Target="../media/image20.jpg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30.jpg"/><Relationship Id="rId5" Type="http://schemas.openxmlformats.org/officeDocument/2006/relationships/image" Target="../media/image25.jpg"/><Relationship Id="rId6" Type="http://schemas.openxmlformats.org/officeDocument/2006/relationships/image" Target="../media/image42.jpg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Relationship Id="rId5" Type="http://schemas.openxmlformats.org/officeDocument/2006/relationships/image" Target="../media/image50.jpg"/><Relationship Id="rId6" Type="http://schemas.openxmlformats.org/officeDocument/2006/relationships/image" Target="../media/image4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Relationship Id="rId4" Type="http://schemas.openxmlformats.org/officeDocument/2006/relationships/image" Target="../media/image63.jpg"/><Relationship Id="rId5" Type="http://schemas.openxmlformats.org/officeDocument/2006/relationships/image" Target="../media/image53.jpg"/><Relationship Id="rId6" Type="http://schemas.openxmlformats.org/officeDocument/2006/relationships/image" Target="../media/image4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Relationship Id="rId4" Type="http://schemas.openxmlformats.org/officeDocument/2006/relationships/image" Target="../media/image40.png"/><Relationship Id="rId11" Type="http://schemas.openxmlformats.org/officeDocument/2006/relationships/image" Target="../media/image49.jpg"/><Relationship Id="rId10" Type="http://schemas.openxmlformats.org/officeDocument/2006/relationships/image" Target="../media/image51.jpg"/><Relationship Id="rId9" Type="http://schemas.openxmlformats.org/officeDocument/2006/relationships/image" Target="../media/image48.jp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Relationship Id="rId4" Type="http://schemas.openxmlformats.org/officeDocument/2006/relationships/image" Target="../media/image40.png"/><Relationship Id="rId11" Type="http://schemas.openxmlformats.org/officeDocument/2006/relationships/image" Target="../media/image49.jpg"/><Relationship Id="rId10" Type="http://schemas.openxmlformats.org/officeDocument/2006/relationships/image" Target="../media/image51.jpg"/><Relationship Id="rId9" Type="http://schemas.openxmlformats.org/officeDocument/2006/relationships/image" Target="../media/image48.jp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66.jpg"/><Relationship Id="rId6" Type="http://schemas.openxmlformats.org/officeDocument/2006/relationships/image" Target="../media/image5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jpg"/><Relationship Id="rId4" Type="http://schemas.openxmlformats.org/officeDocument/2006/relationships/image" Target="../media/image56.jpg"/><Relationship Id="rId5" Type="http://schemas.openxmlformats.org/officeDocument/2006/relationships/image" Target="../media/image6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0.jpg"/><Relationship Id="rId4" Type="http://schemas.openxmlformats.org/officeDocument/2006/relationships/image" Target="../media/image60.jpg"/><Relationship Id="rId5" Type="http://schemas.openxmlformats.org/officeDocument/2006/relationships/image" Target="../media/image6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Relationship Id="rId4" Type="http://schemas.openxmlformats.org/officeDocument/2006/relationships/image" Target="../media/image58.png"/><Relationship Id="rId5" Type="http://schemas.openxmlformats.org/officeDocument/2006/relationships/image" Target="../media/image74.png"/><Relationship Id="rId6" Type="http://schemas.openxmlformats.org/officeDocument/2006/relationships/image" Target="../media/image6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6.xml"/><Relationship Id="rId5" Type="http://schemas.openxmlformats.org/officeDocument/2006/relationships/slide" Target="/ppt/slides/slide15.xml"/><Relationship Id="rId6" Type="http://schemas.openxmlformats.org/officeDocument/2006/relationships/slide" Target="/ppt/slides/slide17.xml"/><Relationship Id="rId7" Type="http://schemas.openxmlformats.org/officeDocument/2006/relationships/slide" Target="/ppt/slides/slide19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2.png"/><Relationship Id="rId4" Type="http://schemas.openxmlformats.org/officeDocument/2006/relationships/image" Target="../media/image65.gif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7" Type="http://schemas.openxmlformats.org/officeDocument/2006/relationships/image" Target="../media/image7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1602" y="-96422"/>
            <a:ext cx="11812920" cy="738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>
            <a:off x="-1285916" y="714356"/>
            <a:ext cx="12215899" cy="7858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642910" y="714356"/>
            <a:ext cx="7772400" cy="89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 Black"/>
              <a:buNone/>
            </a:pPr>
            <a:r>
              <a:rPr b="0" i="0" lang="es-ES" sz="4400" u="none" cap="none" strike="noStrike">
                <a:solidFill>
                  <a:schemeClr val="accent2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BENVINGUTS A SEGON!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/>
          <p:nvPr/>
        </p:nvSpPr>
        <p:spPr>
          <a:xfrm>
            <a:off x="864550" y="1107275"/>
            <a:ext cx="2908200" cy="3464700"/>
          </a:xfrm>
          <a:prstGeom prst="roundRect">
            <a:avLst>
              <a:gd fmla="val 16667" name="adj"/>
            </a:avLst>
          </a:prstGeom>
          <a:solidFill>
            <a:srgbClr val="A2DE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571472" y="1107265"/>
            <a:ext cx="642942" cy="642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714348" y="1142984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5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1071550" y="1532075"/>
            <a:ext cx="29082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Aniversaris: </a:t>
            </a:r>
            <a:endParaRPr sz="2200">
              <a:solidFill>
                <a:schemeClr val="dk1"/>
              </a:solidFill>
            </a:endParaRPr>
          </a:p>
          <a:p>
            <a:pPr indent="-12700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celebren amb una cançó i felicitació de tota la classe.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invitacions per a les festes es repartiran fora de l’escola.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3979750" y="1880125"/>
            <a:ext cx="4579500" cy="3617100"/>
          </a:xfrm>
          <a:prstGeom prst="roundRect">
            <a:avLst>
              <a:gd fmla="val 16667" name="adj"/>
            </a:avLst>
          </a:prstGeom>
          <a:solidFill>
            <a:srgbClr val="A2C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3786182" y="1357298"/>
            <a:ext cx="642942" cy="642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ercle.jpg" id="354" name="Google Shape;3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35819">
            <a:off x="7303045" y="-1401449"/>
            <a:ext cx="4381818" cy="319629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8"/>
          <p:cNvSpPr txBox="1"/>
          <p:nvPr/>
        </p:nvSpPr>
        <p:spPr>
          <a:xfrm>
            <a:off x="3929058" y="1393017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6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4101025" y="1532075"/>
            <a:ext cx="4170000" cy="5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l’escola no es poden administrar cap tipus de medicaments.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necessari heu de portar la recepta del metge i signar l’autorització.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d’al·lèrgies, intoleràncies, etc, recordeu comunicar-ho a l’escola.</a:t>
            </a:r>
            <a:br>
              <a:rPr b="0" i="0" lang="es-ES" sz="22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-PDfYSMe5y7Q/UR_TTvVSyNI/AAAAAAAAFDI/TzAN_tAHMx4/s448-Ic42/SDC19560.JPG" id="357" name="Google Shape;357;p8"/>
          <p:cNvPicPr preferRelativeResize="0"/>
          <p:nvPr/>
        </p:nvPicPr>
        <p:blipFill rotWithShape="1">
          <a:blip r:embed="rId4">
            <a:alphaModFix/>
          </a:blip>
          <a:srcRect b="4753" l="22094" r="23834" t="13270"/>
          <a:stretch/>
        </p:blipFill>
        <p:spPr>
          <a:xfrm>
            <a:off x="7520915" y="1357301"/>
            <a:ext cx="1293625" cy="14709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8" name="Google Shape;358;p8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https://lh3.googleusercontent.com/-4AHxC3b7Iqs/UuZC73Cd51I/AAAAAAAAPUQ/M4CNXwgs_Eg/s448-Ic42/SDC13907.JPG" id="359" name="Google Shape;359;p8"/>
          <p:cNvPicPr preferRelativeResize="0"/>
          <p:nvPr/>
        </p:nvPicPr>
        <p:blipFill rotWithShape="1">
          <a:blip r:embed="rId5">
            <a:alphaModFix/>
          </a:blip>
          <a:srcRect b="15815" l="34076" r="23667" t="8618"/>
          <a:stretch/>
        </p:blipFill>
        <p:spPr>
          <a:xfrm>
            <a:off x="1905602" y="4422977"/>
            <a:ext cx="1485751" cy="19927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0" name="Google Shape;360;p8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"/>
          <p:cNvSpPr/>
          <p:nvPr/>
        </p:nvSpPr>
        <p:spPr>
          <a:xfrm>
            <a:off x="2500300" y="1142977"/>
            <a:ext cx="5312100" cy="1928700"/>
          </a:xfrm>
          <a:prstGeom prst="roundRect">
            <a:avLst>
              <a:gd fmla="val 16667" name="adj"/>
            </a:avLst>
          </a:prstGeom>
          <a:solidFill>
            <a:srgbClr val="CFE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11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643174" y="1571612"/>
            <a:ext cx="492922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divendres s’emportaran la carpeta de deures que hauran de retornar amb els deures fets al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divendres següent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1600"/>
          </a:p>
        </p:txBody>
      </p:sp>
      <p:sp>
        <p:nvSpPr>
          <p:cNvPr id="370" name="Google Shape;370;p11"/>
          <p:cNvSpPr/>
          <p:nvPr/>
        </p:nvSpPr>
        <p:spPr>
          <a:xfrm>
            <a:off x="1000100" y="4572008"/>
            <a:ext cx="6929486" cy="1928826"/>
          </a:xfrm>
          <a:prstGeom prst="roundRect">
            <a:avLst>
              <a:gd fmla="val 16667" name="adj"/>
            </a:avLst>
          </a:prstGeom>
          <a:solidFill>
            <a:srgbClr val="C1E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058605" y="1025330"/>
            <a:ext cx="642942" cy="642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11"/>
          <p:cNvSpPr txBox="1"/>
          <p:nvPr/>
        </p:nvSpPr>
        <p:spPr>
          <a:xfrm>
            <a:off x="2022886" y="1096768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11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1607325" y="5028575"/>
            <a:ext cx="6205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avisar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tutora o bé a l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’escola,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escrit i autoritzar a qualsevol persona diferent dels pares perquè puguin recollir els nens a la sortida de l’escola.</a:t>
            </a: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857224" y="4286256"/>
            <a:ext cx="642942" cy="642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11"/>
          <p:cNvSpPr txBox="1"/>
          <p:nvPr/>
        </p:nvSpPr>
        <p:spPr>
          <a:xfrm>
            <a:off x="821505" y="4357694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12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76" name="Google Shape;376;p11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Resultat d'imatges de carpeta blava" id="377" name="Google Shape;3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10" y="1721306"/>
            <a:ext cx="2077365" cy="156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"/>
          <p:cNvSpPr/>
          <p:nvPr/>
        </p:nvSpPr>
        <p:spPr>
          <a:xfrm>
            <a:off x="1000100" y="1214422"/>
            <a:ext cx="7143800" cy="2357454"/>
          </a:xfrm>
          <a:prstGeom prst="roundRect">
            <a:avLst>
              <a:gd fmla="val 16667" name="adj"/>
            </a:avLst>
          </a:prstGeom>
          <a:solidFill>
            <a:srgbClr val="A7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1571604" y="1500174"/>
            <a:ext cx="60722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Col·laborar amb les tutores sempre que sigui possible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 ara port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informació a classe per a treballar algun projecte, retornar la carpeta blava de “deures” cada di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vendre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s, portar l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llibreta viatgera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cada dia…</a:t>
            </a:r>
            <a:endParaRPr/>
          </a:p>
        </p:txBody>
      </p:sp>
      <p:sp>
        <p:nvSpPr>
          <p:cNvPr id="387" name="Google Shape;387;p12"/>
          <p:cNvSpPr/>
          <p:nvPr/>
        </p:nvSpPr>
        <p:spPr>
          <a:xfrm>
            <a:off x="714348" y="1000108"/>
            <a:ext cx="642942" cy="642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678629" y="1071546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13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lh3.googleusercontent.com/-htUaMz-gNoU/VRJ3WRXM5nI/AAAAAAAAYr0/3LNHmZTPBdM/s448-Ic42/SDC19305.JPG" id="389" name="Google Shape;3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2" y="4214818"/>
            <a:ext cx="1600200" cy="2133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OTJlVoHb054/VEZFNLtUIlI/AAAAAAAAUyk/ALGCLdvckTI/s448-Ic42/SDC16606.JPG" id="390" name="Google Shape;3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183" y="4233861"/>
            <a:ext cx="1571636" cy="209551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IVT-tdFHwiM/VEZGB3UC-DI/AAAAAAAAUwE/fiM7iaR6dAY/s448-Ic42/SDC16781.JPG" id="391" name="Google Shape;391;p12"/>
          <p:cNvPicPr preferRelativeResize="0"/>
          <p:nvPr/>
        </p:nvPicPr>
        <p:blipFill rotWithShape="1">
          <a:blip r:embed="rId5">
            <a:alphaModFix/>
          </a:blip>
          <a:srcRect b="0" l="23158" r="23866" t="0"/>
          <a:stretch/>
        </p:blipFill>
        <p:spPr>
          <a:xfrm>
            <a:off x="6357950" y="4219637"/>
            <a:ext cx="1500198" cy="21239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2" name="Google Shape;392;p12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"/>
          <p:cNvSpPr/>
          <p:nvPr/>
        </p:nvSpPr>
        <p:spPr>
          <a:xfrm>
            <a:off x="1000100" y="1214422"/>
            <a:ext cx="7143800" cy="2357454"/>
          </a:xfrm>
          <a:prstGeom prst="roundRect">
            <a:avLst>
              <a:gd fmla="val 16667" name="adj"/>
            </a:avLst>
          </a:prstGeom>
          <a:solidFill>
            <a:srgbClr val="A7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MENJADOR  I  AVALUACIONS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1571604" y="1500174"/>
            <a:ext cx="60722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teniu qualsevol problema o dubte relacionat amb el </a:t>
            </a:r>
            <a:r>
              <a:rPr b="1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servei de Menjador 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escolar us podeu adreçar a la Ruth, persona responsable que us atendrà de dilluns a divendres de 11,30h a 12,30h.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>
                <a:solidFill>
                  <a:srgbClr val="3B3835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s-ES" sz="2000">
                <a:solidFill>
                  <a:srgbClr val="3B3835"/>
                </a:solidFill>
                <a:latin typeface="Oswald"/>
                <a:ea typeface="Oswald"/>
                <a:cs typeface="Oswald"/>
                <a:sym typeface="Oswald"/>
              </a:rPr>
              <a:t>randreu@cet10.com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714348" y="1000108"/>
            <a:ext cx="642942" cy="642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678629" y="1071546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14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715285" y="3789040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14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1072475" y="3893347"/>
            <a:ext cx="7143800" cy="2357454"/>
          </a:xfrm>
          <a:prstGeom prst="roundRect">
            <a:avLst>
              <a:gd fmla="val 16667" name="adj"/>
            </a:avLst>
          </a:prstGeom>
          <a:solidFill>
            <a:srgbClr val="A7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642910" y="3571876"/>
            <a:ext cx="642942" cy="642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13"/>
          <p:cNvSpPr txBox="1"/>
          <p:nvPr/>
        </p:nvSpPr>
        <p:spPr>
          <a:xfrm>
            <a:off x="571472" y="3643314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15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1535885" y="4289106"/>
            <a:ext cx="607223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igual que el curs anterior els informes son trimestrals: 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informe per trimestre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xarxanet.org/sites/default/files/banerescola.jpg" id="415" name="Google Shape;415;p14"/>
          <p:cNvPicPr preferRelativeResize="0"/>
          <p:nvPr/>
        </p:nvPicPr>
        <p:blipFill rotWithShape="1">
          <a:blip r:embed="rId3">
            <a:alphaModFix/>
          </a:blip>
          <a:srcRect b="5697" l="39675" r="0" t="3629"/>
          <a:stretch/>
        </p:blipFill>
        <p:spPr>
          <a:xfrm>
            <a:off x="5715008" y="1928802"/>
            <a:ext cx="2266818" cy="79375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4"/>
          <p:cNvSpPr/>
          <p:nvPr/>
        </p:nvSpPr>
        <p:spPr>
          <a:xfrm>
            <a:off x="1500166" y="2428868"/>
            <a:ext cx="5429288" cy="1785950"/>
          </a:xfrm>
          <a:prstGeom prst="roundRect">
            <a:avLst>
              <a:gd fmla="val 16667" name="adj"/>
            </a:avLst>
          </a:prstGeom>
          <a:solidFill>
            <a:srgbClr val="BFD9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14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14"/>
          <p:cNvSpPr/>
          <p:nvPr/>
        </p:nvSpPr>
        <p:spPr>
          <a:xfrm>
            <a:off x="1857356" y="2643182"/>
            <a:ext cx="48577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Qualsevol dubte, queixa, problema... parleu sempre directament amb la tutora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/>
          </a:p>
        </p:txBody>
      </p:sp>
      <p:sp>
        <p:nvSpPr>
          <p:cNvPr id="420" name="Google Shape;420;p14"/>
          <p:cNvSpPr/>
          <p:nvPr/>
        </p:nvSpPr>
        <p:spPr>
          <a:xfrm>
            <a:off x="1201350" y="2311214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14"/>
          <p:cNvSpPr txBox="1"/>
          <p:nvPr/>
        </p:nvSpPr>
        <p:spPr>
          <a:xfrm>
            <a:off x="1165631" y="2382652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16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ca.sabadell.cat/educacio/i/familiaescola.jpg" id="422" name="Google Shape;4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298" y="1000108"/>
            <a:ext cx="3328844" cy="982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cadacotia.com/wp-content/gallery/escola-da-familia/escola-da-familia-1.jpg" id="423" name="Google Shape;4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472" y="928670"/>
            <a:ext cx="1315693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4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25" name="Google Shape;425;p14">
            <a:hlinkClick action="ppaction://hlinksldjump" r:id="rId6"/>
          </p:cNvPr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14">
            <a:hlinkClick action="ppaction://hlinksldjump" r:id="rId7"/>
          </p:cNvPr>
          <p:cNvSpPr txBox="1"/>
          <p:nvPr/>
        </p:nvSpPr>
        <p:spPr>
          <a:xfrm>
            <a:off x="8653775" y="6313820"/>
            <a:ext cx="267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F2F2F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▲</a:t>
            </a:r>
            <a:endParaRPr b="0" i="0" sz="1800" u="none" cap="none" strike="noStrike">
              <a:solidFill>
                <a:srgbClr val="F2F2F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descr="Resultat d'imatges de families i escola" id="427" name="Google Shape;42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9713" y="4350527"/>
            <a:ext cx="3353043" cy="217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families i escola" id="428" name="Google Shape;42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715553">
            <a:off x="6517956" y="4727902"/>
            <a:ext cx="1928000" cy="137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families i escola" id="429" name="Google Shape;42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44482">
            <a:off x="486057" y="4733085"/>
            <a:ext cx="1877606" cy="127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ores.jpg" id="435" name="Google Shape;4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833827" y="1023903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6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HÀBITS QUE TREBALLAREM </a:t>
            </a:r>
            <a:endParaRPr b="0" i="0" sz="3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1643042" y="1357298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Utilitzar el dialèg per resoldre les seves necessitats </a:t>
            </a:r>
            <a:endParaRPr/>
          </a:p>
        </p:txBody>
      </p:sp>
      <p:grpSp>
        <p:nvGrpSpPr>
          <p:cNvPr id="439" name="Google Shape;439;p16"/>
          <p:cNvGrpSpPr/>
          <p:nvPr/>
        </p:nvGrpSpPr>
        <p:grpSpPr>
          <a:xfrm>
            <a:off x="1142976" y="1214422"/>
            <a:ext cx="500066" cy="571504"/>
            <a:chOff x="1142976" y="1214422"/>
            <a:chExt cx="500066" cy="571504"/>
          </a:xfrm>
        </p:grpSpPr>
        <p:sp>
          <p:nvSpPr>
            <p:cNvPr id="440" name="Google Shape;440;p16"/>
            <p:cNvSpPr/>
            <p:nvPr/>
          </p:nvSpPr>
          <p:spPr>
            <a:xfrm>
              <a:off x="1142976" y="1285860"/>
              <a:ext cx="500066" cy="500066"/>
            </a:xfrm>
            <a:prstGeom prst="ellipse">
              <a:avLst/>
            </a:prstGeom>
            <a:solidFill>
              <a:srgbClr val="BFD9D8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1142976" y="1214422"/>
              <a:ext cx="214314" cy="2143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2" name="Google Shape;442;p16"/>
          <p:cNvSpPr/>
          <p:nvPr/>
        </p:nvSpPr>
        <p:spPr>
          <a:xfrm>
            <a:off x="1643042" y="2200266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Parlar amb el to de veu adequat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16"/>
          <p:cNvGrpSpPr/>
          <p:nvPr/>
        </p:nvGrpSpPr>
        <p:grpSpPr>
          <a:xfrm>
            <a:off x="1142976" y="2057390"/>
            <a:ext cx="500066" cy="571504"/>
            <a:chOff x="1142976" y="2057390"/>
            <a:chExt cx="500066" cy="571504"/>
          </a:xfrm>
        </p:grpSpPr>
        <p:sp>
          <p:nvSpPr>
            <p:cNvPr id="444" name="Google Shape;444;p16"/>
            <p:cNvSpPr/>
            <p:nvPr/>
          </p:nvSpPr>
          <p:spPr>
            <a:xfrm>
              <a:off x="1142976" y="2128828"/>
              <a:ext cx="500066" cy="500066"/>
            </a:xfrm>
            <a:prstGeom prst="ellipse">
              <a:avLst/>
            </a:prstGeom>
            <a:solidFill>
              <a:srgbClr val="7DC491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1142976" y="2057390"/>
              <a:ext cx="214314" cy="2143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6" name="Google Shape;446;p16"/>
          <p:cNvSpPr/>
          <p:nvPr/>
        </p:nvSpPr>
        <p:spPr>
          <a:xfrm>
            <a:off x="1643042" y="3043234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Aprendre a compartir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16"/>
          <p:cNvGrpSpPr/>
          <p:nvPr/>
        </p:nvGrpSpPr>
        <p:grpSpPr>
          <a:xfrm>
            <a:off x="1142976" y="2900358"/>
            <a:ext cx="500066" cy="571504"/>
            <a:chOff x="1142976" y="2900358"/>
            <a:chExt cx="500066" cy="571504"/>
          </a:xfrm>
        </p:grpSpPr>
        <p:sp>
          <p:nvSpPr>
            <p:cNvPr id="448" name="Google Shape;448;p16"/>
            <p:cNvSpPr/>
            <p:nvPr/>
          </p:nvSpPr>
          <p:spPr>
            <a:xfrm>
              <a:off x="1142976" y="2971796"/>
              <a:ext cx="500066" cy="500066"/>
            </a:xfrm>
            <a:prstGeom prst="ellipse">
              <a:avLst/>
            </a:prstGeom>
            <a:solidFill>
              <a:srgbClr val="8BD6C0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1142976" y="2900358"/>
              <a:ext cx="214314" cy="2143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0" name="Google Shape;450;p16"/>
          <p:cNvSpPr/>
          <p:nvPr/>
        </p:nvSpPr>
        <p:spPr>
          <a:xfrm>
            <a:off x="1643042" y="3886202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demanar perdó quan sigui necessari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6"/>
          <p:cNvGrpSpPr/>
          <p:nvPr/>
        </p:nvGrpSpPr>
        <p:grpSpPr>
          <a:xfrm>
            <a:off x="1142976" y="3743326"/>
            <a:ext cx="500066" cy="571504"/>
            <a:chOff x="1142976" y="3743326"/>
            <a:chExt cx="500066" cy="571504"/>
          </a:xfrm>
        </p:grpSpPr>
        <p:sp>
          <p:nvSpPr>
            <p:cNvPr id="452" name="Google Shape;452;p16"/>
            <p:cNvSpPr/>
            <p:nvPr/>
          </p:nvSpPr>
          <p:spPr>
            <a:xfrm>
              <a:off x="1142976" y="3814764"/>
              <a:ext cx="500066" cy="500066"/>
            </a:xfrm>
            <a:prstGeom prst="ellipse">
              <a:avLst/>
            </a:prstGeom>
            <a:solidFill>
              <a:srgbClr val="7CE1E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142976" y="3743326"/>
              <a:ext cx="214314" cy="2143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4" name="Google Shape;454;p16"/>
          <p:cNvSpPr/>
          <p:nvPr/>
        </p:nvSpPr>
        <p:spPr>
          <a:xfrm>
            <a:off x="1643042" y="4729170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esperar el seu torn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16"/>
          <p:cNvGrpSpPr/>
          <p:nvPr/>
        </p:nvGrpSpPr>
        <p:grpSpPr>
          <a:xfrm>
            <a:off x="1142976" y="4586294"/>
            <a:ext cx="500066" cy="571504"/>
            <a:chOff x="1142976" y="4586294"/>
            <a:chExt cx="500066" cy="571504"/>
          </a:xfrm>
        </p:grpSpPr>
        <p:sp>
          <p:nvSpPr>
            <p:cNvPr id="456" name="Google Shape;456;p16"/>
            <p:cNvSpPr/>
            <p:nvPr/>
          </p:nvSpPr>
          <p:spPr>
            <a:xfrm>
              <a:off x="1142976" y="4657732"/>
              <a:ext cx="500066" cy="500066"/>
            </a:xfrm>
            <a:prstGeom prst="ellipse">
              <a:avLst/>
            </a:prstGeom>
            <a:solidFill>
              <a:srgbClr val="73B5E4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142976" y="4586294"/>
              <a:ext cx="214314" cy="2143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643042" y="5572140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demanar les coses “si us plau”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16"/>
          <p:cNvGrpSpPr/>
          <p:nvPr/>
        </p:nvGrpSpPr>
        <p:grpSpPr>
          <a:xfrm>
            <a:off x="1142976" y="5429264"/>
            <a:ext cx="500066" cy="571504"/>
            <a:chOff x="1142976" y="5429264"/>
            <a:chExt cx="500066" cy="571504"/>
          </a:xfrm>
        </p:grpSpPr>
        <p:sp>
          <p:nvSpPr>
            <p:cNvPr id="460" name="Google Shape;460;p16"/>
            <p:cNvSpPr/>
            <p:nvPr/>
          </p:nvSpPr>
          <p:spPr>
            <a:xfrm>
              <a:off x="1142976" y="5500702"/>
              <a:ext cx="500066" cy="500066"/>
            </a:xfrm>
            <a:prstGeom prst="ellipse">
              <a:avLst/>
            </a:prstGeom>
            <a:solidFill>
              <a:srgbClr val="76CEE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1142976" y="5429264"/>
              <a:ext cx="214314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2" name="Google Shape;462;p16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ncils-colors-colors-white-background.jpg" id="468" name="Google Shape;4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131086" y="2512725"/>
            <a:ext cx="9144000" cy="3118370"/>
          </a:xfrm>
          <a:prstGeom prst="rect">
            <a:avLst/>
          </a:prstGeom>
          <a:gradFill>
            <a:gsLst>
              <a:gs pos="0">
                <a:srgbClr val="84D1FF"/>
              </a:gs>
              <a:gs pos="50000">
                <a:srgbClr val="B5E1FF"/>
              </a:gs>
              <a:gs pos="100000">
                <a:srgbClr val="DBEFFF"/>
              </a:gs>
            </a:gsLst>
            <a:lin ang="5400000" scaled="0"/>
          </a:gradFill>
          <a:ln>
            <a:noFill/>
          </a:ln>
        </p:spPr>
      </p:pic>
      <p:sp>
        <p:nvSpPr>
          <p:cNvPr id="469" name="Google Shape;469;p17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HÀBITS QUE TREBALLAREM </a:t>
            </a:r>
            <a:endParaRPr b="0" i="0" sz="3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1643042" y="1142984"/>
            <a:ext cx="69294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ser respectuós i tolerant amb els altres i ajudar-los si cal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1643042" y="1940708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molestar als companys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1643042" y="2738432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responsables amb els càrrecs que se li encomanen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1643042" y="3627296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Tenir cura del material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1668261" y="4459022"/>
            <a:ext cx="65008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Ordenar correctament el material utilitzat, així com els jocs de la classe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17"/>
          <p:cNvGrpSpPr/>
          <p:nvPr/>
        </p:nvGrpSpPr>
        <p:grpSpPr>
          <a:xfrm>
            <a:off x="1142976" y="928670"/>
            <a:ext cx="500066" cy="571504"/>
            <a:chOff x="1142976" y="1214422"/>
            <a:chExt cx="500066" cy="571504"/>
          </a:xfrm>
        </p:grpSpPr>
        <p:sp>
          <p:nvSpPr>
            <p:cNvPr id="477" name="Google Shape;477;p17"/>
            <p:cNvSpPr/>
            <p:nvPr/>
          </p:nvSpPr>
          <p:spPr>
            <a:xfrm>
              <a:off x="1142976" y="1285860"/>
              <a:ext cx="500066" cy="500066"/>
            </a:xfrm>
            <a:prstGeom prst="ellipse">
              <a:avLst/>
            </a:prstGeom>
            <a:solidFill>
              <a:srgbClr val="BFD9D8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1142976" y="1214422"/>
              <a:ext cx="214314" cy="2143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1142976" y="1726394"/>
            <a:ext cx="500066" cy="571504"/>
            <a:chOff x="1142976" y="2057390"/>
            <a:chExt cx="500066" cy="571504"/>
          </a:xfrm>
        </p:grpSpPr>
        <p:sp>
          <p:nvSpPr>
            <p:cNvPr id="480" name="Google Shape;480;p17"/>
            <p:cNvSpPr/>
            <p:nvPr/>
          </p:nvSpPr>
          <p:spPr>
            <a:xfrm>
              <a:off x="1142976" y="2128828"/>
              <a:ext cx="500066" cy="500066"/>
            </a:xfrm>
            <a:prstGeom prst="ellipse">
              <a:avLst/>
            </a:prstGeom>
            <a:solidFill>
              <a:srgbClr val="7DC491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1142976" y="2057390"/>
              <a:ext cx="214314" cy="2143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1142976" y="2524118"/>
            <a:ext cx="500066" cy="571504"/>
            <a:chOff x="1142976" y="2900358"/>
            <a:chExt cx="500066" cy="571504"/>
          </a:xfrm>
        </p:grpSpPr>
        <p:sp>
          <p:nvSpPr>
            <p:cNvPr id="483" name="Google Shape;483;p17"/>
            <p:cNvSpPr/>
            <p:nvPr/>
          </p:nvSpPr>
          <p:spPr>
            <a:xfrm>
              <a:off x="1142976" y="2971796"/>
              <a:ext cx="500066" cy="500066"/>
            </a:xfrm>
            <a:prstGeom prst="ellipse">
              <a:avLst/>
            </a:prstGeom>
            <a:solidFill>
              <a:srgbClr val="8BD6C0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1142976" y="2900358"/>
              <a:ext cx="214314" cy="2143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1142976" y="4431571"/>
            <a:ext cx="500066" cy="571504"/>
            <a:chOff x="1142976" y="5715016"/>
            <a:chExt cx="500066" cy="571504"/>
          </a:xfrm>
        </p:grpSpPr>
        <p:sp>
          <p:nvSpPr>
            <p:cNvPr id="486" name="Google Shape;486;p17"/>
            <p:cNvSpPr/>
            <p:nvPr/>
          </p:nvSpPr>
          <p:spPr>
            <a:xfrm>
              <a:off x="1142976" y="5786454"/>
              <a:ext cx="500066" cy="500066"/>
            </a:xfrm>
            <a:prstGeom prst="ellipse">
              <a:avLst/>
            </a:prstGeom>
            <a:solidFill>
              <a:srgbClr val="B9AD8D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1142976" y="5715016"/>
              <a:ext cx="214314" cy="214314"/>
            </a:xfrm>
            <a:prstGeom prst="ellipse">
              <a:avLst/>
            </a:prstGeom>
            <a:solidFill>
              <a:srgbClr val="8778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1142976" y="3480609"/>
            <a:ext cx="500066" cy="571504"/>
            <a:chOff x="1142976" y="5429264"/>
            <a:chExt cx="500066" cy="571504"/>
          </a:xfrm>
        </p:grpSpPr>
        <p:sp>
          <p:nvSpPr>
            <p:cNvPr id="489" name="Google Shape;489;p17"/>
            <p:cNvSpPr/>
            <p:nvPr/>
          </p:nvSpPr>
          <p:spPr>
            <a:xfrm>
              <a:off x="1142976" y="5500702"/>
              <a:ext cx="500066" cy="500066"/>
            </a:xfrm>
            <a:prstGeom prst="ellipse">
              <a:avLst/>
            </a:prstGeom>
            <a:solidFill>
              <a:srgbClr val="76CEE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142976" y="5429264"/>
              <a:ext cx="214314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1" name="Google Shape;491;p17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8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HÀBITS DE TREBALL</a:t>
            </a:r>
            <a:endParaRPr b="0" i="0" sz="3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CE1E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643042" y="1357298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Mantenir atenció mentre dura l’activitat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1643042" y="2200266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Començar i acabar la feina puntualment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643042" y="3043234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Tenir cura dels fulls i llibres mentre treballa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1643042" y="3886202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el material i tenir-ne cura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1643042" y="4729170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Respectar la feina dels altres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1643042" y="5572140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Seure correctament a la cadira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18"/>
          <p:cNvGrpSpPr/>
          <p:nvPr/>
        </p:nvGrpSpPr>
        <p:grpSpPr>
          <a:xfrm>
            <a:off x="1142976" y="1214422"/>
            <a:ext cx="500066" cy="571504"/>
            <a:chOff x="1142976" y="1214422"/>
            <a:chExt cx="500066" cy="571504"/>
          </a:xfrm>
        </p:grpSpPr>
        <p:sp>
          <p:nvSpPr>
            <p:cNvPr id="506" name="Google Shape;506;p18"/>
            <p:cNvSpPr/>
            <p:nvPr/>
          </p:nvSpPr>
          <p:spPr>
            <a:xfrm>
              <a:off x="1142976" y="1285860"/>
              <a:ext cx="500066" cy="500066"/>
            </a:xfrm>
            <a:prstGeom prst="ellipse">
              <a:avLst/>
            </a:prstGeom>
            <a:solidFill>
              <a:srgbClr val="BFD9D8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142976" y="1214422"/>
              <a:ext cx="214314" cy="2143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8" name="Google Shape;508;p18"/>
          <p:cNvGrpSpPr/>
          <p:nvPr/>
        </p:nvGrpSpPr>
        <p:grpSpPr>
          <a:xfrm>
            <a:off x="1142976" y="2057390"/>
            <a:ext cx="500066" cy="571504"/>
            <a:chOff x="1142976" y="2057390"/>
            <a:chExt cx="500066" cy="571504"/>
          </a:xfrm>
        </p:grpSpPr>
        <p:sp>
          <p:nvSpPr>
            <p:cNvPr id="509" name="Google Shape;509;p18"/>
            <p:cNvSpPr/>
            <p:nvPr/>
          </p:nvSpPr>
          <p:spPr>
            <a:xfrm>
              <a:off x="1142976" y="2128828"/>
              <a:ext cx="500066" cy="500066"/>
            </a:xfrm>
            <a:prstGeom prst="ellipse">
              <a:avLst/>
            </a:prstGeom>
            <a:solidFill>
              <a:srgbClr val="7DC491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1142976" y="2057390"/>
              <a:ext cx="214314" cy="2143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1" name="Google Shape;511;p18"/>
          <p:cNvGrpSpPr/>
          <p:nvPr/>
        </p:nvGrpSpPr>
        <p:grpSpPr>
          <a:xfrm>
            <a:off x="1142976" y="2900358"/>
            <a:ext cx="500066" cy="571504"/>
            <a:chOff x="1142976" y="2900358"/>
            <a:chExt cx="500066" cy="571504"/>
          </a:xfrm>
        </p:grpSpPr>
        <p:sp>
          <p:nvSpPr>
            <p:cNvPr id="512" name="Google Shape;512;p18"/>
            <p:cNvSpPr/>
            <p:nvPr/>
          </p:nvSpPr>
          <p:spPr>
            <a:xfrm>
              <a:off x="1142976" y="2971796"/>
              <a:ext cx="500066" cy="500066"/>
            </a:xfrm>
            <a:prstGeom prst="ellipse">
              <a:avLst/>
            </a:prstGeom>
            <a:solidFill>
              <a:srgbClr val="8BD6C0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142976" y="2900358"/>
              <a:ext cx="214314" cy="2143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4" name="Google Shape;514;p18"/>
          <p:cNvGrpSpPr/>
          <p:nvPr/>
        </p:nvGrpSpPr>
        <p:grpSpPr>
          <a:xfrm>
            <a:off x="1142976" y="3743326"/>
            <a:ext cx="500066" cy="571504"/>
            <a:chOff x="1142976" y="3743326"/>
            <a:chExt cx="500066" cy="571504"/>
          </a:xfrm>
        </p:grpSpPr>
        <p:sp>
          <p:nvSpPr>
            <p:cNvPr id="515" name="Google Shape;515;p18"/>
            <p:cNvSpPr/>
            <p:nvPr/>
          </p:nvSpPr>
          <p:spPr>
            <a:xfrm>
              <a:off x="1142976" y="3814764"/>
              <a:ext cx="500066" cy="500066"/>
            </a:xfrm>
            <a:prstGeom prst="ellipse">
              <a:avLst/>
            </a:prstGeom>
            <a:solidFill>
              <a:srgbClr val="7CE1E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1142976" y="3743326"/>
              <a:ext cx="214314" cy="2143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>
            <a:off x="1142976" y="4586294"/>
            <a:ext cx="500066" cy="571504"/>
            <a:chOff x="1142976" y="4586294"/>
            <a:chExt cx="500066" cy="571504"/>
          </a:xfrm>
        </p:grpSpPr>
        <p:sp>
          <p:nvSpPr>
            <p:cNvPr id="518" name="Google Shape;518;p18"/>
            <p:cNvSpPr/>
            <p:nvPr/>
          </p:nvSpPr>
          <p:spPr>
            <a:xfrm>
              <a:off x="1142976" y="4657732"/>
              <a:ext cx="500066" cy="500066"/>
            </a:xfrm>
            <a:prstGeom prst="ellipse">
              <a:avLst/>
            </a:prstGeom>
            <a:solidFill>
              <a:srgbClr val="73B5E4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142976" y="4586294"/>
              <a:ext cx="214314" cy="2143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0" name="Google Shape;520;p18"/>
          <p:cNvGrpSpPr/>
          <p:nvPr/>
        </p:nvGrpSpPr>
        <p:grpSpPr>
          <a:xfrm>
            <a:off x="1142976" y="5429264"/>
            <a:ext cx="500066" cy="571504"/>
            <a:chOff x="1142976" y="5429264"/>
            <a:chExt cx="500066" cy="571504"/>
          </a:xfrm>
        </p:grpSpPr>
        <p:sp>
          <p:nvSpPr>
            <p:cNvPr id="521" name="Google Shape;521;p18"/>
            <p:cNvSpPr/>
            <p:nvPr/>
          </p:nvSpPr>
          <p:spPr>
            <a:xfrm>
              <a:off x="1142976" y="5500702"/>
              <a:ext cx="500066" cy="500066"/>
            </a:xfrm>
            <a:prstGeom prst="ellipse">
              <a:avLst/>
            </a:prstGeom>
            <a:solidFill>
              <a:srgbClr val="76CEE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1142976" y="5429264"/>
              <a:ext cx="214314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lapices_de_colores__colores_185722.jpg" id="523" name="Google Shape;5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350432" y="792956"/>
            <a:ext cx="9144000" cy="298608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8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D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HÀBITS DE TREBALL</a:t>
            </a:r>
            <a:endParaRPr b="0" i="0" sz="3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1" name="Google Shape;531;p19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CE1E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19"/>
          <p:cNvSpPr/>
          <p:nvPr/>
        </p:nvSpPr>
        <p:spPr>
          <a:xfrm>
            <a:off x="1643042" y="1071546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Saber treballar en silenci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9"/>
          <p:cNvSpPr/>
          <p:nvPr/>
        </p:nvSpPr>
        <p:spPr>
          <a:xfrm>
            <a:off x="1643042" y="1785926"/>
            <a:ext cx="59293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les feines netes i polides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aralbert\Pictures\1r A\Normes de classe\0001 (1).jpg" id="534" name="Google Shape;5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732" y="2965904"/>
            <a:ext cx="254540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2119" y="3041257"/>
            <a:ext cx="2439202" cy="172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7554" y="2357430"/>
            <a:ext cx="2376264" cy="168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3236" y="3999024"/>
            <a:ext cx="2349849" cy="16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9"/>
          <p:cNvSpPr/>
          <p:nvPr/>
        </p:nvSpPr>
        <p:spPr>
          <a:xfrm>
            <a:off x="928662" y="5786454"/>
            <a:ext cx="73581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En resum, donarem molta importància als Hàbits d’Autonomia personal, Organització, Treball i Convivència.</a:t>
            </a:r>
            <a:endParaRPr sz="2000">
              <a:solidFill>
                <a:srgbClr val="1C62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9" name="Google Shape;539;p19"/>
          <p:cNvGrpSpPr/>
          <p:nvPr/>
        </p:nvGrpSpPr>
        <p:grpSpPr>
          <a:xfrm>
            <a:off x="1142976" y="928670"/>
            <a:ext cx="500066" cy="571504"/>
            <a:chOff x="1142976" y="1214422"/>
            <a:chExt cx="500066" cy="571504"/>
          </a:xfrm>
        </p:grpSpPr>
        <p:sp>
          <p:nvSpPr>
            <p:cNvPr id="540" name="Google Shape;540;p19"/>
            <p:cNvSpPr/>
            <p:nvPr/>
          </p:nvSpPr>
          <p:spPr>
            <a:xfrm>
              <a:off x="1142976" y="1285860"/>
              <a:ext cx="500066" cy="500066"/>
            </a:xfrm>
            <a:prstGeom prst="ellipse">
              <a:avLst/>
            </a:prstGeom>
            <a:solidFill>
              <a:srgbClr val="BFD9D8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1142976" y="1214422"/>
              <a:ext cx="214314" cy="2143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2" name="Google Shape;542;p19"/>
          <p:cNvGrpSpPr/>
          <p:nvPr/>
        </p:nvGrpSpPr>
        <p:grpSpPr>
          <a:xfrm>
            <a:off x="1142976" y="1643050"/>
            <a:ext cx="500066" cy="571504"/>
            <a:chOff x="1142976" y="2057390"/>
            <a:chExt cx="500066" cy="571504"/>
          </a:xfrm>
        </p:grpSpPr>
        <p:sp>
          <p:nvSpPr>
            <p:cNvPr id="543" name="Google Shape;543;p19"/>
            <p:cNvSpPr/>
            <p:nvPr/>
          </p:nvSpPr>
          <p:spPr>
            <a:xfrm>
              <a:off x="1142976" y="2128828"/>
              <a:ext cx="500066" cy="500066"/>
            </a:xfrm>
            <a:prstGeom prst="ellipse">
              <a:avLst/>
            </a:prstGeom>
            <a:solidFill>
              <a:srgbClr val="7DC491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1142976" y="2057390"/>
              <a:ext cx="214314" cy="2143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45" name="Google Shape;545;p19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D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46" name="Google Shape;546;p19">
            <a:hlinkClick action="ppaction://hlinksldjump" r:id="rId7"/>
          </p:cNvPr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  <a:solidFill>
            <a:srgbClr val="7CE1E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19">
            <a:hlinkClick action="ppaction://hlinksldjump" r:id="rId8"/>
          </p:cNvPr>
          <p:cNvSpPr txBox="1"/>
          <p:nvPr/>
        </p:nvSpPr>
        <p:spPr>
          <a:xfrm>
            <a:off x="8653775" y="6313820"/>
            <a:ext cx="267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2F2F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▲</a:t>
            </a:r>
            <a:endParaRPr sz="1800">
              <a:solidFill>
                <a:srgbClr val="F2F2F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QUÈ ES TREBALLARÀ A CADA ÀREA?</a:t>
            </a:r>
            <a:endParaRPr b="0" i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20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C:\Users\Xaro\Desktop\Presentación prezi Xaro\arees.jpg" id="555" name="Google Shape;5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1857364"/>
            <a:ext cx="4733936" cy="322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orPen_2005.jpg" id="194" name="Google Shape;1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8893" y="2285992"/>
            <a:ext cx="4225735" cy="31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"/>
          <p:cNvSpPr/>
          <p:nvPr/>
        </p:nvSpPr>
        <p:spPr>
          <a:xfrm>
            <a:off x="2428860" y="1607331"/>
            <a:ext cx="500066" cy="500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"/>
          <p:cNvSpPr txBox="1"/>
          <p:nvPr>
            <p:ph type="ctrTitle"/>
          </p:nvPr>
        </p:nvSpPr>
        <p:spPr>
          <a:xfrm>
            <a:off x="642910" y="571480"/>
            <a:ext cx="7772400" cy="89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Libre Franklin"/>
              <a:buNone/>
            </a:pPr>
            <a:r>
              <a:rPr lang="es-ES">
                <a:latin typeface="Libre Franklin"/>
                <a:ea typeface="Libre Franklin"/>
                <a:cs typeface="Libre Franklin"/>
                <a:sym typeface="Libre Franklin"/>
              </a:rPr>
              <a:t>REUNIÓ D’INICI DE CURS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7" name="Google Shape;197;p2"/>
          <p:cNvSpPr txBox="1"/>
          <p:nvPr>
            <p:ph idx="1" type="subTitle"/>
          </p:nvPr>
        </p:nvSpPr>
        <p:spPr>
          <a:xfrm>
            <a:off x="5357818" y="1214422"/>
            <a:ext cx="2328834" cy="6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rgbClr val="BFBFBF"/>
                </a:solidFill>
                <a:latin typeface="Poppins Black"/>
                <a:ea typeface="Poppins Black"/>
                <a:cs typeface="Poppins Black"/>
                <a:sym typeface="Poppins Black"/>
              </a:rPr>
              <a:t>2017-2018</a:t>
            </a:r>
            <a:endParaRPr>
              <a:solidFill>
                <a:srgbClr val="BFBFBF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2000232" y="1643050"/>
            <a:ext cx="642942" cy="642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2143108" y="1678769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2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2500298" y="1535893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</a:t>
            </a:r>
            <a:endParaRPr b="0" i="0" sz="2400" u="none" cap="none" strike="noStrik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3214678" y="1643050"/>
            <a:ext cx="642942" cy="642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3357554" y="1678769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2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3643306" y="1607331"/>
            <a:ext cx="500066" cy="500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3714744" y="1535893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</a:t>
            </a:r>
            <a:endParaRPr b="0" i="0" sz="2400" u="none" cap="none" strike="noStrik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5137269" y="1785926"/>
            <a:ext cx="21275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rPr>
              <a:t>Benvinguts a 2n de Primària</a:t>
            </a:r>
            <a:endParaRPr b="0" i="0" sz="1800" u="none" cap="none" strike="noStrike">
              <a:solidFill>
                <a:schemeClr val="accent2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"/>
          <p:cNvSpPr/>
          <p:nvPr/>
        </p:nvSpPr>
        <p:spPr>
          <a:xfrm>
            <a:off x="500034" y="1214422"/>
            <a:ext cx="8215370" cy="4643470"/>
          </a:xfrm>
          <a:prstGeom prst="roundRect">
            <a:avLst>
              <a:gd fmla="val 16667" name="adj"/>
            </a:avLst>
          </a:prstGeom>
          <a:solidFill>
            <a:srgbClr val="9F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21"/>
          <p:cNvSpPr/>
          <p:nvPr/>
        </p:nvSpPr>
        <p:spPr>
          <a:xfrm>
            <a:off x="928650" y="1930950"/>
            <a:ext cx="7572600" cy="58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Lectura:</a:t>
            </a: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mitja hora de lectura diària.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Quardenet de classe.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Tallers de llengua</a:t>
            </a: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 de biblioteca.</a:t>
            </a:r>
            <a:endParaRPr sz="3100">
              <a:solidFill>
                <a:schemeClr val="dk1"/>
              </a:solidFill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1"/>
          <p:cNvSpPr/>
          <p:nvPr/>
        </p:nvSpPr>
        <p:spPr>
          <a:xfrm>
            <a:off x="3286116" y="1000108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4.bp.blogspot.com/-jgUPcd0C7zg/VOzd5TsRDnI/AAAAAAAAWt0/TzVNAQJPvys/s1600/caligrafia31.jpeg" id="565" name="Google Shape;565;p21"/>
          <p:cNvPicPr preferRelativeResize="0"/>
          <p:nvPr/>
        </p:nvPicPr>
        <p:blipFill rotWithShape="1">
          <a:blip r:embed="rId3">
            <a:alphaModFix/>
          </a:blip>
          <a:srcRect b="0" l="0" r="0" t="23344"/>
          <a:stretch/>
        </p:blipFill>
        <p:spPr>
          <a:xfrm rot="2627477">
            <a:off x="7268776" y="5391529"/>
            <a:ext cx="2160241" cy="1023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lblocdellenguacatalanadelcepajoanmirimir.files.wordpress.com/2012/12/cropped-215180_488552941196570_296696405_n.jpg" id="566" name="Google Shape;56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984" y="5982493"/>
            <a:ext cx="4156448" cy="87550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1"/>
          <p:cNvSpPr txBox="1"/>
          <p:nvPr/>
        </p:nvSpPr>
        <p:spPr>
          <a:xfrm>
            <a:off x="3357554" y="1000108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LLENGUA</a:t>
            </a:r>
            <a:endParaRPr b="0" i="0" sz="2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lh3.googleusercontent.com/-8pVEyEUnEGE/VEZDyNUy01I/AAAAAAAAUf8/0WIh-jFgU9w/s448-Ic42/SDC16466.JPG" id="568" name="Google Shape;568;p21"/>
          <p:cNvPicPr preferRelativeResize="0"/>
          <p:nvPr/>
        </p:nvPicPr>
        <p:blipFill rotWithShape="1">
          <a:blip r:embed="rId5">
            <a:alphaModFix/>
          </a:blip>
          <a:srcRect b="10939" l="21001" r="7302" t="6284"/>
          <a:stretch/>
        </p:blipFill>
        <p:spPr>
          <a:xfrm>
            <a:off x="7429520" y="714356"/>
            <a:ext cx="1404975" cy="121659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69" name="Google Shape;569;p21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700125" y="1214425"/>
            <a:ext cx="7777500" cy="3126000"/>
          </a:xfrm>
          <a:prstGeom prst="roundRect">
            <a:avLst>
              <a:gd fmla="val 16667" name="adj"/>
            </a:avLst>
          </a:prstGeom>
          <a:solidFill>
            <a:srgbClr val="9F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FOMENTAR EL GUST PER LA LECTURA</a:t>
            </a:r>
            <a:endParaRPr b="0" i="0" sz="3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7" name="Google Shape;577;p23"/>
          <p:cNvSpPr/>
          <p:nvPr/>
        </p:nvSpPr>
        <p:spPr>
          <a:xfrm>
            <a:off x="840900" y="1357300"/>
            <a:ext cx="7467600" cy="26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igual que vam fer a 1r, us donarem un llistat de llibres del qual n’haureu de comprar un, el que li toqui a cadascú.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L’intercanvi de llibres serà els divendres.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setmana de manera individual hauran de valorar el llibre que s’han llegit.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578" name="Google Shape;578;p23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F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-1014394" y="352527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126520" y="3470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Resultat d'imatges de la llufa, quina mofeta" id="581" name="Google Shape;5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797" y="4749614"/>
            <a:ext cx="1182225" cy="170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tge relacionada" id="582" name="Google Shape;5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0890" y="4340293"/>
            <a:ext cx="1182225" cy="1790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sopa de llibres en kiki" id="583" name="Google Shape;58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8247" y="4720077"/>
            <a:ext cx="1182225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sopa de llibres en kiki" id="584" name="Google Shape;58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6278" y="4431519"/>
            <a:ext cx="1182225" cy="179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>
            <a:off x="500034" y="857232"/>
            <a:ext cx="5715040" cy="5429288"/>
          </a:xfrm>
          <a:prstGeom prst="roundRect">
            <a:avLst>
              <a:gd fmla="val 16667" name="adj"/>
            </a:avLst>
          </a:prstGeom>
          <a:solidFill>
            <a:srgbClr val="FFD2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28650" y="1444575"/>
            <a:ext cx="49293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873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quadern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trimestre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 matemàtic.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Tallers matemàtics: càlcul mental, geometria i raonament i lògica.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999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2143108" y="642918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24"/>
          <p:cNvSpPr txBox="1"/>
          <p:nvPr/>
        </p:nvSpPr>
        <p:spPr>
          <a:xfrm>
            <a:off x="2214546" y="642918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MATEMÀTIQUES</a:t>
            </a:r>
            <a:endParaRPr/>
          </a:p>
        </p:txBody>
      </p:sp>
      <p:pic>
        <p:nvPicPr>
          <p:cNvPr descr="https://pbs.twimg.com/profile_images/445599886709243904/oQbPoqNZ_400x400.jpeg" id="594" name="Google Shape;5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1313" y="444447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tIwrLj_-jFE/UlEwP3L7zoI/AAAAAAAALko/qXsnRUjpLvY/s448-Ic42/SDC12440.JPG" id="595" name="Google Shape;5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702" y="1071546"/>
            <a:ext cx="2039057" cy="1529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DDivvTx-twE/Um5GVqDctsI/AAAAAAAAMUk/NI2oZYsgt6Y/s448-Ic42/SDC12710.JPG" id="596" name="Google Shape;596;p24"/>
          <p:cNvPicPr preferRelativeResize="0"/>
          <p:nvPr/>
        </p:nvPicPr>
        <p:blipFill rotWithShape="1">
          <a:blip r:embed="rId5">
            <a:alphaModFix/>
          </a:blip>
          <a:srcRect b="0" l="0" r="0" t="11968"/>
          <a:stretch/>
        </p:blipFill>
        <p:spPr>
          <a:xfrm>
            <a:off x="6572264" y="2947528"/>
            <a:ext cx="2071702" cy="1367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CaasyKiOOes/UwIVBN008WI/AAAAAAAAQPg/QtIdhGm6Qh8/s448-Ic42/SDC14208.JPG" id="597" name="Google Shape;59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64" y="4643446"/>
            <a:ext cx="2039058" cy="1529294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4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"/>
          <p:cNvSpPr txBox="1"/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LLENGUA</a:t>
            </a:r>
            <a:endParaRPr b="0" i="0" sz="2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id="605" name="Google Shape;60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40745"/>
            <a:ext cx="2609314" cy="5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5"/>
          <p:cNvSpPr/>
          <p:nvPr/>
        </p:nvSpPr>
        <p:spPr>
          <a:xfrm>
            <a:off x="-400056" y="41751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             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768" y="2132856"/>
            <a:ext cx="2499577" cy="6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2475" y="366625"/>
            <a:ext cx="2749525" cy="9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4591" y="443781"/>
            <a:ext cx="3646275" cy="53649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5"/>
          <p:cNvSpPr/>
          <p:nvPr/>
        </p:nvSpPr>
        <p:spPr>
          <a:xfrm>
            <a:off x="2129967" y="431763"/>
            <a:ext cx="57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TALLERS INTERCICLE  DE MATEMÀTIQUES I LLENGUA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1" name="Google Shape;61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7075" y="1079499"/>
            <a:ext cx="5434200" cy="515610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5"/>
          <p:cNvSpPr/>
          <p:nvPr/>
        </p:nvSpPr>
        <p:spPr>
          <a:xfrm>
            <a:off x="2286000" y="1587250"/>
            <a:ext cx="4895400" cy="3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35999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Dilluns a la tarda farem 6 grups de nens i nenes de 1r i 2n barrejats i farem 6 tallers.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tallers treballarem: l’expressió escrita, l’expressió oral, la geometria, el càlcul mental, el raonament i lògica i la robòtica.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jocs de mates" id="613" name="Google Shape;61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47539" y="4948364"/>
            <a:ext cx="912850" cy="81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tangram" id="614" name="Google Shape;61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89074" y="4950766"/>
            <a:ext cx="1086292" cy="81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recepta de cuina" id="615" name="Google Shape;61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7065" y="4964388"/>
            <a:ext cx="1133597" cy="80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teatre" id="616" name="Google Shape;61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76037" y="4964388"/>
            <a:ext cx="1357328" cy="80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5b4cf6b932_0_6"/>
          <p:cNvSpPr txBox="1"/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Black"/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LLENGUA</a:t>
            </a:r>
            <a:endParaRPr b="0" i="0" sz="2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id="622" name="Google Shape;622;g15b4cf6b932_0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40745"/>
            <a:ext cx="2609400" cy="5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g15b4cf6b932_0_6"/>
          <p:cNvSpPr/>
          <p:nvPr/>
        </p:nvSpPr>
        <p:spPr>
          <a:xfrm>
            <a:off x="-400056" y="417510"/>
            <a:ext cx="1714500" cy="428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             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4" name="Google Shape;624;g15b4cf6b93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768" y="2132856"/>
            <a:ext cx="2499577" cy="6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15b4cf6b932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2475" y="366625"/>
            <a:ext cx="2749525" cy="9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15b4cf6b932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4591" y="443781"/>
            <a:ext cx="3646275" cy="536494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15b4cf6b932_0_6"/>
          <p:cNvSpPr/>
          <p:nvPr/>
        </p:nvSpPr>
        <p:spPr>
          <a:xfrm>
            <a:off x="2285992" y="431738"/>
            <a:ext cx="57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8" name="Google Shape;628;g15b4cf6b932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7075" y="1079499"/>
            <a:ext cx="5434200" cy="515610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15b4cf6b932_0_6"/>
          <p:cNvSpPr/>
          <p:nvPr/>
        </p:nvSpPr>
        <p:spPr>
          <a:xfrm>
            <a:off x="2286000" y="1587252"/>
            <a:ext cx="45720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5999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Dimecres a la tarda continuarem fent ambients.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5999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ambients son: el bosc dels llibres, lletres i lletres, descobrim i experimentem, som artistes, minimons i joc simbòlic i divermates.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jocs de mates" id="630" name="Google Shape;630;g15b4cf6b932_0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47539" y="4948364"/>
            <a:ext cx="912850" cy="81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tangram" id="631" name="Google Shape;631;g15b4cf6b932_0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89074" y="4950766"/>
            <a:ext cx="1086292" cy="81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recepta de cuina" id="632" name="Google Shape;632;g15b4cf6b932_0_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7065" y="4964388"/>
            <a:ext cx="1133597" cy="80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teatre" id="633" name="Google Shape;633;g15b4cf6b932_0_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76037" y="4964388"/>
            <a:ext cx="1357328" cy="80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"/>
          <p:cNvSpPr/>
          <p:nvPr/>
        </p:nvSpPr>
        <p:spPr>
          <a:xfrm>
            <a:off x="500034" y="857232"/>
            <a:ext cx="8215370" cy="3929090"/>
          </a:xfrm>
          <a:prstGeom prst="roundRect">
            <a:avLst>
              <a:gd fmla="val 16667" name="adj"/>
            </a:avLst>
          </a:prstGeom>
          <a:solidFill>
            <a:srgbClr val="D0E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928662" y="1214422"/>
            <a:ext cx="7572428" cy="281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3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treballa mitjançant projectes.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projectes son: el barri, l’hort, els mitjans de transport i el PI.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segon trimestre farem dos projectes, un dels quals serà el P.I. de tota l’escola i que aquest curs dediquem a l’art.</a:t>
            </a:r>
            <a:endParaRPr sz="2200"/>
          </a:p>
        </p:txBody>
      </p:sp>
      <p:sp>
        <p:nvSpPr>
          <p:cNvPr id="641" name="Google Shape;641;p26"/>
          <p:cNvSpPr/>
          <p:nvPr/>
        </p:nvSpPr>
        <p:spPr>
          <a:xfrm>
            <a:off x="3286116" y="642918"/>
            <a:ext cx="2643206" cy="428628"/>
          </a:xfrm>
          <a:prstGeom prst="roundRect">
            <a:avLst>
              <a:gd fmla="val 16667" name="adj"/>
            </a:avLst>
          </a:prstGeom>
          <a:solidFill>
            <a:srgbClr val="76CEE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3357554" y="642918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MEDI</a:t>
            </a:r>
            <a:endParaRPr b="0" i="0" sz="2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43" name="Google Shape;643;p26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26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Imatge relacionada" id="645" name="Google Shape;6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153" y="4129387"/>
            <a:ext cx="1432378" cy="202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atrapalo.com/common/photo/event/4/7/9/9929/403420/si_0_267.jpg" id="646" name="Google Shape;646;p26"/>
          <p:cNvPicPr preferRelativeResize="0"/>
          <p:nvPr/>
        </p:nvPicPr>
        <p:blipFill rotWithShape="1">
          <a:blip r:embed="rId4">
            <a:alphaModFix/>
          </a:blip>
          <a:srcRect b="13664" l="5358" r="6173" t="10053"/>
          <a:stretch/>
        </p:blipFill>
        <p:spPr>
          <a:xfrm>
            <a:off x="2347189" y="4290117"/>
            <a:ext cx="1498726" cy="1835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l cinema" id="647" name="Google Shape;647;p26"/>
          <p:cNvPicPr preferRelativeResize="0"/>
          <p:nvPr/>
        </p:nvPicPr>
        <p:blipFill rotWithShape="1">
          <a:blip r:embed="rId5">
            <a:alphaModFix/>
          </a:blip>
          <a:srcRect b="6213" l="0" r="515" t="1389"/>
          <a:stretch/>
        </p:blipFill>
        <p:spPr>
          <a:xfrm>
            <a:off x="3923928" y="4316146"/>
            <a:ext cx="2560073" cy="1783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projecte de l'hort" id="648" name="Google Shape;64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1497" y="4310360"/>
            <a:ext cx="1789068" cy="178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0"/>
          <p:cNvSpPr/>
          <p:nvPr/>
        </p:nvSpPr>
        <p:spPr>
          <a:xfrm>
            <a:off x="357150" y="1142972"/>
            <a:ext cx="8215500" cy="3243900"/>
          </a:xfrm>
          <a:prstGeom prst="roundRect">
            <a:avLst>
              <a:gd fmla="val 16667" name="adj"/>
            </a:avLst>
          </a:prstGeom>
          <a:solidFill>
            <a:srgbClr val="A7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30"/>
          <p:cNvSpPr/>
          <p:nvPr/>
        </p:nvSpPr>
        <p:spPr>
          <a:xfrm>
            <a:off x="6304850" y="357174"/>
            <a:ext cx="2839200" cy="1354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30"/>
          <p:cNvSpPr/>
          <p:nvPr/>
        </p:nvSpPr>
        <p:spPr>
          <a:xfrm>
            <a:off x="714348" y="1571612"/>
            <a:ext cx="7572428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3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fa un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canvi de mestra, la qual cosa facilitarà als nens </a:t>
            </a:r>
            <a:endParaRPr sz="2200"/>
          </a:p>
          <a:p>
            <a:pPr indent="0" lvl="0" marL="35999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canvi de la llengua (2n A Gemma i 2n B Núria).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treballarà mitjançant un quadern i a través de jocs de llengua, contes, cançons, endevinalles i amb algunes fitxes relacionades.</a:t>
            </a:r>
            <a:endParaRPr sz="2200"/>
          </a:p>
        </p:txBody>
      </p:sp>
      <p:sp>
        <p:nvSpPr>
          <p:cNvPr id="657" name="Google Shape;657;p30"/>
          <p:cNvSpPr/>
          <p:nvPr/>
        </p:nvSpPr>
        <p:spPr>
          <a:xfrm>
            <a:off x="2500298" y="1000108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30"/>
          <p:cNvSpPr txBox="1"/>
          <p:nvPr/>
        </p:nvSpPr>
        <p:spPr>
          <a:xfrm>
            <a:off x="2571736" y="1000108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CASTELLÀ</a:t>
            </a:r>
            <a:endParaRPr/>
          </a:p>
        </p:txBody>
      </p:sp>
      <p:pic>
        <p:nvPicPr>
          <p:cNvPr descr="https://lh3.googleusercontent.com/-Ghwqj1iooeU/VS443W5RRlI/AAAAAAAAZek/dM4pzZp7cZQ/s448-Ic42/SDC19598.JPG" id="659" name="Google Shape;659;p30"/>
          <p:cNvPicPr preferRelativeResize="0"/>
          <p:nvPr/>
        </p:nvPicPr>
        <p:blipFill rotWithShape="1">
          <a:blip r:embed="rId3">
            <a:alphaModFix/>
          </a:blip>
          <a:srcRect b="10378" l="9743" r="32045" t="36351"/>
          <a:stretch/>
        </p:blipFill>
        <p:spPr>
          <a:xfrm>
            <a:off x="6357943" y="566382"/>
            <a:ext cx="766927" cy="93579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O9OUGoRGUd0/VQMfsBrRJEI/AAAAAAAAXrg/iwoFKukMbkk/s448-Ic42/SDC19015.JPG" id="660" name="Google Shape;660;p30"/>
          <p:cNvPicPr preferRelativeResize="0"/>
          <p:nvPr/>
        </p:nvPicPr>
        <p:blipFill rotWithShape="1">
          <a:blip r:embed="rId4">
            <a:alphaModFix/>
          </a:blip>
          <a:srcRect b="39283" l="13508" r="21605" t="12119"/>
          <a:stretch/>
        </p:blipFill>
        <p:spPr>
          <a:xfrm>
            <a:off x="7232289" y="566382"/>
            <a:ext cx="1665916" cy="93579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1" name="Google Shape;661;p30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30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C:\Users\Xaro\Desktop\Presentación prezi Xaro\lomas2009_sol.jpg" id="663" name="Google Shape;66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0" y="4550806"/>
            <a:ext cx="2643199" cy="230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1"/>
          <p:cNvSpPr/>
          <p:nvPr/>
        </p:nvSpPr>
        <p:spPr>
          <a:xfrm>
            <a:off x="877400" y="1071550"/>
            <a:ext cx="7305900" cy="3476700"/>
          </a:xfrm>
          <a:prstGeom prst="roundRect">
            <a:avLst>
              <a:gd fmla="val 16667" name="adj"/>
            </a:avLst>
          </a:prstGeom>
          <a:solidFill>
            <a:srgbClr val="D8F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1303675" y="1655050"/>
            <a:ext cx="67182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3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Estimularem la capacitat creadora. A vegades es prioritzarà l’experimentació, independentment del resultat final obtingut.</a:t>
            </a:r>
            <a:endParaRPr sz="2200"/>
          </a:p>
          <a:p>
            <a:pPr indent="-139700" lvl="0" marL="3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Treballarem diferents tècniques i amb diferents materials.</a:t>
            </a:r>
            <a:endParaRPr sz="2200"/>
          </a:p>
          <a:p>
            <a:pPr indent="-139700" lvl="0" marL="3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sempre realitzaran activitats individuals, poden fer-les per parelles, en petits grups, en gran grup...</a:t>
            </a:r>
            <a:endParaRPr sz="2200"/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descr="https://lh3.googleusercontent.com/-sT5I9rZQf6o/UlEz4OvxUdI/AAAAAAAALyY/Vs03pZn1sPw/s448-Ic42/SDC12430.JPG" id="670" name="Google Shape;6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60" y="4714884"/>
            <a:ext cx="1714512" cy="12858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FHBH7oaZGVw/UlEz3xQZtmI/AAAAAAAALyM/SeugCXi8UV4/s448-Ic42/SDC12429.JPG" id="671" name="Google Shape;6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52" y="4714883"/>
            <a:ext cx="1714512" cy="12858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xDYwAws3SsA/UlEz1-96SKI/AAAAAAAALxo/On-_sPuf_RM/s448-Ic42/SDC12398.JPG" id="672" name="Google Shape;672;p31"/>
          <p:cNvPicPr preferRelativeResize="0"/>
          <p:nvPr/>
        </p:nvPicPr>
        <p:blipFill rotWithShape="1">
          <a:blip r:embed="rId5">
            <a:alphaModFix/>
          </a:blip>
          <a:srcRect b="0" l="0" r="0" t="16401"/>
          <a:stretch/>
        </p:blipFill>
        <p:spPr>
          <a:xfrm>
            <a:off x="3475128" y="4714884"/>
            <a:ext cx="2050868" cy="128588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73" name="Google Shape;673;p31"/>
          <p:cNvSpPr/>
          <p:nvPr/>
        </p:nvSpPr>
        <p:spPr>
          <a:xfrm>
            <a:off x="2327775" y="537178"/>
            <a:ext cx="3975000" cy="1117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EDUCACIÓ VISUAL I PLÀSTICA</a:t>
            </a:r>
            <a:endParaRPr sz="1800"/>
          </a:p>
        </p:txBody>
      </p:sp>
      <p:sp>
        <p:nvSpPr>
          <p:cNvPr id="674" name="Google Shape;674;p31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31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2"/>
          <p:cNvSpPr txBox="1"/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Gothic"/>
              <a:buNone/>
            </a:pPr>
            <a:r>
              <a:rPr b="1" lang="es-ES" sz="9600"/>
              <a:t>ENGLISH TIME</a:t>
            </a:r>
            <a:endParaRPr b="1" sz="9600"/>
          </a:p>
        </p:txBody>
      </p:sp>
      <p:sp>
        <p:nvSpPr>
          <p:cNvPr id="681" name="Google Shape;681;p32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ESCOLA BAC DE RODA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gff5e04aa24_1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950" y="221025"/>
            <a:ext cx="5143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gff5e04aa24_1_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24" y="5391150"/>
            <a:ext cx="87347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gff5e04aa24_1_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025" y="1249725"/>
            <a:ext cx="5951825" cy="2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ff5e04aa24_1_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1025" y="3688825"/>
            <a:ext cx="5918838" cy="21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642910" y="571480"/>
            <a:ext cx="7772400" cy="89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b="1" i="0" lang="es-ES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PUNTS A TRACTAR...</a:t>
            </a:r>
            <a:endParaRPr b="1" i="0" sz="4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">
            <a:hlinkClick action="ppaction://hlinksldjump" r:id="rId3"/>
          </p:cNvPr>
          <p:cNvSpPr/>
          <p:nvPr/>
        </p:nvSpPr>
        <p:spPr>
          <a:xfrm>
            <a:off x="-285784" y="1805605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759938" y="1785926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A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1785918" y="1714488"/>
            <a:ext cx="59293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Professorat que atèn al grup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">
            <a:hlinkClick action="ppaction://hlinksldjump" r:id="rId4"/>
          </p:cNvPr>
          <p:cNvSpPr/>
          <p:nvPr/>
        </p:nvSpPr>
        <p:spPr>
          <a:xfrm>
            <a:off x="-285784" y="2555704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759938" y="2536025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1785918" y="2486018"/>
            <a:ext cx="59293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Hàbits, normes i organització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1785926" y="3257550"/>
            <a:ext cx="664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Hàbits i normes </a:t>
            </a: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1785918" y="4029078"/>
            <a:ext cx="59293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Hàbits de treball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1785918" y="4800608"/>
            <a:ext cx="59293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Què es treballa a cada àrea?</a:t>
            </a: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1857356" y="5500702"/>
            <a:ext cx="66437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Altres: Sortides, delega</a:t>
            </a:r>
            <a:r>
              <a:rPr lang="es-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t…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">
            <a:hlinkClick action="ppaction://hlinksldjump" r:id="rId5"/>
          </p:cNvPr>
          <p:cNvSpPr/>
          <p:nvPr/>
        </p:nvSpPr>
        <p:spPr>
          <a:xfrm>
            <a:off x="-285784" y="3305803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759938" y="3286124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23" name="Google Shape;223;p3">
            <a:hlinkClick action="ppaction://hlinksldjump" r:id="rId6"/>
          </p:cNvPr>
          <p:cNvSpPr/>
          <p:nvPr/>
        </p:nvSpPr>
        <p:spPr>
          <a:xfrm>
            <a:off x="-285784" y="4055902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CE1E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759938" y="4036223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D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25" name="Google Shape;225;p3">
            <a:hlinkClick action="ppaction://hlinksldjump" r:id="rId7"/>
          </p:cNvPr>
          <p:cNvSpPr/>
          <p:nvPr/>
        </p:nvSpPr>
        <p:spPr>
          <a:xfrm>
            <a:off x="-285784" y="4806001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759938" y="4786322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27" name="Google Shape;227;p3">
            <a:hlinkClick/>
          </p:cNvPr>
          <p:cNvSpPr/>
          <p:nvPr/>
        </p:nvSpPr>
        <p:spPr>
          <a:xfrm>
            <a:off x="-285784" y="555610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487B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759938" y="553642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F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34"/>
          <p:cNvPicPr preferRelativeResize="0"/>
          <p:nvPr/>
        </p:nvPicPr>
        <p:blipFill rotWithShape="1">
          <a:blip r:embed="rId3">
            <a:alphaModFix/>
          </a:blip>
          <a:srcRect b="6568" l="59108" r="9561" t="17968"/>
          <a:stretch/>
        </p:blipFill>
        <p:spPr>
          <a:xfrm>
            <a:off x="2717758" y="642918"/>
            <a:ext cx="4238106" cy="28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4"/>
          <p:cNvSpPr/>
          <p:nvPr/>
        </p:nvSpPr>
        <p:spPr>
          <a:xfrm>
            <a:off x="467550" y="3570600"/>
            <a:ext cx="8229600" cy="292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 EN VALORS SOCIALS I CÍVICS</a:t>
            </a:r>
            <a:endParaRPr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9700" lvl="2" marL="228600" marR="0" rtl="0" algn="just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•"/>
            </a:pPr>
            <a:r>
              <a:rPr i="0" lang="es-E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L’objectiu d'aquesta àrea és donar elements als alumnes perquè siguin capaços de viure plenament, de manera responsable i amb felicitat i perquè puguin contribuir al benestar dels qui els envolten.</a:t>
            </a:r>
            <a:endParaRPr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just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27000" lvl="2" marL="228600" marR="0" rtl="0" algn="just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i="0" lang="es-E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Treballarem els valors i les emocions mitjançant curtmetratges que treballen valors, </a:t>
            </a: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llibres</a:t>
            </a:r>
            <a:r>
              <a:rPr i="0" lang="es-E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converses</a:t>
            </a: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resolució de conflictes…</a:t>
            </a:r>
            <a:endParaRPr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6" name="Google Shape;696;p34"/>
          <p:cNvPicPr preferRelativeResize="0"/>
          <p:nvPr/>
        </p:nvPicPr>
        <p:blipFill rotWithShape="1">
          <a:blip r:embed="rId4">
            <a:alphaModFix/>
          </a:blip>
          <a:srcRect b="0" l="0" r="0" t="12313"/>
          <a:stretch/>
        </p:blipFill>
        <p:spPr>
          <a:xfrm>
            <a:off x="251520" y="980728"/>
            <a:ext cx="2340204" cy="2589878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4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</a:t>
            </a:r>
            <a:endParaRPr/>
          </a:p>
        </p:txBody>
      </p:sp>
      <p:pic>
        <p:nvPicPr>
          <p:cNvPr descr="Resultat d'imatges de ET ex" id="698" name="Google Shape;6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1687" y="2573611"/>
            <a:ext cx="1790057" cy="1006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cortometraje trabajo en equipo" id="699" name="Google Shape;699;p34"/>
          <p:cNvPicPr preferRelativeResize="0"/>
          <p:nvPr/>
        </p:nvPicPr>
        <p:blipFill rotWithShape="1">
          <a:blip r:embed="rId6">
            <a:alphaModFix/>
          </a:blip>
          <a:srcRect b="15663" l="9711" r="11538" t="18187"/>
          <a:stretch/>
        </p:blipFill>
        <p:spPr>
          <a:xfrm>
            <a:off x="7081898" y="338281"/>
            <a:ext cx="1819846" cy="114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cortometraje valores" id="700" name="Google Shape;70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9809" y="1595426"/>
            <a:ext cx="1544024" cy="87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5b4cf6b932_0_0"/>
          <p:cNvSpPr txBox="1"/>
          <p:nvPr>
            <p:ph type="title"/>
          </p:nvPr>
        </p:nvSpPr>
        <p:spPr>
          <a:xfrm>
            <a:off x="731525" y="286500"/>
            <a:ext cx="7680900" cy="146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66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FF6600"/>
                </a:solidFill>
              </a:rPr>
              <a:t>EDUCACIÓ ESPECIAL I VETLLADORES</a:t>
            </a:r>
            <a:endParaRPr b="1" sz="3200">
              <a:solidFill>
                <a:srgbClr val="FF6600"/>
              </a:solidFill>
            </a:endParaRPr>
          </a:p>
        </p:txBody>
      </p:sp>
      <p:sp>
        <p:nvSpPr>
          <p:cNvPr id="707" name="Google Shape;707;g15b4cf6b932_0_0"/>
          <p:cNvSpPr txBox="1"/>
          <p:nvPr>
            <p:ph idx="1" type="body"/>
          </p:nvPr>
        </p:nvSpPr>
        <p:spPr>
          <a:xfrm>
            <a:off x="731525" y="1754700"/>
            <a:ext cx="7680900" cy="42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Aquest curs l’escola té una dotació de 45h setmanals de vetlladora. (El màxim d’hores que dona el Consorci son 50h setmanals).</a:t>
            </a:r>
            <a:endParaRPr/>
          </a:p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D’aquestes 45h: 20h son per ús exclusiu de parasinatari, és a dir, vetlladora amb formació en temes mèdics.</a:t>
            </a:r>
            <a:endParaRPr/>
          </a:p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Les altres 25h son per atendre les n.e.e. de l’escola (incloent també l’estona del menjador).</a:t>
            </a:r>
            <a:endParaRPr/>
          </a:p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La mestra d’atenció a la diversitat, la Cristina Atarés, està per atendre a l’alumnat d’EI i CI. En el nostre cicle, concretament, farà reforços de llengua, matemàtiques i ambients.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5"/>
          <p:cNvSpPr/>
          <p:nvPr/>
        </p:nvSpPr>
        <p:spPr>
          <a:xfrm>
            <a:off x="383150" y="762225"/>
            <a:ext cx="3241800" cy="5837400"/>
          </a:xfrm>
          <a:prstGeom prst="roundRect">
            <a:avLst>
              <a:gd fmla="val 16667" name="adj"/>
            </a:avLst>
          </a:prstGeom>
          <a:solidFill>
            <a:srgbClr val="FFE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35"/>
          <p:cNvSpPr/>
          <p:nvPr/>
        </p:nvSpPr>
        <p:spPr>
          <a:xfrm>
            <a:off x="3819100" y="1059500"/>
            <a:ext cx="2167800" cy="5410500"/>
          </a:xfrm>
          <a:prstGeom prst="roundRect">
            <a:avLst>
              <a:gd fmla="val 16667" name="adj"/>
            </a:avLst>
          </a:prstGeom>
          <a:solidFill>
            <a:srgbClr val="A7D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35"/>
          <p:cNvSpPr/>
          <p:nvPr/>
        </p:nvSpPr>
        <p:spPr>
          <a:xfrm>
            <a:off x="6143625" y="1071550"/>
            <a:ext cx="2643300" cy="5410500"/>
          </a:xfrm>
          <a:prstGeom prst="roundRect">
            <a:avLst>
              <a:gd fmla="val 16667" name="adj"/>
            </a:avLst>
          </a:prstGeom>
          <a:solidFill>
            <a:srgbClr val="A2C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35"/>
          <p:cNvSpPr txBox="1"/>
          <p:nvPr/>
        </p:nvSpPr>
        <p:spPr>
          <a:xfrm>
            <a:off x="1115616" y="18864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SORTIDES I ACTIVITATS ESCOLARS</a:t>
            </a:r>
            <a:endParaRPr b="0" i="0" sz="3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7" name="Google Shape;717;p35"/>
          <p:cNvSpPr/>
          <p:nvPr/>
        </p:nvSpPr>
        <p:spPr>
          <a:xfrm>
            <a:off x="6156176" y="3284984"/>
            <a:ext cx="24288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35"/>
          <p:cNvSpPr txBox="1"/>
          <p:nvPr/>
        </p:nvSpPr>
        <p:spPr>
          <a:xfrm>
            <a:off x="1022299" y="864088"/>
            <a:ext cx="21678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1r Trimestre</a:t>
            </a:r>
            <a:endParaRPr/>
          </a:p>
        </p:txBody>
      </p:sp>
      <p:sp>
        <p:nvSpPr>
          <p:cNvPr id="719" name="Google Shape;719;p35"/>
          <p:cNvSpPr/>
          <p:nvPr/>
        </p:nvSpPr>
        <p:spPr>
          <a:xfrm>
            <a:off x="3378452" y="2564904"/>
            <a:ext cx="2428892" cy="671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/>
          </a:p>
          <a:p>
            <a:pPr indent="0" lvl="0" marL="3600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35"/>
          <p:cNvSpPr txBox="1"/>
          <p:nvPr/>
        </p:nvSpPr>
        <p:spPr>
          <a:xfrm>
            <a:off x="3819099" y="1071513"/>
            <a:ext cx="21678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2n Trimestre</a:t>
            </a:r>
            <a:endParaRPr/>
          </a:p>
        </p:txBody>
      </p:sp>
      <p:sp>
        <p:nvSpPr>
          <p:cNvPr id="721" name="Google Shape;721;p35"/>
          <p:cNvSpPr/>
          <p:nvPr/>
        </p:nvSpPr>
        <p:spPr>
          <a:xfrm>
            <a:off x="6140645" y="1071546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35"/>
          <p:cNvSpPr txBox="1"/>
          <p:nvPr/>
        </p:nvSpPr>
        <p:spPr>
          <a:xfrm>
            <a:off x="6212083" y="1071546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3r Trimestre</a:t>
            </a:r>
            <a:endParaRPr/>
          </a:p>
        </p:txBody>
      </p:sp>
      <p:sp>
        <p:nvSpPr>
          <p:cNvPr id="723" name="Google Shape;723;p35"/>
          <p:cNvSpPr/>
          <p:nvPr/>
        </p:nvSpPr>
        <p:spPr>
          <a:xfrm>
            <a:off x="5987000" y="1500175"/>
            <a:ext cx="27999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d’abril: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danses tradicionals (matí).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de juny: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jornades esportives (matí).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 de juny: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micromarató (matí). 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 el tram.(escola) Cal confirmació.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 més petits van a l’estació.(matí)Cal confirmació.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35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4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25" name="Google Shape;725;p35"/>
          <p:cNvSpPr/>
          <p:nvPr/>
        </p:nvSpPr>
        <p:spPr>
          <a:xfrm>
            <a:off x="-857256" y="260648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487B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35"/>
          <p:cNvSpPr txBox="1"/>
          <p:nvPr/>
        </p:nvSpPr>
        <p:spPr>
          <a:xfrm>
            <a:off x="179512" y="260648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F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Foto: " id="727" name="Google Shape;727;p3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Foto: " id="728" name="Google Shape;728;p3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Foto: " id="729" name="Google Shape;729;p3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35"/>
          <p:cNvSpPr/>
          <p:nvPr/>
        </p:nvSpPr>
        <p:spPr>
          <a:xfrm>
            <a:off x="307975" y="476550"/>
            <a:ext cx="3317100" cy="5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d’octubre: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 García Márquez:matí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d’octubre: Castanyada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de novembre: Terrisseria. Sant Sadurní d’Anoia. (tot el dia).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de novembre:El carrer i tu. (escola)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 de novembre: Sta Cecília.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2n canta a l’escola bressol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de novembre: Auditori de Sant Martí (cal confirmació).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de desembre: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concert de Nadal (matí)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35"/>
          <p:cNvSpPr/>
          <p:nvPr/>
        </p:nvSpPr>
        <p:spPr>
          <a:xfrm>
            <a:off x="3722088" y="1595025"/>
            <a:ext cx="21678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 de febrer: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tallers de carnestoltes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de març: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Day.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de març: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Dansa ara. (tot el dia)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i 31 de març: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Colònies a Cal Masover. Sta Maria de Corcó.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ff460fc3ff_0_0"/>
          <p:cNvSpPr txBox="1"/>
          <p:nvPr/>
        </p:nvSpPr>
        <p:spPr>
          <a:xfrm>
            <a:off x="364050" y="639825"/>
            <a:ext cx="84159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3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DELEGAT/DA</a:t>
            </a:r>
            <a:endParaRPr b="1" sz="19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Recordeu que </a:t>
            </a:r>
            <a:r>
              <a:rPr b="1"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a delegat/da representeu la majoria de les famílies</a:t>
            </a: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 tant, haureu de recollir propostes, dubtes, opinions… que siguin d’interès general, deixant de banda temes particulars que puguin només afectar als vostres fills/es.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a aquestes qüestions disposeu com a vehicle de comunicació les reunions tutorials.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</a:t>
            </a:r>
            <a:r>
              <a:rPr b="1"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funcions</a:t>
            </a:r>
            <a:r>
              <a:rPr lang="es-ES" sz="1900">
                <a:solidFill>
                  <a:srgbClr val="4F81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a delegat són: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-"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 d’enllaç entre les famílies i tutors, per temes que afectin a tot el grup-classe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-"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enllaç famílies- AMPA: assistir a les reunions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-"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acolliment i acompanyament de les famílies noves a l’escola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b="1"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objectiu</a:t>
            </a: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d’aquests delegats és: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millorar la comunicació entre les famílies, l’AMPA i l’escola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cohesionar els col.lectius de l’escola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sultat d'imatges de families i escola" id="738" name="Google Shape;738;gff460fc3f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88746">
            <a:off x="623000" y="398950"/>
            <a:ext cx="2290025" cy="13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5b4cf6b932_0_29"/>
          <p:cNvSpPr txBox="1"/>
          <p:nvPr/>
        </p:nvSpPr>
        <p:spPr>
          <a:xfrm>
            <a:off x="877400" y="2505000"/>
            <a:ext cx="72162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voleu col.laborar  amb l’escola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podeu portar aquells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llibres, joguines, jocs, disfresses…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ja no voleu o que voleu donar.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 ho agraim per endavant.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sultat d'imatges de families i escola" id="745" name="Google Shape;745;g15b4cf6b932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88749">
            <a:off x="849447" y="890309"/>
            <a:ext cx="2850856" cy="193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Xaro\Desktop\Presentación prezi Xaro\nic3b1os-felices.jpg" id="750" name="Google Shape;7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81" y="908720"/>
            <a:ext cx="7880205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37"/>
          <p:cNvSpPr txBox="1"/>
          <p:nvPr>
            <p:ph idx="1" type="body"/>
          </p:nvPr>
        </p:nvSpPr>
        <p:spPr>
          <a:xfrm>
            <a:off x="428596" y="1009056"/>
            <a:ext cx="8229600" cy="44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>
                <a:solidFill>
                  <a:srgbClr val="487B78"/>
                </a:solidFill>
                <a:latin typeface="Arial"/>
                <a:ea typeface="Arial"/>
                <a:cs typeface="Arial"/>
                <a:sym typeface="Arial"/>
              </a:rPr>
              <a:t>Moltes gràcies</a:t>
            </a:r>
            <a:endParaRPr sz="4800">
              <a:solidFill>
                <a:srgbClr val="487B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7"/>
          <p:cNvSpPr txBox="1"/>
          <p:nvPr/>
        </p:nvSpPr>
        <p:spPr>
          <a:xfrm>
            <a:off x="428596" y="162880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B78"/>
              </a:buClr>
              <a:buSzPts val="4800"/>
              <a:buFont typeface="Arial"/>
              <a:buNone/>
            </a:pPr>
            <a:r>
              <a:rPr b="0" i="0" lang="es-ES" sz="4800" u="none" cap="none" strike="noStrike">
                <a:solidFill>
                  <a:srgbClr val="487B78"/>
                </a:solidFill>
                <a:latin typeface="Arial"/>
                <a:ea typeface="Arial"/>
                <a:cs typeface="Arial"/>
                <a:sym typeface="Arial"/>
              </a:rPr>
              <a:t>per la vostra atenció!</a:t>
            </a:r>
            <a:endParaRPr b="0" i="0" sz="4800" u="none" cap="none" strike="noStrike">
              <a:solidFill>
                <a:srgbClr val="487B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250397" y="1142984"/>
            <a:ext cx="2643206" cy="4857784"/>
          </a:xfrm>
          <a:prstGeom prst="roundRect">
            <a:avLst>
              <a:gd fmla="val 16667" name="adj"/>
            </a:avLst>
          </a:prstGeom>
          <a:solidFill>
            <a:srgbClr val="A7D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357158" y="1142984"/>
            <a:ext cx="2643206" cy="4857784"/>
          </a:xfrm>
          <a:prstGeom prst="roundRect">
            <a:avLst>
              <a:gd fmla="val 16667" name="adj"/>
            </a:avLst>
          </a:prstGeom>
          <a:solidFill>
            <a:srgbClr val="A7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6143636" y="1142984"/>
            <a:ext cx="2643206" cy="4857784"/>
          </a:xfrm>
          <a:prstGeom prst="roundRect">
            <a:avLst>
              <a:gd fmla="val 16667" name="adj"/>
            </a:avLst>
          </a:prstGeom>
          <a:solidFill>
            <a:srgbClr val="A2C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4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PROFESSORAT QUE ATÈN AL GRUP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357158" y="1142984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428596" y="1142984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0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MESTRES TUTORES</a:t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500025" y="1928800"/>
            <a:ext cx="2643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2n A</a:t>
            </a:r>
            <a:r>
              <a:rPr b="0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Núria Martínez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nmart53@bdroda.cat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2n B</a:t>
            </a:r>
            <a:r>
              <a:rPr b="0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Gemma Villanueva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5999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gvillan2@bdroda.cat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3250796" y="1142984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3322234" y="1142984"/>
            <a:ext cx="250033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2499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MESTRES ESPECIALISTES</a:t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>
            <a:off x="6140645" y="1142984"/>
            <a:ext cx="2643206" cy="42862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MESTRES DE SUPORT</a:t>
            </a:r>
            <a:endParaRPr/>
          </a:p>
        </p:txBody>
      </p:sp>
      <p:sp>
        <p:nvSpPr>
          <p:cNvPr id="245" name="Google Shape;245;p4"/>
          <p:cNvSpPr/>
          <p:nvPr/>
        </p:nvSpPr>
        <p:spPr>
          <a:xfrm>
            <a:off x="3355377" y="1928802"/>
            <a:ext cx="2428892" cy="369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ANGLÈS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Ricard Pérez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MÚSICA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Cèlia Colomer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 FÍSICA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Cristina Ródenas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RELIGIÓ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 Puertas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6245226" y="1928802"/>
            <a:ext cx="2428892" cy="3975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 LECTIU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Núria, Gemma, Ricard i Cristina Atarés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 POST-LECTIU</a:t>
            </a:r>
            <a:endParaRPr/>
          </a:p>
          <a:p>
            <a:pPr indent="0" lvl="0" marL="360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Núria Martínez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642910" y="6143644"/>
            <a:ext cx="5009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A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/>
          <p:nvPr/>
        </p:nvSpPr>
        <p:spPr>
          <a:xfrm>
            <a:off x="1714480" y="2000240"/>
            <a:ext cx="5572164" cy="150019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DIA D’ENTREVISTES AMB LES FAMÍLIES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1714480" y="1500174"/>
            <a:ext cx="5572164" cy="1500198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2500298" y="1571612"/>
            <a:ext cx="41434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DIJOUS</a:t>
            </a:r>
            <a:endParaRPr sz="200"/>
          </a:p>
        </p:txBody>
      </p:sp>
      <p:pic>
        <p:nvPicPr>
          <p:cNvPr descr="http://3.bp.blogspot.com/-wqkt7KLgaz0/UC_yPZXeokI/AAAAAAAABgg/q1Jwyfg63cU/s400/counseling.jpg" id="259" name="Google Shape;259;p5"/>
          <p:cNvPicPr preferRelativeResize="0"/>
          <p:nvPr/>
        </p:nvPicPr>
        <p:blipFill rotWithShape="1">
          <a:blip r:embed="rId3">
            <a:alphaModFix/>
          </a:blip>
          <a:srcRect b="13746" l="0" r="0" t="14228"/>
          <a:stretch/>
        </p:blipFill>
        <p:spPr>
          <a:xfrm>
            <a:off x="3214678" y="4165211"/>
            <a:ext cx="2746849" cy="19784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"/>
          <p:cNvSpPr/>
          <p:nvPr/>
        </p:nvSpPr>
        <p:spPr>
          <a:xfrm>
            <a:off x="2500298" y="2211165"/>
            <a:ext cx="41434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12,30h. a 13,30h.</a:t>
            </a:r>
            <a:endParaRPr sz="600"/>
          </a:p>
        </p:txBody>
      </p:sp>
      <p:sp>
        <p:nvSpPr>
          <p:cNvPr id="261" name="Google Shape;261;p5"/>
          <p:cNvSpPr/>
          <p:nvPr/>
        </p:nvSpPr>
        <p:spPr>
          <a:xfrm>
            <a:off x="1643042" y="2950765"/>
            <a:ext cx="5786478" cy="10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Mínim una entrevista per curs</a:t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00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A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63" name="Google Shape;263;p5">
            <a:hlinkClick action="ppaction://hlinksldjump" r:id="rId4"/>
          </p:cNvPr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5">
            <a:hlinkClick action="ppaction://hlinksldjump" r:id="rId5"/>
          </p:cNvPr>
          <p:cNvSpPr txBox="1"/>
          <p:nvPr/>
        </p:nvSpPr>
        <p:spPr>
          <a:xfrm>
            <a:off x="8653775" y="6313820"/>
            <a:ext cx="267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F2F2F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▲</a:t>
            </a:r>
            <a:endParaRPr b="0" i="0" sz="1800" u="none" cap="none" strike="noStrike">
              <a:solidFill>
                <a:srgbClr val="F2F2F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/>
          <p:nvPr/>
        </p:nvSpPr>
        <p:spPr>
          <a:xfrm>
            <a:off x="1142976" y="1571612"/>
            <a:ext cx="2857520" cy="3357586"/>
          </a:xfrm>
          <a:prstGeom prst="roundRect">
            <a:avLst>
              <a:gd fmla="val 16667" name="adj"/>
            </a:avLst>
          </a:prstGeom>
          <a:solidFill>
            <a:srgbClr val="A7D8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857224" y="1250141"/>
            <a:ext cx="642942" cy="642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000100" y="1285860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1357300" y="1571600"/>
            <a:ext cx="25461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L’assistència a classe és molt important.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faltes d’assistència 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d’estar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justificades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5000628" y="1571612"/>
            <a:ext cx="2714644" cy="3357586"/>
          </a:xfrm>
          <a:prstGeom prst="roundRect">
            <a:avLst>
              <a:gd fmla="val 16667" name="adj"/>
            </a:avLst>
          </a:prstGeom>
          <a:solidFill>
            <a:srgbClr val="7CE1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714876" y="1250141"/>
            <a:ext cx="642942" cy="642942"/>
          </a:xfrm>
          <a:prstGeom prst="ellipse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4857752" y="1285860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2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5214942" y="2000240"/>
            <a:ext cx="228601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important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puntuals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 a les entrades com a les sortides.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1.bp.blogspot.com/-UdTq__iTBb4/UJO5o_6xI6I/AAAAAAAAAA4/mxXNPZSqWfY/s1600/puntualidad01.png" id="280" name="Google Shape;2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446" y="3643314"/>
            <a:ext cx="2381250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jeU_eo2scpM/VChVCZLKppI/AAAAAAAAT70/yJ-SCa6hMJo/s448-Ic42/SDC16262.JPG" id="281" name="Google Shape;281;p6"/>
          <p:cNvPicPr preferRelativeResize="0"/>
          <p:nvPr/>
        </p:nvPicPr>
        <p:blipFill rotWithShape="1">
          <a:blip r:embed="rId4">
            <a:alphaModFix/>
          </a:blip>
          <a:srcRect b="0" l="8469" r="2613" t="9191"/>
          <a:stretch/>
        </p:blipFill>
        <p:spPr>
          <a:xfrm>
            <a:off x="2483773" y="4805344"/>
            <a:ext cx="2088232" cy="159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cle.jpg" id="282" name="Google Shape;2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23890">
            <a:off x="-1941019" y="4898519"/>
            <a:ext cx="4381818" cy="319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/>
          <p:nvPr/>
        </p:nvSpPr>
        <p:spPr>
          <a:xfrm>
            <a:off x="1142975" y="1542225"/>
            <a:ext cx="5822400" cy="2344800"/>
          </a:xfrm>
          <a:prstGeom prst="roundRect">
            <a:avLst>
              <a:gd fmla="val 16667" name="adj"/>
            </a:avLst>
          </a:prstGeom>
          <a:solidFill>
            <a:srgbClr val="9F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857224" y="1250141"/>
            <a:ext cx="642942" cy="642942"/>
          </a:xfrm>
          <a:prstGeom prst="ellipse">
            <a:avLst/>
          </a:prstGeom>
          <a:solidFill>
            <a:srgbClr val="487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1000100" y="1285860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3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1229125" y="2036025"/>
            <a:ext cx="47631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Recordeu posar el nom a les jaquetes,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carmanyoles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bidonets.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bata per fer plàstica és opcional.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2428860" y="4143380"/>
            <a:ext cx="5429288" cy="1357322"/>
          </a:xfrm>
          <a:prstGeom prst="roundRect">
            <a:avLst>
              <a:gd fmla="val 16667" name="adj"/>
            </a:avLst>
          </a:prstGeom>
          <a:solidFill>
            <a:srgbClr val="B2E3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2143108" y="3821909"/>
            <a:ext cx="642942" cy="642942"/>
          </a:xfrm>
          <a:prstGeom prst="ellipse">
            <a:avLst/>
          </a:prstGeom>
          <a:solidFill>
            <a:srgbClr val="318B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2285984" y="3857628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4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3143251" y="4643450"/>
            <a:ext cx="47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s-ES" sz="22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poden portar joguines a l’escola.</a:t>
            </a:r>
            <a:endParaRPr sz="1600"/>
          </a:p>
        </p:txBody>
      </p:sp>
      <p:pic>
        <p:nvPicPr>
          <p:cNvPr descr="cercle.jpg" id="299" name="Google Shape;2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336441">
            <a:off x="6661272" y="5379601"/>
            <a:ext cx="4381818" cy="3196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DL_9zmd4zXg/UlEz3FbtBRI/AAAAAAAALx8/JZ0lzunQKIQ/s448-Ic42/SDC12418.JPG" id="300" name="Google Shape;3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1996" y="1250147"/>
            <a:ext cx="2232248" cy="1674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5vUoEYrJ7tc/UPRR9cf2RPI/AAAAAAAADCk/1oYNhAEZd7I/s448-Ic42/SDC18609.JPG" id="301" name="Google Shape;3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910" y="4786322"/>
            <a:ext cx="2232248" cy="1674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2" name="Google Shape;302;p7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/>
          <p:nvPr/>
        </p:nvSpPr>
        <p:spPr>
          <a:xfrm>
            <a:off x="1000100" y="1220305"/>
            <a:ext cx="2286000" cy="2076000"/>
          </a:xfrm>
          <a:prstGeom prst="roundRect">
            <a:avLst>
              <a:gd fmla="val 16667" name="adj"/>
            </a:avLst>
          </a:prstGeom>
          <a:solidFill>
            <a:srgbClr val="FFE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357199" y="1053179"/>
            <a:ext cx="642900" cy="642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500025" y="1088910"/>
            <a:ext cx="357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7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1142900" y="1217877"/>
            <a:ext cx="20622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important que vinguin descansats a l’escola.</a:t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4286250" y="1857350"/>
            <a:ext cx="4000500" cy="2296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4000496" y="1535893"/>
            <a:ext cx="642942" cy="642942"/>
          </a:xfrm>
          <a:prstGeom prst="ellipse">
            <a:avLst/>
          </a:prstGeom>
          <a:solidFill>
            <a:srgbClr val="509F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9"/>
          <p:cNvSpPr txBox="1"/>
          <p:nvPr/>
        </p:nvSpPr>
        <p:spPr>
          <a:xfrm>
            <a:off x="4143372" y="1571612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8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cercle.jpg" id="317" name="Google Shape;3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415242">
            <a:off x="-2190909" y="4824668"/>
            <a:ext cx="4381818" cy="319629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9"/>
          <p:cNvSpPr/>
          <p:nvPr/>
        </p:nvSpPr>
        <p:spPr>
          <a:xfrm>
            <a:off x="4500550" y="1857350"/>
            <a:ext cx="33576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esmorza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poden portar una fruita o un petit entrepà.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Millor que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 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portin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una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bossa 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carmanyola.</a:t>
            </a:r>
            <a:endParaRPr sz="1600"/>
          </a:p>
        </p:txBody>
      </p:sp>
      <p:pic>
        <p:nvPicPr>
          <p:cNvPr descr="https://lh3.googleusercontent.com/-ZouofOXLNJY/UR_iaNjAH8I/AAAAAAAAFZg/sqbPTi9vW3w/s448-Ic42/SDC18843.JPG" id="319" name="Google Shape;319;p9"/>
          <p:cNvPicPr preferRelativeResize="0"/>
          <p:nvPr/>
        </p:nvPicPr>
        <p:blipFill rotWithShape="1">
          <a:blip r:embed="rId4">
            <a:alphaModFix/>
          </a:blip>
          <a:srcRect b="0" l="18227" r="20091" t="0"/>
          <a:stretch/>
        </p:blipFill>
        <p:spPr>
          <a:xfrm>
            <a:off x="7643847" y="1152392"/>
            <a:ext cx="1159580" cy="14099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-hb8ePVaYx-w/Ux7-Ts-nYdI/AAAAAAAAQp4/YgWduXkJH1U/s448-Ic42/SDC14591.JPG" id="320" name="Google Shape;320;p9"/>
          <p:cNvPicPr preferRelativeResize="0"/>
          <p:nvPr/>
        </p:nvPicPr>
        <p:blipFill rotWithShape="1">
          <a:blip r:embed="rId5">
            <a:alphaModFix/>
          </a:blip>
          <a:srcRect b="0" l="13768" r="13312" t="0"/>
          <a:stretch/>
        </p:blipFill>
        <p:spPr>
          <a:xfrm>
            <a:off x="1142894" y="3166994"/>
            <a:ext cx="1895090" cy="19491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21" name="Google Shape;321;p9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3643350" y="4391250"/>
            <a:ext cx="4897800" cy="2296800"/>
          </a:xfrm>
          <a:prstGeom prst="roundRect">
            <a:avLst>
              <a:gd fmla="val 16667" name="adj"/>
            </a:avLst>
          </a:prstGeom>
          <a:solidFill>
            <a:srgbClr val="93D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4143375" y="5012400"/>
            <a:ext cx="39501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Podeu portar un paquet de tovalloletes humides i una capsa de mocadors per la classe.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/>
          <p:nvPr/>
        </p:nvSpPr>
        <p:spPr>
          <a:xfrm>
            <a:off x="2928926" y="1071546"/>
            <a:ext cx="4929222" cy="2357454"/>
          </a:xfrm>
          <a:prstGeom prst="roundRect">
            <a:avLst>
              <a:gd fmla="val 16667" name="adj"/>
            </a:avLst>
          </a:prstGeom>
          <a:solidFill>
            <a:srgbClr val="9F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10"/>
          <p:cNvSpPr txBox="1"/>
          <p:nvPr/>
        </p:nvSpPr>
        <p:spPr>
          <a:xfrm>
            <a:off x="700118" y="20320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HÀBITS, NORMES I ORGANITZACIÓ</a:t>
            </a:r>
            <a:endParaRPr b="0" i="0" sz="3400" u="none" cap="none" strike="noStrik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-1071602" y="214290"/>
            <a:ext cx="1714512" cy="428628"/>
          </a:xfrm>
          <a:prstGeom prst="roundRect">
            <a:avLst>
              <a:gd fmla="val 16667" name="adj"/>
            </a:avLst>
          </a:prstGeom>
          <a:solidFill>
            <a:srgbClr val="7DC49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2571736" y="964389"/>
            <a:ext cx="642942" cy="642942"/>
          </a:xfrm>
          <a:prstGeom prst="ellipse">
            <a:avLst/>
          </a:prstGeom>
          <a:solidFill>
            <a:srgbClr val="487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2714612" y="1000108"/>
            <a:ext cx="35719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9</a:t>
            </a:r>
            <a:endParaRPr b="0" i="0" sz="3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3286116" y="1142984"/>
            <a:ext cx="435771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llibreta viatgera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20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l’eina de comunicació  entre familia i escola.</a:t>
            </a:r>
            <a:endParaRPr b="0" i="0" sz="2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que reviseu la motxilla i l’agenda  cada dia.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Signeu les notes i poseu la data.</a:t>
            </a: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431475" y="4554758"/>
            <a:ext cx="6929400" cy="1928700"/>
          </a:xfrm>
          <a:prstGeom prst="roundRect">
            <a:avLst>
              <a:gd fmla="val 16667" name="adj"/>
            </a:avLst>
          </a:prstGeom>
          <a:solidFill>
            <a:srgbClr val="B2E3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750067" y="4250537"/>
            <a:ext cx="642942" cy="642942"/>
          </a:xfrm>
          <a:prstGeom prst="ellipse">
            <a:avLst/>
          </a:prstGeom>
          <a:solidFill>
            <a:srgbClr val="318B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714348" y="4321975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10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931427" y="5122924"/>
            <a:ext cx="592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 física</a:t>
            </a: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aquest curs cal portar una petita bossa amb una tovalloleta (de roba) i  samarreta de recanvi.</a:t>
            </a:r>
            <a:endParaRPr/>
          </a:p>
        </p:txBody>
      </p:sp>
      <p:pic>
        <p:nvPicPr>
          <p:cNvPr descr="C:\Users\Saralbert\Pictures\1r A\RÈTOLS DE CLASSE PER PRIMER\60fc82da4838728ed32dc95fa890bc5f.jpg" id="339" name="Google Shape;339;p10"/>
          <p:cNvPicPr preferRelativeResize="0"/>
          <p:nvPr/>
        </p:nvPicPr>
        <p:blipFill rotWithShape="1">
          <a:blip r:embed="rId3">
            <a:alphaModFix/>
          </a:blip>
          <a:srcRect b="10092" l="10176" r="10683" t="34374"/>
          <a:stretch/>
        </p:blipFill>
        <p:spPr>
          <a:xfrm>
            <a:off x="571472" y="1643050"/>
            <a:ext cx="197884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ipAlG1UXzLs/Um5EEHqXYsI/AAAAAAAAMQ0/dtBFb8gW-X0/s448-Ic42/SDC12617.JPG" id="340" name="Google Shape;3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264" y="3714752"/>
            <a:ext cx="1877579" cy="14081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1" name="Google Shape;341;p10"/>
          <p:cNvSpPr txBox="1"/>
          <p:nvPr/>
        </p:nvSpPr>
        <p:spPr>
          <a:xfrm>
            <a:off x="-25880" y="194611"/>
            <a:ext cx="714380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</a:t>
            </a:r>
            <a:endParaRPr b="0" i="0" sz="28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2015-09-18T09:46:22Z</dcterms:created>
  <dc:creator>super</dc:creator>
</cp:coreProperties>
</file>