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5" r:id="rId6"/>
    <p:sldId id="276" r:id="rId7"/>
    <p:sldId id="277" r:id="rId8"/>
    <p:sldId id="263" r:id="rId9"/>
    <p:sldId id="264" r:id="rId10"/>
    <p:sldId id="274" r:id="rId11"/>
    <p:sldId id="272" r:id="rId12"/>
    <p:sldId id="273" r:id="rId1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2D"/>
    <a:srgbClr val="CD7EE2"/>
    <a:srgbClr val="3ABFDE"/>
    <a:srgbClr val="F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156894-4E9C-44EB-9DA5-97042194C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3878DB7-D5EF-43B5-8708-A687AE4F8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F72113-0EAA-4CF6-8FAC-600AF298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C9D441-8202-424C-AB2B-931B6875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80D9D0-B841-413D-A6BF-7B04F7BE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901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BEFBB5-787F-402E-A5AD-EC0CBBCE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5D5F135-685B-472E-A523-C2F0BD1F1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753345-4530-4465-9704-BB095251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A0F50E-FEDF-4F1E-93A5-42DCB51B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DC24AA-3044-4178-B6CC-7AEE5550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86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B19DBCD-8DD9-4BE3-B1C8-3F22FB3F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7CFA408-7416-471B-B1DA-35AFEF448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68D9E0-964E-45E8-8A80-6BD9F336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321ED3-3359-4F4F-A4A2-B4DB2322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E57C37-B0EA-464A-B454-E78B6F2D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57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0AE66-E1C6-4A66-8FEB-9E83C732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783AC1-AB1F-4A98-AFBD-A0C163AD0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F5C314-1C6D-42DB-A549-CF447C6A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559A27-CC05-42F0-8F46-79B0259F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5D8134-80C0-4649-BDA5-7B66B5EC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37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9B79B-5694-47BB-AF81-5ADBEC81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4E1D960-C6EE-470D-A089-1FD01AF36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D8A24D-C90B-46E2-953A-34218F10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D16020-6E95-4A47-8E8E-248817C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C67CDB-A7C2-4B28-80FC-1343960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237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E1CFD-AA1E-49E5-AE55-55D0AAE9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7C5B82-CA56-438C-BEBD-D2A8D8423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55CEC9-E589-482D-A29A-96205CEDD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B08E6FF-A858-409B-A092-BD4CAD9A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44B384A-FF13-418F-BC0A-2E986C8C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8C0630D-79C5-4018-A0B0-35A4462C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169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09808E-E534-4D56-ADC7-EEE87AB7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FA56AE-7F90-422C-B8CA-E99A5EE2F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72669E3-C6CA-46B5-AB58-494441F6E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7D9E955-3827-466E-8A9B-EC4DA5248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F11E21A-A1C0-47FD-BA74-3627F86FE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ED5EB3A-E1E5-4996-8526-89E9575B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35BCFFC-8F02-4850-A176-94788A1F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F288167-D082-49A3-9444-6D80C738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85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ECB2AD-CBCD-41C0-9244-1795485C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D42CCF3-54E3-4837-BC02-D18A21E2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F534329-DCB7-47CF-A578-0B933543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56A2513-AF88-42FA-9BFC-89F5B72D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338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E283A44-6DB3-443D-AFEA-4E7AC6F8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0FFB016-233F-4052-9AEF-749DA41B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7EB9BF1-F92D-4564-A443-FAA8B1E2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040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313C15-65DA-48BA-BACC-5A3DFFD4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D9E960-C6F9-451E-912D-2B14B7DA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8ECA9EA-E2B6-427A-8C7D-E8CB3F53A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EB4179B-47EC-4BE7-942C-582E4510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EA9A9A-BB78-4CB9-B316-5D4311F5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2EED96-1379-4C84-9D2B-434AA951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50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E2AEFA-EA6F-40D6-8A05-E506991A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DE97290-8074-4B18-B367-AE8EE848E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4E41B0-2AA0-497B-ABD3-C6D3662E4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1C673C-A456-401D-8302-2157F21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F90814-AB9C-4A95-A31D-76BFDECE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9AEEE61-C111-4B25-834D-0032C6A2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545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1C43D6F-790A-4720-BA3C-CA744F62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6F5E124-5A1C-4436-9137-3D4C572C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1DE7DD-CEEC-4DDC-AC4C-0EF3D494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B771-707F-474B-9C23-4DF0CB1781F1}" type="datetimeFigureOut">
              <a:rPr lang="ca-ES" smtClean="0"/>
              <a:t>24/02/2022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43D8AF-26AB-4767-82C4-A72787CBA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EC65534-ECB5-469F-9322-49E797A0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A1E-83CB-442D-B4FE-02D1B948A5E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16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5D6091-7845-462D-A48C-88FD8D82A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368" y="1169368"/>
            <a:ext cx="10522040" cy="2434108"/>
          </a:xfrm>
        </p:spPr>
        <p:txBody>
          <a:bodyPr anchor="ctr"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" panose="02010003020600000004" pitchFamily="2" charset="0"/>
              </a:rPr>
              <a:t>COLÒNIES A </a:t>
            </a:r>
            <a:r>
              <a: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" panose="02010003020600000004" pitchFamily="2" charset="0"/>
              </a:rPr>
              <a:t/>
            </a:r>
            <a:br>
              <a: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" panose="02010003020600000004" pitchFamily="2" charset="0"/>
              </a:rPr>
            </a:br>
            <a:r>
              <a:rPr lang="es-E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" panose="02010003020600000004" pitchFamily="2" charset="0"/>
              </a:rPr>
              <a:t>CAL MASOVER</a:t>
            </a:r>
            <a:endParaRPr lang="ca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" panose="02010003020600000004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030CE87-1DEF-4DF3-B6BA-2F7370228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399"/>
            <a:ext cx="9144000" cy="726435"/>
          </a:xfrm>
        </p:spPr>
        <p:txBody>
          <a:bodyPr>
            <a:normAutofit lnSpcReduction="10000"/>
          </a:bodyPr>
          <a:lstStyle/>
          <a:p>
            <a:r>
              <a:rPr lang="es-ES" sz="4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ESCOLA BAC DE RODA - P5</a:t>
            </a:r>
            <a:endParaRPr lang="ca-ES" sz="4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EEE7A611-04BA-4D7D-BA73-7F08D4278750}"/>
              </a:ext>
            </a:extLst>
          </p:cNvPr>
          <p:cNvSpPr txBox="1">
            <a:spLocks/>
          </p:cNvSpPr>
          <p:nvPr/>
        </p:nvSpPr>
        <p:spPr>
          <a:xfrm>
            <a:off x="1524000" y="4567395"/>
            <a:ext cx="9144000" cy="72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>
                <a:solidFill>
                  <a:srgbClr val="F1B0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28 AL 29 D’ABRIL DEL 2022</a:t>
            </a:r>
            <a:endParaRPr lang="ca-ES" sz="4000" dirty="0">
              <a:solidFill>
                <a:srgbClr val="F1B0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58333C48-E4D2-44CD-A275-6DD33449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1" y="1270654"/>
            <a:ext cx="5817705" cy="836444"/>
          </a:xfrm>
        </p:spPr>
        <p:txBody>
          <a:bodyPr/>
          <a:lstStyle/>
          <a:p>
            <a:pPr marL="0" indent="0">
              <a:buNone/>
            </a:pPr>
            <a:r>
              <a:rPr lang="ca-ES" sz="3200" b="1" kern="0" dirty="0">
                <a:solidFill>
                  <a:srgbClr val="F1B02D"/>
                </a:solidFill>
                <a:latin typeface="Signika" panose="02010003020600000004" pitchFamily="50" charset="0"/>
              </a:rPr>
              <a:t>EL poblat del Drac Miquel</a:t>
            </a:r>
            <a:endParaRPr kumimoji="0" lang="ca-ES" sz="3200" b="1" i="0" u="none" strike="noStrike" kern="0" cap="none" spc="0" normalizeH="0" baseline="0" dirty="0">
              <a:ln>
                <a:noFill/>
              </a:ln>
              <a:solidFill>
                <a:srgbClr val="F1B02D"/>
              </a:solidFill>
              <a:uLnTx/>
              <a:uFillTx/>
              <a:latin typeface="Signika" panose="02010003020600000004" pitchFamily="50" charset="0"/>
            </a:endParaRPr>
          </a:p>
          <a:p>
            <a:pPr marL="0" indent="0">
              <a:buNone/>
            </a:pPr>
            <a:r>
              <a:rPr kumimoji="0" lang="ca-ES" sz="105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kumimoji="0" lang="ca-ES" sz="2400" b="0" i="0" u="none" strike="noStrike" kern="0" cap="none" spc="0" normalizeH="0" baseline="0" dirty="0">
              <a:ln>
                <a:noFill/>
              </a:ln>
              <a:solidFill>
                <a:srgbClr val="F1B02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2F5F6124-D94D-4010-89DA-76046576E9E3}"/>
              </a:ext>
            </a:extLst>
          </p:cNvPr>
          <p:cNvSpPr txBox="1">
            <a:spLocks/>
          </p:cNvSpPr>
          <p:nvPr/>
        </p:nvSpPr>
        <p:spPr>
          <a:xfrm>
            <a:off x="6907676" y="1849988"/>
            <a:ext cx="4446123" cy="382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a-E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ComicSansMS"/>
              </a:rPr>
              <a:t>El drac Miquel és un drac bo durant tota la seva llarga vida ha estat viatjant pel món. Ara ja és vellet i ha decidit instal·lar-se en un petit poblat a la vora d’un castell. El rei en assabentar-se’n, ha mobilitzat la seva gent a fi de combatre el drac.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ComicSansMS"/>
              </a:rPr>
              <a:t> La princesa, que és molt valenta, ha estat la única que s’hi ha apropat i ha descobert la seva bondat, però ella sola no pot convèncer a tot el poble! Per això demanarà ajuda als nens i nenes perquè tots junts puguin convèncer als habitants del poble de la bondat del Drac Miquel.</a:t>
            </a:r>
            <a:endParaRPr lang="ca-ES" sz="1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060B3EE-2702-4E03-9500-0376EFF9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18342"/>
          <a:stretch/>
        </p:blipFill>
        <p:spPr bwMode="auto">
          <a:xfrm>
            <a:off x="689105" y="1828492"/>
            <a:ext cx="5817707" cy="3688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47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494518-2DDE-4A96-8393-A0CEA05C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/>
          </a:bodyPr>
          <a:lstStyle/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Portar roba còmoda i que es pugui embrutar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Marcar amb el nom totes les peces de roba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Portar llençol i coixinera</a:t>
            </a:r>
          </a:p>
          <a:p>
            <a:pPr marL="475973" indent="-356980" defTabSz="503972">
              <a:lnSpc>
                <a:spcPct val="15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Millor motxilla que maleta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els infants facin o ajudin a fer-la (motxilla)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portar objectes de valor o innecessaris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2C12C0B-A92E-4BEB-B81A-84AC7E0151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RECOMANACIONS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2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2C12C0B-A92E-4BEB-B81A-84AC7E015163}"/>
              </a:ext>
            </a:extLst>
          </p:cNvPr>
          <p:cNvSpPr txBox="1">
            <a:spLocks/>
          </p:cNvSpPr>
          <p:nvPr/>
        </p:nvSpPr>
        <p:spPr>
          <a:xfrm>
            <a:off x="586409" y="49901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" panose="02010003020600000004" pitchFamily="2" charset="0"/>
              </a:rPr>
              <a:t>MOLTES GRÀCIES!</a:t>
            </a:r>
            <a:endParaRPr lang="ca-E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F1027-6AD8-499C-B0B7-FEEB4533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QUI SOM?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494518-2DDE-4A96-8393-A0CEA05C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676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Signika" panose="02010003020600000004" pitchFamily="50" charset="0"/>
              </a:rPr>
              <a:t>aula2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ca-ES" sz="2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 una entitat de serveis socioculturals i de dinamització del temps lliure amb més de 50 anys d'experiència.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DAFFFE9C-C307-42F2-A8AB-7E6EC7382F85}"/>
              </a:ext>
            </a:extLst>
          </p:cNvPr>
          <p:cNvSpPr/>
          <p:nvPr/>
        </p:nvSpPr>
        <p:spPr>
          <a:xfrm>
            <a:off x="1117756" y="2833775"/>
            <a:ext cx="3096344" cy="144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L’aprenentatge a través del joc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ED7F43B3-55FC-4EDF-8E3A-094753217855}"/>
              </a:ext>
            </a:extLst>
          </p:cNvPr>
          <p:cNvSpPr/>
          <p:nvPr/>
        </p:nvSpPr>
        <p:spPr>
          <a:xfrm>
            <a:off x="4602000" y="2833775"/>
            <a:ext cx="2988000" cy="1440000"/>
          </a:xfrm>
          <a:prstGeom prst="ellipse">
            <a:avLst/>
          </a:prstGeom>
          <a:solidFill>
            <a:srgbClr val="F1B0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convivència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F7F8071-6F18-445E-B2F9-B161399104D3}"/>
              </a:ext>
            </a:extLst>
          </p:cNvPr>
          <p:cNvSpPr/>
          <p:nvPr/>
        </p:nvSpPr>
        <p:spPr>
          <a:xfrm>
            <a:off x="2546457" y="4435679"/>
            <a:ext cx="3397806" cy="1469207"/>
          </a:xfrm>
          <a:prstGeom prst="ellipse">
            <a:avLst/>
          </a:prstGeom>
          <a:solidFill>
            <a:srgbClr val="F254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L’experimentació  i els sentits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E67EC84-1C43-4D68-A710-846B37519983}"/>
              </a:ext>
            </a:extLst>
          </p:cNvPr>
          <p:cNvSpPr/>
          <p:nvPr/>
        </p:nvSpPr>
        <p:spPr>
          <a:xfrm>
            <a:off x="6286345" y="4464886"/>
            <a:ext cx="3383109" cy="1440000"/>
          </a:xfrm>
          <a:prstGeom prst="ellipse">
            <a:avLst/>
          </a:prstGeom>
          <a:solidFill>
            <a:srgbClr val="CD7E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educació igualitària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2F1284B4-1056-46E9-822C-28529917ECF1}"/>
              </a:ext>
            </a:extLst>
          </p:cNvPr>
          <p:cNvSpPr/>
          <p:nvPr/>
        </p:nvSpPr>
        <p:spPr>
          <a:xfrm>
            <a:off x="7977900" y="2833775"/>
            <a:ext cx="3087285" cy="144000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Reconèixer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0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ca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ndividualitat</a:t>
            </a: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6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494518-2DDE-4A96-8393-A0CEA05C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90"/>
            <a:ext cx="10515600" cy="4486275"/>
          </a:xfrm>
        </p:spPr>
        <p:txBody>
          <a:bodyPr anchor="ctr"/>
          <a:lstStyle/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 protagonistes són els infants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Seguretat i responsabilitat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Innovació i qualitat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Propostes clares i programacions a mida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2C12C0B-A92E-4BEB-B81A-84AC7E0151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PRINCIPIS D’ACTUACIÓ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1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F1027-6AD8-499C-B0B7-FEEB4533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QUÈ FEM?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  <p:grpSp>
        <p:nvGrpSpPr>
          <p:cNvPr id="11" name="Agrupar 26">
            <a:extLst>
              <a:ext uri="{FF2B5EF4-FFF2-40B4-BE49-F238E27FC236}">
                <a16:creationId xmlns:a16="http://schemas.microsoft.com/office/drawing/2014/main" xmlns="" id="{29822EDB-6E03-4272-A2AA-A0D58BB50329}"/>
              </a:ext>
            </a:extLst>
          </p:cNvPr>
          <p:cNvGrpSpPr/>
          <p:nvPr/>
        </p:nvGrpSpPr>
        <p:grpSpPr>
          <a:xfrm>
            <a:off x="1681978" y="1018247"/>
            <a:ext cx="8184099" cy="5021504"/>
            <a:chOff x="-14606" y="671619"/>
            <a:chExt cx="8753673" cy="5370977"/>
          </a:xfrm>
        </p:grpSpPr>
        <p:pic>
          <p:nvPicPr>
            <p:cNvPr id="12" name="Imagen 11" descr="nens_colors.png">
              <a:extLst>
                <a:ext uri="{FF2B5EF4-FFF2-40B4-BE49-F238E27FC236}">
                  <a16:creationId xmlns:a16="http://schemas.microsoft.com/office/drawing/2014/main" xmlns="" id="{E4EDF0F2-0634-46EA-BE2D-49EE47B14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06" y="671619"/>
              <a:ext cx="7559043" cy="5327905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683A4D20-0C5F-45B3-A252-8489D2FEF904}"/>
                </a:ext>
              </a:extLst>
            </p:cNvPr>
            <p:cNvSpPr txBox="1"/>
            <p:nvPr/>
          </p:nvSpPr>
          <p:spPr>
            <a:xfrm>
              <a:off x="-14606" y="5350420"/>
              <a:ext cx="2476416" cy="68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Acompanyaments</a:t>
              </a:r>
            </a:p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764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3A3541BB-2E51-4BB5-8527-6F89F029961E}"/>
                </a:ext>
              </a:extLst>
            </p:cNvPr>
            <p:cNvSpPr txBox="1"/>
            <p:nvPr/>
          </p:nvSpPr>
          <p:spPr>
            <a:xfrm>
              <a:off x="1031073" y="4414101"/>
              <a:ext cx="2476416" cy="39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Descobertes</a:t>
              </a:r>
              <a:endParaRPr lang="es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513CB85E-9378-42FD-B85B-600F7D638052}"/>
                </a:ext>
              </a:extLst>
            </p:cNvPr>
            <p:cNvSpPr txBox="1"/>
            <p:nvPr/>
          </p:nvSpPr>
          <p:spPr>
            <a:xfrm>
              <a:off x="2193944" y="4810055"/>
              <a:ext cx="2476416" cy="39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Extraescolars</a:t>
              </a:r>
              <a:endParaRPr lang="es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9D82ABD2-4DDA-4CD5-9B38-2F3D9881BB4D}"/>
                </a:ext>
              </a:extLst>
            </p:cNvPr>
            <p:cNvSpPr txBox="1"/>
            <p:nvPr/>
          </p:nvSpPr>
          <p:spPr>
            <a:xfrm>
              <a:off x="3307623" y="5647560"/>
              <a:ext cx="2476416" cy="39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Cases de colònies</a:t>
              </a:r>
              <a:endParaRPr lang="es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A4FB0593-F1F2-4765-B006-F7EFF5A63B88}"/>
                </a:ext>
              </a:extLst>
            </p:cNvPr>
            <p:cNvSpPr txBox="1"/>
            <p:nvPr/>
          </p:nvSpPr>
          <p:spPr>
            <a:xfrm>
              <a:off x="5368320" y="4723284"/>
              <a:ext cx="2476416" cy="69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Colònies i </a:t>
              </a:r>
            </a:p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treballs de síntesi</a:t>
              </a:r>
              <a:endParaRPr lang="es-E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601F83E4-5A3F-407E-8C0D-79CAB982FF7D}"/>
                </a:ext>
              </a:extLst>
            </p:cNvPr>
            <p:cNvSpPr txBox="1"/>
            <p:nvPr/>
          </p:nvSpPr>
          <p:spPr>
            <a:xfrm>
              <a:off x="4296039" y="4242424"/>
              <a:ext cx="2476416" cy="68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Menjadors</a:t>
              </a:r>
            </a:p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764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37DCB96A-8510-44AD-AF34-30469DC9458E}"/>
                </a:ext>
              </a:extLst>
            </p:cNvPr>
            <p:cNvSpPr txBox="1"/>
            <p:nvPr/>
          </p:nvSpPr>
          <p:spPr>
            <a:xfrm>
              <a:off x="7168420" y="4402081"/>
              <a:ext cx="1570647" cy="68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a-ES" kern="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Casals</a:t>
              </a:r>
            </a:p>
            <a:p>
              <a:pPr algn="ctr" defTabSz="503972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 sz="1764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0987B4FE-0F29-43EC-A9C0-59BC0E235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3755" y="1416900"/>
              <a:ext cx="1054100" cy="299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7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F1027-6AD8-499C-B0B7-FEEB4533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ON ANIREM?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EF2BF66-EBFD-47C6-8274-6A5EC3428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32" y="3515264"/>
            <a:ext cx="2433368" cy="2230873"/>
          </a:xfrm>
          <a:prstGeom prst="rect">
            <a:avLst/>
          </a:prstGeom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B2311308-AFA7-48E4-B1A1-2805CA46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79" y="1776953"/>
            <a:ext cx="3521015" cy="2409792"/>
          </a:xfrm>
        </p:spPr>
        <p:txBody>
          <a:bodyPr/>
          <a:lstStyle/>
          <a:p>
            <a:pPr marL="0" indent="0">
              <a:buNone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1B02D"/>
                </a:solidFill>
                <a:uLnTx/>
                <a:uFillTx/>
                <a:latin typeface="Signika" panose="02010003020600000004" pitchFamily="50" charset="0"/>
              </a:rPr>
              <a:t>Cal </a:t>
            </a:r>
            <a:r>
              <a:rPr kumimoji="0" lang="es-E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1B02D"/>
                </a:solidFill>
                <a:uLnTx/>
                <a:uFillTx/>
                <a:latin typeface="Signika" panose="02010003020600000004" pitchFamily="50" charset="0"/>
              </a:rPr>
              <a:t>Masover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1B02D"/>
              </a:solidFill>
              <a:uLnTx/>
              <a:uFillTx/>
              <a:latin typeface="Signika" panose="02010003020600000004" pitchFamily="50" charset="0"/>
            </a:endParaRPr>
          </a:p>
          <a:p>
            <a:pPr marL="0" indent="0">
              <a:buNone/>
            </a:pPr>
            <a:r>
              <a:rPr kumimoji="0" lang="ca-ES" sz="105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24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L’Esquirol</a:t>
            </a:r>
            <a:endParaRPr lang="es-ES" sz="24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s-ES" sz="2400" b="1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Osona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kumimoji="0" lang="ca-ES" sz="2400" b="0" i="0" u="none" strike="noStrike" kern="0" cap="none" spc="0" normalizeH="0" baseline="0" dirty="0">
              <a:ln>
                <a:noFill/>
              </a:ln>
              <a:solidFill>
                <a:srgbClr val="F1B02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2BA2E3C-CE1D-420C-8645-B2C288BE7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6" y="1690687"/>
            <a:ext cx="6570918" cy="41496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667945E-F4C9-4861-97C3-53945C1F0A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7835"/>
          <a:stretch/>
        </p:blipFill>
        <p:spPr>
          <a:xfrm>
            <a:off x="836166" y="1690686"/>
            <a:ext cx="6570918" cy="41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2438756-EB28-4664-8579-F6D3CED9C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/>
          <a:stretch/>
        </p:blipFill>
        <p:spPr>
          <a:xfrm>
            <a:off x="657892" y="1656122"/>
            <a:ext cx="5328093" cy="35457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1B1286-EB04-4350-A231-AA553CCB1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/>
          <a:stretch/>
        </p:blipFill>
        <p:spPr>
          <a:xfrm>
            <a:off x="6197628" y="1656122"/>
            <a:ext cx="5336480" cy="35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191FD2-4064-4FFA-9281-5E53860BC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1357026"/>
            <a:ext cx="5329580" cy="3994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F2FAB3A-6B7A-4884-BB91-73D5D9E76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7026"/>
            <a:ext cx="5767754" cy="39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494518-2DDE-4A96-8393-A0CEA05C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/>
          <a:lstStyle/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Servei integral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Director/a responsable de l’activitat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L’atesa: la ràtio monitor/infant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L’ambientació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Varietat d’estratègies i activitats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</a:t>
            </a:r>
          </a:p>
          <a:p>
            <a:pPr marL="475973" indent="-356980" defTabSz="503972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60000"/>
              <a:buFont typeface="Wingdings" panose="05000000000000000000" pitchFamily="2" charset="2"/>
              <a:buChar char="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  <a:defRPr/>
            </a:pPr>
            <a:r>
              <a:rPr lang="ca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2C12C0B-A92E-4BEB-B81A-84AC7E0151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ORGANITZACIÓ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5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2C12C0B-A92E-4BEB-B81A-84AC7E0151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Signika" panose="02010003020600000004" pitchFamily="2" charset="0"/>
              </a:rPr>
              <a:t>QUÈ FAREM?</a:t>
            </a:r>
            <a:endParaRPr lang="ca-ES" b="1" dirty="0">
              <a:solidFill>
                <a:schemeClr val="accent5">
                  <a:lumMod val="75000"/>
                </a:schemeClr>
              </a:solidFill>
              <a:latin typeface="Signika" panose="02010003020600000004" pitchFamily="2" charset="0"/>
            </a:endParaRP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xmlns="" id="{3D0E2549-266F-477F-8AD4-93C3B7990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5" y="1334606"/>
            <a:ext cx="5831601" cy="48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158">
            <a:extLst>
              <a:ext uri="{FF2B5EF4-FFF2-40B4-BE49-F238E27FC236}">
                <a16:creationId xmlns:a16="http://schemas.microsoft.com/office/drawing/2014/main" xmlns="" id="{29C61678-BD5B-4017-868D-F35D0682A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51282"/>
              </p:ext>
            </p:extLst>
          </p:nvPr>
        </p:nvGraphicFramePr>
        <p:xfrm>
          <a:off x="959695" y="1621943"/>
          <a:ext cx="5320890" cy="4376186"/>
        </p:xfrm>
        <a:graphic>
          <a:graphicData uri="http://schemas.openxmlformats.org/drawingml/2006/table">
            <a:tbl>
              <a:tblPr/>
              <a:tblGrid>
                <a:gridCol w="266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0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1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SORTIDA DE L’ESCOLA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Arribada a la casa </a:t>
                      </a:r>
                      <a:endParaRPr kumimoji="0" lang="ca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BON DIA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Recollida</a:t>
                      </a:r>
                      <a:endParaRPr kumimoji="0" lang="ca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Esmorzar</a:t>
                      </a:r>
                      <a:endParaRPr kumimoji="0" lang="es-E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1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Instal·lació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Jocs per petits grups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Gimcana al bosc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Comiat de l’ambientació 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4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Dinar</a:t>
                      </a:r>
                      <a:endParaRPr kumimoji="0" lang="es-E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181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Presentació de l’ambientació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Joc de descoberta de l’entorn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TORNADA A L’ESCOLA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1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Berenar</a:t>
                      </a:r>
                      <a:endParaRPr kumimoji="0" lang="es-E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2E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84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Joc simbòlic</a:t>
                      </a:r>
                      <a:endParaRPr kumimoji="0" lang="es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14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Sopar</a:t>
                      </a:r>
                      <a:endParaRPr kumimoji="0" lang="es-E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3E2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917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492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Joc de nit exterior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alkduster" panose="03050602040202020205" pitchFamily="66" charset="0"/>
                        </a:rPr>
                        <a:t>Conte de bona nit</a:t>
                      </a:r>
                      <a:endParaRPr kumimoji="0" lang="ca-E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halkduster" panose="03050602040202020205" pitchFamily="66" charset="0"/>
                      </a:endParaRPr>
                    </a:p>
                  </a:txBody>
                  <a:tcPr marL="85529" marR="85529" marT="42748" marB="427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727B23CC-C05E-4C91-B10A-A2BFD5B2D1C5}"/>
              </a:ext>
            </a:extLst>
          </p:cNvPr>
          <p:cNvSpPr>
            <a:spLocks noGrp="1"/>
          </p:cNvSpPr>
          <p:nvPr/>
        </p:nvSpPr>
        <p:spPr>
          <a:xfrm>
            <a:off x="7684035" y="1681756"/>
            <a:ext cx="3548270" cy="415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  <a:tabLst>
                <a:tab pos="2700020" algn="ctr"/>
                <a:tab pos="5400040" algn="r"/>
              </a:tabLst>
            </a:pPr>
            <a:r>
              <a:rPr lang="ca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Els monitors/es estaran en tot moment amb els infants a excepció del moment de l’àpat i a l’hora de dormir, ho faran a </a:t>
            </a:r>
            <a:r>
              <a:rPr lang="ca-ES" sz="1800" dirty="0">
                <a:latin typeface="Open Sans" panose="020B0606030504020204" pitchFamily="34" charset="0"/>
                <a:ea typeface="Open Sans" panose="020B0606030504020204" pitchFamily="34" charset="0"/>
              </a:rPr>
              <a:t>la casa però a part dels infants.</a:t>
            </a:r>
            <a:endParaRPr lang="ca-ES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0020" algn="ctr"/>
                <a:tab pos="5400040" algn="r"/>
              </a:tabLst>
            </a:pPr>
            <a:endParaRPr lang="ca-ES" sz="1800" dirty="0"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0020" algn="ctr"/>
                <a:tab pos="5400040" algn="r"/>
              </a:tabLst>
            </a:pPr>
            <a:r>
              <a:rPr lang="ca-ES" sz="1800" dirty="0">
                <a:latin typeface="Open Sans" panose="020B0606030504020204" pitchFamily="34" charset="0"/>
                <a:ea typeface="Open Sans" panose="020B0606030504020204" pitchFamily="34" charset="0"/>
              </a:rPr>
              <a:t>Us ajudem a fer la instal·lació a les habitacions i a recollir i fer el sac l’últim dia!</a:t>
            </a:r>
          </a:p>
        </p:txBody>
      </p:sp>
    </p:spTree>
    <p:extLst>
      <p:ext uri="{BB962C8B-B14F-4D97-AF65-F5344CB8AC3E}">
        <p14:creationId xmlns:p14="http://schemas.microsoft.com/office/powerpoint/2010/main" val="39881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384</Words>
  <Application>Microsoft Office PowerPoint</Application>
  <PresentationFormat>Personalizado</PresentationFormat>
  <Paragraphs>73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COLÒNIES A  CAL MASOVER</vt:lpstr>
      <vt:lpstr>QUI SOM?</vt:lpstr>
      <vt:lpstr>Presentación de PowerPoint</vt:lpstr>
      <vt:lpstr>QUÈ FEM?</vt:lpstr>
      <vt:lpstr>ON ANIREM?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COLÒNIES A  NOM CASA</dc:title>
  <dc:creator>Jordi Giró</dc:creator>
  <cp:lastModifiedBy>Prof</cp:lastModifiedBy>
  <cp:revision>9</cp:revision>
  <dcterms:created xsi:type="dcterms:W3CDTF">2021-10-26T10:18:35Z</dcterms:created>
  <dcterms:modified xsi:type="dcterms:W3CDTF">2022-02-24T11:50:21Z</dcterms:modified>
</cp:coreProperties>
</file>