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79" r:id="rId3"/>
    <p:sldId id="272" r:id="rId4"/>
    <p:sldId id="257" r:id="rId5"/>
    <p:sldId id="258" r:id="rId6"/>
    <p:sldId id="262" r:id="rId7"/>
    <p:sldId id="263" r:id="rId8"/>
    <p:sldId id="264" r:id="rId9"/>
    <p:sldId id="266" r:id="rId10"/>
    <p:sldId id="265" r:id="rId11"/>
    <p:sldId id="267" r:id="rId12"/>
    <p:sldId id="273" r:id="rId13"/>
    <p:sldId id="275" r:id="rId14"/>
    <p:sldId id="274" r:id="rId15"/>
    <p:sldId id="276" r:id="rId16"/>
    <p:sldId id="277" r:id="rId17"/>
    <p:sldId id="270" r:id="rId18"/>
    <p:sldId id="278" r:id="rId19"/>
    <p:sldId id="271" r:id="rId20"/>
  </p:sldIdLst>
  <p:sldSz cx="9144000" cy="6858000" type="screen4x3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2929"/>
    <a:srgbClr val="FFCC00"/>
    <a:srgbClr val="FFFF66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86" d="100"/>
          <a:sy n="86" d="100"/>
        </p:scale>
        <p:origin x="-37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a-ES" smtClean="0"/>
              <a:t>Feu clic aquí per editar l'estil de subtítols del patró.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D18E7-976E-44DF-955D-269EF2ABC6EB}" type="datetimeFigureOut">
              <a:rPr lang="ca-ES" smtClean="0"/>
              <a:pPr/>
              <a:t>17/10/2019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EBEE8-B2AA-45FE-91D1-8CEA7B3FF9C6}" type="slidenum">
              <a:rPr lang="ca-ES" smtClean="0"/>
              <a:pPr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175407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D18E7-976E-44DF-955D-269EF2ABC6EB}" type="datetimeFigureOut">
              <a:rPr lang="ca-ES" smtClean="0"/>
              <a:pPr/>
              <a:t>17/10/2019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EBEE8-B2AA-45FE-91D1-8CEA7B3FF9C6}" type="slidenum">
              <a:rPr lang="ca-ES" smtClean="0"/>
              <a:pPr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966595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D18E7-976E-44DF-955D-269EF2ABC6EB}" type="datetimeFigureOut">
              <a:rPr lang="ca-ES" smtClean="0"/>
              <a:pPr/>
              <a:t>17/10/2019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EBEE8-B2AA-45FE-91D1-8CEA7B3FF9C6}" type="slidenum">
              <a:rPr lang="ca-ES" smtClean="0"/>
              <a:pPr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174210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D18E7-976E-44DF-955D-269EF2ABC6EB}" type="datetimeFigureOut">
              <a:rPr lang="ca-ES" smtClean="0"/>
              <a:pPr/>
              <a:t>17/10/2019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EBEE8-B2AA-45FE-91D1-8CEA7B3FF9C6}" type="slidenum">
              <a:rPr lang="ca-ES" smtClean="0"/>
              <a:pPr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717248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D18E7-976E-44DF-955D-269EF2ABC6EB}" type="datetimeFigureOut">
              <a:rPr lang="ca-ES" smtClean="0"/>
              <a:pPr/>
              <a:t>17/10/2019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EBEE8-B2AA-45FE-91D1-8CEA7B3FF9C6}" type="slidenum">
              <a:rPr lang="ca-ES" smtClean="0"/>
              <a:pPr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347515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D18E7-976E-44DF-955D-269EF2ABC6EB}" type="datetimeFigureOut">
              <a:rPr lang="ca-ES" smtClean="0"/>
              <a:pPr/>
              <a:t>17/10/2019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EBEE8-B2AA-45FE-91D1-8CEA7B3FF9C6}" type="slidenum">
              <a:rPr lang="ca-ES" smtClean="0"/>
              <a:pPr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752204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D18E7-976E-44DF-955D-269EF2ABC6EB}" type="datetimeFigureOut">
              <a:rPr lang="ca-ES" smtClean="0"/>
              <a:pPr/>
              <a:t>17/10/2019</a:t>
            </a:fld>
            <a:endParaRPr lang="ca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EBEE8-B2AA-45FE-91D1-8CEA7B3FF9C6}" type="slidenum">
              <a:rPr lang="ca-ES" smtClean="0"/>
              <a:pPr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608252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D18E7-976E-44DF-955D-269EF2ABC6EB}" type="datetimeFigureOut">
              <a:rPr lang="ca-ES" smtClean="0"/>
              <a:pPr/>
              <a:t>17/10/2019</a:t>
            </a:fld>
            <a:endParaRPr lang="ca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EBEE8-B2AA-45FE-91D1-8CEA7B3FF9C6}" type="slidenum">
              <a:rPr lang="ca-ES" smtClean="0"/>
              <a:pPr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412105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D18E7-976E-44DF-955D-269EF2ABC6EB}" type="datetimeFigureOut">
              <a:rPr lang="ca-ES" smtClean="0"/>
              <a:pPr/>
              <a:t>17/10/2019</a:t>
            </a:fld>
            <a:endParaRPr lang="ca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EBEE8-B2AA-45FE-91D1-8CEA7B3FF9C6}" type="slidenum">
              <a:rPr lang="ca-ES" smtClean="0"/>
              <a:pPr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807047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D18E7-976E-44DF-955D-269EF2ABC6EB}" type="datetimeFigureOut">
              <a:rPr lang="ca-ES" smtClean="0"/>
              <a:pPr/>
              <a:t>17/10/2019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EBEE8-B2AA-45FE-91D1-8CEA7B3FF9C6}" type="slidenum">
              <a:rPr lang="ca-ES" smtClean="0"/>
              <a:pPr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602915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D18E7-976E-44DF-955D-269EF2ABC6EB}" type="datetimeFigureOut">
              <a:rPr lang="ca-ES" smtClean="0"/>
              <a:pPr/>
              <a:t>17/10/2019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EBEE8-B2AA-45FE-91D1-8CEA7B3FF9C6}" type="slidenum">
              <a:rPr lang="ca-ES" smtClean="0"/>
              <a:pPr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877912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DD18E7-976E-44DF-955D-269EF2ABC6EB}" type="datetimeFigureOut">
              <a:rPr lang="ca-ES" smtClean="0"/>
              <a:pPr/>
              <a:t>17/10/2019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2EBEE8-B2AA-45FE-91D1-8CEA7B3FF9C6}" type="slidenum">
              <a:rPr lang="ca-ES" smtClean="0"/>
              <a:pPr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80692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000">
              <a:srgbClr val="FFFF00"/>
            </a:gs>
            <a:gs pos="87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683568" y="476673"/>
            <a:ext cx="7774632" cy="216023"/>
          </a:xfrm>
        </p:spPr>
        <p:txBody>
          <a:bodyPr>
            <a:normAutofit fontScale="90000"/>
          </a:bodyPr>
          <a:lstStyle/>
          <a:p>
            <a:pPr>
              <a:spcAft>
                <a:spcPts val="0"/>
              </a:spcAft>
            </a:pPr>
            <a:r>
              <a:rPr lang="ca-ES" sz="2000" dirty="0" smtClean="0">
                <a:solidFill>
                  <a:srgbClr val="3B3835"/>
                </a:solidFill>
                <a:effectLst/>
                <a:latin typeface="Arial"/>
                <a:ea typeface="Times New Roman"/>
              </a:rPr>
              <a:t/>
            </a:r>
            <a:br>
              <a:rPr lang="ca-ES" sz="2000" dirty="0" smtClean="0">
                <a:solidFill>
                  <a:srgbClr val="3B3835"/>
                </a:solidFill>
                <a:effectLst/>
                <a:latin typeface="Arial"/>
                <a:ea typeface="Times New Roman"/>
              </a:rPr>
            </a:br>
            <a:r>
              <a:rPr lang="ca-ES" sz="2000" dirty="0">
                <a:solidFill>
                  <a:srgbClr val="3B3835"/>
                </a:solidFill>
                <a:latin typeface="Arial"/>
                <a:ea typeface="Times New Roman"/>
              </a:rPr>
              <a:t/>
            </a:r>
            <a:br>
              <a:rPr lang="ca-ES" sz="2000" dirty="0">
                <a:solidFill>
                  <a:srgbClr val="3B3835"/>
                </a:solidFill>
                <a:latin typeface="Arial"/>
                <a:ea typeface="Times New Roman"/>
              </a:rPr>
            </a:br>
            <a:r>
              <a:rPr lang="ca-ES" sz="2000" dirty="0" smtClean="0">
                <a:solidFill>
                  <a:srgbClr val="3B3835"/>
                </a:solidFill>
                <a:latin typeface="Arial"/>
                <a:ea typeface="Times New Roman"/>
              </a:rPr>
              <a:t/>
            </a:r>
            <a:br>
              <a:rPr lang="ca-ES" sz="2000" dirty="0" smtClean="0">
                <a:solidFill>
                  <a:srgbClr val="3B3835"/>
                </a:solidFill>
                <a:latin typeface="Arial"/>
                <a:ea typeface="Times New Roman"/>
              </a:rPr>
            </a:br>
            <a:r>
              <a:rPr lang="ca-ES" sz="2000" dirty="0">
                <a:solidFill>
                  <a:srgbClr val="3B3835"/>
                </a:solidFill>
                <a:latin typeface="Arial"/>
                <a:ea typeface="Times New Roman"/>
              </a:rPr>
              <a:t/>
            </a:r>
            <a:br>
              <a:rPr lang="ca-ES" sz="2000" dirty="0">
                <a:solidFill>
                  <a:srgbClr val="3B3835"/>
                </a:solidFill>
                <a:latin typeface="Arial"/>
                <a:ea typeface="Times New Roman"/>
              </a:rPr>
            </a:br>
            <a:r>
              <a:rPr lang="ca-ES" sz="2000" dirty="0" smtClean="0">
                <a:solidFill>
                  <a:srgbClr val="3B3835"/>
                </a:solidFill>
                <a:latin typeface="Arial"/>
                <a:ea typeface="Times New Roman"/>
              </a:rPr>
              <a:t/>
            </a:r>
            <a:br>
              <a:rPr lang="ca-ES" sz="2000" dirty="0" smtClean="0">
                <a:solidFill>
                  <a:srgbClr val="3B3835"/>
                </a:solidFill>
                <a:latin typeface="Arial"/>
                <a:ea typeface="Times New Roman"/>
              </a:rPr>
            </a:br>
            <a:r>
              <a:rPr lang="ca-ES" sz="2000" dirty="0">
                <a:solidFill>
                  <a:srgbClr val="3B3835"/>
                </a:solidFill>
                <a:latin typeface="Arial"/>
                <a:ea typeface="Times New Roman"/>
              </a:rPr>
              <a:t/>
            </a:r>
            <a:br>
              <a:rPr lang="ca-ES" sz="2000" dirty="0">
                <a:solidFill>
                  <a:srgbClr val="3B3835"/>
                </a:solidFill>
                <a:latin typeface="Arial"/>
                <a:ea typeface="Times New Roman"/>
              </a:rPr>
            </a:br>
            <a:r>
              <a:rPr lang="ca-ES" sz="2000" dirty="0" smtClean="0">
                <a:solidFill>
                  <a:srgbClr val="3B3835"/>
                </a:solidFill>
                <a:effectLst/>
                <a:latin typeface="Arial"/>
                <a:ea typeface="Times New Roman"/>
              </a:rPr>
              <a:t> </a:t>
            </a:r>
            <a:r>
              <a:rPr lang="ca-ES" sz="2000" dirty="0" smtClean="0">
                <a:effectLst/>
                <a:latin typeface="Times New Roman"/>
                <a:ea typeface="Times New Roman"/>
              </a:rPr>
              <a:t/>
            </a:r>
            <a:br>
              <a:rPr lang="ca-ES" sz="2000" dirty="0" smtClean="0">
                <a:effectLst/>
                <a:latin typeface="Times New Roman"/>
                <a:ea typeface="Times New Roman"/>
              </a:rPr>
            </a:br>
            <a:r>
              <a:rPr lang="ca-ES" sz="2000" dirty="0" smtClean="0">
                <a:effectLst/>
                <a:latin typeface="Times New Roman"/>
                <a:ea typeface="Times New Roman"/>
              </a:rPr>
              <a:t/>
            </a:r>
            <a:br>
              <a:rPr lang="ca-ES" sz="2000" dirty="0" smtClean="0">
                <a:effectLst/>
                <a:latin typeface="Times New Roman"/>
                <a:ea typeface="Times New Roman"/>
              </a:rPr>
            </a:br>
            <a:r>
              <a:rPr lang="ca-ES" sz="2000" dirty="0">
                <a:latin typeface="Times New Roman"/>
                <a:ea typeface="Times New Roman"/>
              </a:rPr>
              <a:t/>
            </a:r>
            <a:br>
              <a:rPr lang="ca-ES" sz="2000" dirty="0">
                <a:latin typeface="Times New Roman"/>
                <a:ea typeface="Times New Roman"/>
              </a:rPr>
            </a:br>
            <a:r>
              <a:rPr lang="ca-ES" sz="2000" dirty="0" smtClean="0">
                <a:latin typeface="Times New Roman"/>
                <a:ea typeface="Times New Roman"/>
              </a:rPr>
              <a:t/>
            </a:r>
            <a:br>
              <a:rPr lang="ca-ES" sz="2000" dirty="0" smtClean="0">
                <a:latin typeface="Times New Roman"/>
                <a:ea typeface="Times New Roman"/>
              </a:rPr>
            </a:br>
            <a:r>
              <a:rPr lang="ca-ES" sz="2000" dirty="0">
                <a:latin typeface="Times New Roman"/>
                <a:ea typeface="Times New Roman"/>
              </a:rPr>
              <a:t/>
            </a:r>
            <a:br>
              <a:rPr lang="ca-ES" sz="2000" dirty="0">
                <a:latin typeface="Times New Roman"/>
                <a:ea typeface="Times New Roman"/>
              </a:rPr>
            </a:br>
            <a:r>
              <a:rPr lang="ca-ES" sz="2000" dirty="0" smtClean="0">
                <a:latin typeface="Times New Roman"/>
                <a:ea typeface="Times New Roman"/>
              </a:rPr>
              <a:t/>
            </a:r>
            <a:br>
              <a:rPr lang="ca-ES" sz="2000" dirty="0" smtClean="0">
                <a:latin typeface="Times New Roman"/>
                <a:ea typeface="Times New Roman"/>
              </a:rPr>
            </a:br>
            <a:r>
              <a:rPr lang="ca-ES" sz="2000" dirty="0" smtClean="0">
                <a:latin typeface="Times New Roman"/>
                <a:ea typeface="Times New Roman"/>
              </a:rPr>
              <a:t/>
            </a:r>
            <a:br>
              <a:rPr lang="ca-ES" sz="2000" dirty="0" smtClean="0">
                <a:latin typeface="Times New Roman"/>
                <a:ea typeface="Times New Roman"/>
              </a:rPr>
            </a:br>
            <a:r>
              <a:rPr lang="ca-ES" sz="2000" dirty="0">
                <a:latin typeface="Times New Roman"/>
                <a:ea typeface="Times New Roman"/>
              </a:rPr>
              <a:t/>
            </a:r>
            <a:br>
              <a:rPr lang="ca-ES" sz="2000" dirty="0">
                <a:latin typeface="Times New Roman"/>
                <a:ea typeface="Times New Roman"/>
              </a:rPr>
            </a:br>
            <a:r>
              <a:rPr lang="ca-ES" sz="2000" dirty="0" smtClean="0">
                <a:latin typeface="Times New Roman"/>
                <a:ea typeface="Times New Roman"/>
              </a:rPr>
              <a:t/>
            </a:r>
            <a:br>
              <a:rPr lang="ca-ES" sz="2000" dirty="0" smtClean="0">
                <a:latin typeface="Times New Roman"/>
                <a:ea typeface="Times New Roman"/>
              </a:rPr>
            </a:br>
            <a:r>
              <a:rPr lang="ca-ES" sz="2000" dirty="0">
                <a:latin typeface="Times New Roman"/>
                <a:ea typeface="Times New Roman"/>
              </a:rPr>
              <a:t/>
            </a:r>
            <a:br>
              <a:rPr lang="ca-ES" sz="2000" dirty="0">
                <a:latin typeface="Times New Roman"/>
                <a:ea typeface="Times New Roman"/>
              </a:rPr>
            </a:br>
            <a:r>
              <a:rPr lang="ca-ES" sz="2000" dirty="0" smtClean="0">
                <a:latin typeface="Times New Roman"/>
                <a:ea typeface="Times New Roman"/>
              </a:rPr>
              <a:t/>
            </a:r>
            <a:br>
              <a:rPr lang="ca-ES" sz="2000" dirty="0" smtClean="0">
                <a:latin typeface="Times New Roman"/>
                <a:ea typeface="Times New Roman"/>
              </a:rPr>
            </a:br>
            <a:r>
              <a:rPr lang="ca-ES" sz="2000" dirty="0" smtClean="0">
                <a:latin typeface="Times New Roman"/>
                <a:ea typeface="Times New Roman"/>
              </a:rPr>
              <a:t/>
            </a:r>
            <a:br>
              <a:rPr lang="ca-ES" sz="2000" dirty="0" smtClean="0">
                <a:latin typeface="Times New Roman"/>
                <a:ea typeface="Times New Roman"/>
              </a:rPr>
            </a:br>
            <a:r>
              <a:rPr lang="ca-ES" sz="2000" dirty="0">
                <a:latin typeface="Times New Roman"/>
                <a:ea typeface="Times New Roman"/>
              </a:rPr>
              <a:t/>
            </a:r>
            <a:br>
              <a:rPr lang="ca-ES" sz="2000" dirty="0">
                <a:latin typeface="Times New Roman"/>
                <a:ea typeface="Times New Roman"/>
              </a:rPr>
            </a:br>
            <a:r>
              <a:rPr lang="ca-ES" sz="2000" dirty="0" smtClean="0">
                <a:latin typeface="Times New Roman"/>
                <a:ea typeface="Times New Roman"/>
              </a:rPr>
              <a:t/>
            </a:r>
            <a:br>
              <a:rPr lang="ca-ES" sz="2000" dirty="0" smtClean="0">
                <a:latin typeface="Times New Roman"/>
                <a:ea typeface="Times New Roman"/>
              </a:rPr>
            </a:br>
            <a:r>
              <a:rPr lang="ca-ES" sz="2000" dirty="0" smtClean="0">
                <a:latin typeface="Times New Roman"/>
                <a:ea typeface="Times New Roman"/>
              </a:rPr>
              <a:t/>
            </a:r>
            <a:br>
              <a:rPr lang="ca-ES" sz="2000" dirty="0" smtClean="0">
                <a:latin typeface="Times New Roman"/>
                <a:ea typeface="Times New Roman"/>
              </a:rPr>
            </a:br>
            <a:r>
              <a:rPr lang="ca-ES" sz="2000" dirty="0">
                <a:latin typeface="Times New Roman"/>
                <a:ea typeface="Times New Roman"/>
              </a:rPr>
              <a:t/>
            </a:r>
            <a:br>
              <a:rPr lang="ca-ES" sz="2000" dirty="0">
                <a:latin typeface="Times New Roman"/>
                <a:ea typeface="Times New Roman"/>
              </a:rPr>
            </a:br>
            <a:r>
              <a:rPr lang="ca-ES" sz="5300" b="1" dirty="0" smtClean="0">
                <a:latin typeface="+mn-lt"/>
                <a:ea typeface="Times New Roman"/>
              </a:rPr>
              <a:t>BENVINGUTS I BENVINGUDES</a:t>
            </a:r>
            <a:br>
              <a:rPr lang="ca-ES" sz="5300" b="1" dirty="0" smtClean="0">
                <a:latin typeface="+mn-lt"/>
                <a:ea typeface="Times New Roman"/>
              </a:rPr>
            </a:br>
            <a:r>
              <a:rPr lang="ca-ES" sz="5300" b="1" dirty="0" smtClean="0">
                <a:latin typeface="+mn-lt"/>
                <a:ea typeface="Times New Roman"/>
              </a:rPr>
              <a:t> </a:t>
            </a:r>
            <a:br>
              <a:rPr lang="ca-ES" sz="5300" b="1" dirty="0" smtClean="0">
                <a:latin typeface="+mn-lt"/>
                <a:ea typeface="Times New Roman"/>
              </a:rPr>
            </a:br>
            <a:r>
              <a:rPr lang="ca-ES" sz="5100" b="1" dirty="0" smtClean="0">
                <a:latin typeface="+mn-lt"/>
                <a:ea typeface="Times New Roman"/>
              </a:rPr>
              <a:t>A LA REUNIÓ D’INICI DE CURS</a:t>
            </a:r>
            <a:br>
              <a:rPr lang="ca-ES" sz="5100" b="1" dirty="0" smtClean="0">
                <a:latin typeface="+mn-lt"/>
                <a:ea typeface="Times New Roman"/>
              </a:rPr>
            </a:br>
            <a:r>
              <a:rPr lang="ca-ES" sz="5100" b="1" dirty="0" smtClean="0">
                <a:latin typeface="+mn-lt"/>
                <a:ea typeface="Times New Roman"/>
              </a:rPr>
              <a:t/>
            </a:r>
            <a:br>
              <a:rPr lang="ca-ES" sz="5100" b="1" dirty="0" smtClean="0">
                <a:latin typeface="+mn-lt"/>
                <a:ea typeface="Times New Roman"/>
              </a:rPr>
            </a:br>
            <a:r>
              <a:rPr lang="ca-ES" sz="5300" b="1" dirty="0" smtClean="0">
                <a:latin typeface="+mn-lt"/>
                <a:ea typeface="Times New Roman"/>
              </a:rPr>
              <a:t>1r A i B</a:t>
            </a:r>
            <a:br>
              <a:rPr lang="ca-ES" sz="5300" b="1" dirty="0" smtClean="0">
                <a:latin typeface="+mn-lt"/>
                <a:ea typeface="Times New Roman"/>
              </a:rPr>
            </a:br>
            <a:r>
              <a:rPr lang="ca-ES" sz="5300" b="1" dirty="0" smtClean="0">
                <a:latin typeface="+mn-lt"/>
                <a:ea typeface="Times New Roman"/>
              </a:rPr>
              <a:t/>
            </a:r>
            <a:br>
              <a:rPr lang="ca-ES" sz="5300" b="1" dirty="0" smtClean="0">
                <a:latin typeface="+mn-lt"/>
                <a:ea typeface="Times New Roman"/>
              </a:rPr>
            </a:br>
            <a:r>
              <a:rPr lang="ca-ES" sz="5300" b="1" dirty="0" smtClean="0">
                <a:latin typeface="+mn-lt"/>
                <a:ea typeface="Times New Roman"/>
              </a:rPr>
              <a:t>CURS 2019-20</a:t>
            </a:r>
            <a:r>
              <a:rPr lang="ca-ES" sz="5300" b="1" dirty="0" smtClean="0">
                <a:effectLst/>
                <a:latin typeface="+mn-lt"/>
                <a:ea typeface="Times New Roman"/>
              </a:rPr>
              <a:t/>
            </a:r>
            <a:br>
              <a:rPr lang="ca-ES" sz="5300" b="1" dirty="0" smtClean="0">
                <a:effectLst/>
                <a:latin typeface="+mn-lt"/>
                <a:ea typeface="Times New Roman"/>
              </a:rPr>
            </a:br>
            <a:r>
              <a:rPr lang="ca-ES" sz="3100" b="1" dirty="0" smtClean="0">
                <a:solidFill>
                  <a:srgbClr val="3B3835"/>
                </a:solidFill>
                <a:effectLst/>
                <a:latin typeface="+mn-lt"/>
                <a:ea typeface="Times New Roman"/>
              </a:rPr>
              <a:t> </a:t>
            </a:r>
            <a:r>
              <a:rPr lang="ca-ES" sz="3100" b="1" dirty="0" smtClean="0">
                <a:effectLst/>
                <a:latin typeface="+mn-lt"/>
                <a:ea typeface="Times New Roman"/>
              </a:rPr>
              <a:t/>
            </a:r>
            <a:br>
              <a:rPr lang="ca-ES" sz="3100" b="1" dirty="0" smtClean="0">
                <a:effectLst/>
                <a:latin typeface="+mn-lt"/>
                <a:ea typeface="Times New Roman"/>
              </a:rPr>
            </a:br>
            <a:endParaRPr lang="ca-ES" sz="3100" b="1" dirty="0">
              <a:latin typeface="+mn-lt"/>
            </a:endParaRPr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 flipV="1">
            <a:off x="1371600" y="5638800"/>
            <a:ext cx="6400800" cy="94456"/>
          </a:xfrm>
        </p:spPr>
        <p:txBody>
          <a:bodyPr>
            <a:normAutofit fontScale="25000" lnSpcReduction="20000"/>
          </a:bodyPr>
          <a:lstStyle/>
          <a:p>
            <a:endParaRPr lang="ca-ES" dirty="0" smtClean="0"/>
          </a:p>
          <a:p>
            <a:endParaRPr lang="ca-ES" dirty="0"/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057458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5000">
              <a:srgbClr val="DEC9BF"/>
            </a:gs>
            <a:gs pos="0">
              <a:schemeClr val="accent6">
                <a:lumMod val="60000"/>
                <a:lumOff val="40000"/>
                <a:alpha val="84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3">
                <a:lumMod val="60000"/>
                <a:lumOff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544" y="404664"/>
            <a:ext cx="8352928" cy="58631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ca-ES" sz="2400" b="1" dirty="0" smtClean="0">
                <a:solidFill>
                  <a:schemeClr val="accent6">
                    <a:lumMod val="75000"/>
                  </a:schemeClr>
                </a:solidFill>
                <a:effectLst/>
                <a:latin typeface="Comic Sans MS" pitchFamily="66" charset="0"/>
                <a:ea typeface="Times New Roman"/>
              </a:rPr>
              <a:t>LLENGUA</a:t>
            </a:r>
          </a:p>
          <a:p>
            <a:pPr algn="ctr">
              <a:spcAft>
                <a:spcPts val="0"/>
              </a:spcAft>
            </a:pPr>
            <a:endParaRPr lang="ca-ES" dirty="0" smtClean="0">
              <a:solidFill>
                <a:schemeClr val="accent6">
                  <a:lumMod val="75000"/>
                </a:schemeClr>
              </a:solidFill>
              <a:effectLst/>
              <a:latin typeface="Comic Sans MS" pitchFamily="66" charset="0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ca-ES" b="1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- </a:t>
            </a:r>
            <a:r>
              <a:rPr lang="ca-ES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Participar de forma adequada en les situacions comunicatives habituals en el context escolar i social.</a:t>
            </a:r>
            <a:endParaRPr lang="ca-ES" dirty="0" smtClean="0">
              <a:effectLst/>
              <a:latin typeface="Comic Sans MS" pitchFamily="66" charset="0"/>
              <a:ea typeface="Times New Roman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ca-ES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- Saber llegir i escriure amb lletra lligada paraules i frases senzilles amb tots els sons treballats.</a:t>
            </a:r>
            <a:endParaRPr lang="ca-ES" dirty="0" smtClean="0">
              <a:effectLst/>
              <a:latin typeface="Comic Sans MS" pitchFamily="66" charset="0"/>
              <a:ea typeface="Times New Roman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ca-ES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- Desenvolupar capacitats relacionades amb la llengua: com la comunicativa, d’expressió (oral i escrita),...</a:t>
            </a:r>
            <a:endParaRPr lang="ca-ES" dirty="0" smtClean="0">
              <a:effectLst/>
              <a:latin typeface="Comic Sans MS" pitchFamily="66" charset="0"/>
              <a:ea typeface="Times New Roman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ca-ES" kern="50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  <a:cs typeface="Liberation Sans"/>
              </a:rPr>
              <a:t>- Estructurar bé una frase per tal de construir  </a:t>
            </a:r>
            <a:r>
              <a:rPr lang="ca-ES" kern="50" dirty="0" smtClean="0">
                <a:solidFill>
                  <a:srgbClr val="3B3835"/>
                </a:solidFill>
                <a:latin typeface="Comic Sans MS" pitchFamily="66" charset="0"/>
                <a:ea typeface="Times New Roman"/>
                <a:cs typeface="Liberation Sans"/>
              </a:rPr>
              <a:t>frases</a:t>
            </a:r>
            <a:r>
              <a:rPr lang="ca-ES" kern="50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  <a:cs typeface="Liberation Sans"/>
              </a:rPr>
              <a:t> senzilles i entenedores.</a:t>
            </a:r>
            <a:br>
              <a:rPr lang="ca-ES" kern="50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  <a:cs typeface="Liberation Sans"/>
              </a:rPr>
            </a:br>
            <a:r>
              <a:rPr lang="ca-ES" kern="50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  <a:cs typeface="Liberation Sans"/>
              </a:rPr>
              <a:t>- Assolir l’ortografia natural. Iniciar-los en la arbitrària (majúscules, </a:t>
            </a:r>
            <a:r>
              <a:rPr lang="ca-ES" kern="50" dirty="0" smtClean="0">
                <a:solidFill>
                  <a:srgbClr val="3B3835"/>
                </a:solidFill>
                <a:latin typeface="Comic Sans MS" pitchFamily="66" charset="0"/>
                <a:ea typeface="Times New Roman"/>
                <a:cs typeface="Liberation Sans"/>
              </a:rPr>
              <a:t>signes de puntuació</a:t>
            </a:r>
            <a:r>
              <a:rPr lang="ca-ES" kern="50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  <a:cs typeface="Liberation Sans"/>
              </a:rPr>
              <a:t>...)</a:t>
            </a:r>
            <a:endParaRPr lang="ca-ES" kern="50" dirty="0" smtClean="0">
              <a:solidFill>
                <a:srgbClr val="000000"/>
              </a:solidFill>
              <a:effectLst/>
              <a:latin typeface="Comic Sans MS" pitchFamily="66" charset="0"/>
              <a:ea typeface="Tahoma"/>
              <a:cs typeface="Liberation Sans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ca-ES" kern="50" dirty="0">
              <a:solidFill>
                <a:srgbClr val="3B3835"/>
              </a:solidFill>
              <a:latin typeface="Comic Sans MS" pitchFamily="66" charset="0"/>
              <a:ea typeface="Times New Roman"/>
              <a:cs typeface="Liberation Sans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ca-ES" kern="50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  <a:cs typeface="Liberation Sans"/>
              </a:rPr>
              <a:t>Per tal de fomentar </a:t>
            </a:r>
            <a:r>
              <a:rPr lang="ca-ES" b="1" kern="50" dirty="0" smtClean="0">
                <a:solidFill>
                  <a:srgbClr val="3B3835"/>
                </a:solidFill>
                <a:latin typeface="Comic Sans MS" pitchFamily="66" charset="0"/>
                <a:ea typeface="Times New Roman"/>
                <a:cs typeface="Liberation Sans"/>
              </a:rPr>
              <a:t>la</a:t>
            </a:r>
            <a:r>
              <a:rPr lang="ca-ES" b="1" kern="50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  <a:cs typeface="Liberation Sans"/>
              </a:rPr>
              <a:t> lectura</a:t>
            </a:r>
            <a:r>
              <a:rPr lang="ca-ES" kern="50" dirty="0" smtClean="0">
                <a:solidFill>
                  <a:srgbClr val="3B3835"/>
                </a:solidFill>
                <a:latin typeface="Comic Sans MS" pitchFamily="66" charset="0"/>
                <a:ea typeface="Times New Roman"/>
                <a:cs typeface="Liberation Sans"/>
              </a:rPr>
              <a:t>, a primària, es dediquen</a:t>
            </a:r>
            <a:r>
              <a:rPr lang="ca-ES" kern="50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  <a:cs typeface="Liberation Sans"/>
              </a:rPr>
              <a:t> 5 sessions de 30 minuts setmanals </a:t>
            </a:r>
            <a:r>
              <a:rPr lang="ca-ES" kern="50" dirty="0" smtClean="0">
                <a:solidFill>
                  <a:srgbClr val="3B3835"/>
                </a:solidFill>
                <a:latin typeface="Comic Sans MS" pitchFamily="66" charset="0"/>
                <a:ea typeface="Times New Roman"/>
                <a:cs typeface="Liberation Sans"/>
              </a:rPr>
              <a:t>a la</a:t>
            </a:r>
            <a:r>
              <a:rPr lang="ca-ES" kern="50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  <a:cs typeface="Liberation Sans"/>
              </a:rPr>
              <a:t> lectura.</a:t>
            </a:r>
            <a:endParaRPr lang="ca-ES" kern="50" dirty="0">
              <a:solidFill>
                <a:srgbClr val="000000"/>
              </a:solidFill>
              <a:effectLst/>
              <a:latin typeface="Comic Sans MS" pitchFamily="66" charset="0"/>
              <a:ea typeface="Tahoma"/>
              <a:cs typeface="Liberation Sans"/>
            </a:endParaRPr>
          </a:p>
        </p:txBody>
      </p:sp>
    </p:spTree>
    <p:extLst>
      <p:ext uri="{BB962C8B-B14F-4D97-AF65-F5344CB8AC3E}">
        <p14:creationId xmlns:p14="http://schemas.microsoft.com/office/powerpoint/2010/main" val="1433619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5000">
              <a:srgbClr val="DEC9BF"/>
            </a:gs>
            <a:gs pos="0">
              <a:schemeClr val="accent6">
                <a:lumMod val="60000"/>
                <a:lumOff val="40000"/>
                <a:alpha val="84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3">
                <a:lumMod val="60000"/>
                <a:lumOff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544" y="404664"/>
            <a:ext cx="813690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ctr">
              <a:spcAft>
                <a:spcPts val="0"/>
              </a:spcAft>
            </a:pPr>
            <a:r>
              <a:rPr lang="ca-ES" sz="2400" b="1" dirty="0" smtClean="0">
                <a:solidFill>
                  <a:schemeClr val="accent6">
                    <a:lumMod val="75000"/>
                  </a:schemeClr>
                </a:solidFill>
                <a:effectLst/>
                <a:latin typeface="Comic Sans MS" pitchFamily="66" charset="0"/>
                <a:ea typeface="Times New Roman"/>
              </a:rPr>
              <a:t>MEDI </a:t>
            </a:r>
            <a:endParaRPr lang="ca-ES" sz="2400" dirty="0" smtClean="0">
              <a:solidFill>
                <a:schemeClr val="accent6">
                  <a:lumMod val="75000"/>
                </a:schemeClr>
              </a:solidFill>
              <a:effectLst/>
              <a:latin typeface="Comic Sans MS" pitchFamily="66" charset="0"/>
              <a:ea typeface="Times New Roman"/>
            </a:endParaRPr>
          </a:p>
          <a:p>
            <a:pPr marL="228600" algn="just">
              <a:spcAft>
                <a:spcPts val="0"/>
              </a:spcAft>
            </a:pPr>
            <a:r>
              <a:rPr lang="ca-ES" b="1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 </a:t>
            </a:r>
            <a:endParaRPr lang="ca-ES" dirty="0" smtClean="0">
              <a:effectLst/>
              <a:latin typeface="Comic Sans MS" pitchFamily="66" charset="0"/>
              <a:ea typeface="Times New Roman"/>
            </a:endParaRPr>
          </a:p>
          <a:p>
            <a:pPr algn="ctr">
              <a:spcAft>
                <a:spcPts val="0"/>
              </a:spcAft>
            </a:pPr>
            <a:endParaRPr lang="ca-ES" dirty="0" smtClean="0">
              <a:solidFill>
                <a:srgbClr val="3B3835"/>
              </a:solidFill>
              <a:effectLst/>
              <a:latin typeface="Comic Sans MS" pitchFamily="66" charset="0"/>
              <a:ea typeface="Times New Roman"/>
            </a:endParaRPr>
          </a:p>
          <a:p>
            <a:pPr algn="ctr">
              <a:spcAft>
                <a:spcPts val="0"/>
              </a:spcAft>
            </a:pPr>
            <a:endParaRPr lang="ca-ES" dirty="0">
              <a:solidFill>
                <a:srgbClr val="3B3835"/>
              </a:solidFill>
              <a:latin typeface="Comic Sans MS" pitchFamily="66" charset="0"/>
              <a:ea typeface="Times New Roman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ca-ES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-Entendre el món que els envolta a partir de les experiències i observació directa mitjançant el treball de tres projectes. </a:t>
            </a: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endParaRPr lang="ca-ES" dirty="0" smtClean="0">
              <a:solidFill>
                <a:srgbClr val="3B3835"/>
              </a:solidFill>
              <a:effectLst/>
              <a:latin typeface="Comic Sans MS" pitchFamily="66" charset="0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ca-ES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Un projec</a:t>
            </a:r>
            <a:r>
              <a:rPr lang="ca-ES" dirty="0" smtClean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te </a:t>
            </a:r>
            <a:r>
              <a:rPr lang="ca-ES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per trimestre i el projecte interdisciplinari d’escola. </a:t>
            </a:r>
          </a:p>
          <a:p>
            <a:pPr algn="ctr">
              <a:spcAft>
                <a:spcPts val="0"/>
              </a:spcAft>
            </a:pPr>
            <a:endParaRPr lang="ca-ES" dirty="0" smtClean="0">
              <a:solidFill>
                <a:srgbClr val="3B3835"/>
              </a:solidFill>
              <a:effectLst/>
              <a:latin typeface="Comic Sans MS" pitchFamily="66" charset="0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ca-ES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Aquest curs és el reciclatge i el medi ambient.</a:t>
            </a:r>
          </a:p>
          <a:p>
            <a:pPr algn="ctr">
              <a:spcAft>
                <a:spcPts val="0"/>
              </a:spcAft>
            </a:pPr>
            <a:endParaRPr lang="ca-ES" dirty="0" smtClean="0">
              <a:effectLst/>
              <a:latin typeface="Comic Sans MS" pitchFamily="66" charset="0"/>
              <a:ea typeface="Times New Roman"/>
            </a:endParaRPr>
          </a:p>
          <a:p>
            <a:pPr algn="ctr">
              <a:spcAft>
                <a:spcPts val="0"/>
              </a:spcAft>
            </a:pPr>
            <a:endParaRPr lang="ca-ES" sz="24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ca-ES" sz="2400" b="1" dirty="0" smtClean="0">
                <a:solidFill>
                  <a:schemeClr val="accent6">
                    <a:lumMod val="75000"/>
                  </a:schemeClr>
                </a:solidFill>
                <a:effectLst/>
                <a:latin typeface="Comic Sans MS" pitchFamily="66" charset="0"/>
                <a:ea typeface="Times New Roman"/>
              </a:rPr>
              <a:t>EDUCACIÓ VISUAL I PLÀSTICA</a:t>
            </a:r>
            <a:endParaRPr lang="ca-ES" sz="2400" dirty="0" smtClean="0">
              <a:solidFill>
                <a:schemeClr val="accent6">
                  <a:lumMod val="75000"/>
                </a:schemeClr>
              </a:solidFill>
              <a:effectLst/>
              <a:latin typeface="Comic Sans MS" pitchFamily="66" charset="0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ca-ES" b="1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 </a:t>
            </a:r>
            <a:endParaRPr lang="ca-ES" dirty="0" smtClean="0">
              <a:effectLst/>
              <a:latin typeface="Comic Sans MS" pitchFamily="66" charset="0"/>
              <a:ea typeface="Times New Roman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ca-ES" b="1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-</a:t>
            </a:r>
            <a:r>
              <a:rPr lang="ca-ES" dirty="0" smtClean="0">
                <a:effectLst/>
                <a:latin typeface="Comic Sans MS" pitchFamily="66" charset="0"/>
                <a:ea typeface="Times New Roman"/>
              </a:rPr>
              <a:t>Estimular la capacitat creadora  i el gust per la feina ben feta.</a:t>
            </a: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ca-ES" dirty="0" smtClean="0">
                <a:effectLst/>
                <a:latin typeface="Comic Sans MS" pitchFamily="66" charset="0"/>
                <a:ea typeface="Times New Roman"/>
              </a:rPr>
              <a:t>-Treballar diferents tècniques : pintures , ceres, modelatge, punxar, retallar , enganxar, collage,...</a:t>
            </a:r>
          </a:p>
          <a:p>
            <a:pPr>
              <a:spcAft>
                <a:spcPts val="0"/>
              </a:spcAft>
            </a:pPr>
            <a:r>
              <a:rPr lang="ca-ES" dirty="0" smtClean="0">
                <a:effectLst/>
                <a:latin typeface="Comic Sans MS" pitchFamily="66" charset="0"/>
                <a:ea typeface="Times New Roman"/>
              </a:rPr>
              <a:t> 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052736"/>
            <a:ext cx="7340600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14001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5000">
              <a:srgbClr val="DEC9BF"/>
            </a:gs>
            <a:gs pos="0">
              <a:schemeClr val="accent6">
                <a:lumMod val="60000"/>
                <a:lumOff val="40000"/>
                <a:alpha val="84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3">
                <a:lumMod val="60000"/>
                <a:lumOff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544" y="404664"/>
            <a:ext cx="8136904" cy="5216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ca-ES" dirty="0" smtClean="0">
                <a:effectLst/>
                <a:latin typeface="Comic Sans MS" pitchFamily="66" charset="0"/>
                <a:ea typeface="Times New Roman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ca-ES" b="1" dirty="0" smtClean="0">
                <a:solidFill>
                  <a:schemeClr val="accent6">
                    <a:lumMod val="75000"/>
                  </a:schemeClr>
                </a:solidFill>
                <a:effectLst/>
                <a:latin typeface="Comic Sans MS" pitchFamily="66" charset="0"/>
                <a:ea typeface="Times New Roman"/>
              </a:rPr>
              <a:t>CASTELLÀ</a:t>
            </a:r>
            <a:endParaRPr lang="ca-ES" dirty="0" smtClean="0">
              <a:solidFill>
                <a:schemeClr val="accent6">
                  <a:lumMod val="75000"/>
                </a:schemeClr>
              </a:solidFill>
              <a:effectLst/>
              <a:latin typeface="Comic Sans MS" pitchFamily="66" charset="0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ca-ES" b="1" dirty="0" smtClean="0">
                <a:effectLst/>
                <a:latin typeface="Comic Sans MS" pitchFamily="66" charset="0"/>
                <a:ea typeface="Times New Roman"/>
              </a:rPr>
              <a:t> </a:t>
            </a:r>
            <a:endParaRPr lang="ca-ES" dirty="0" smtClean="0">
              <a:effectLst/>
              <a:latin typeface="Comic Sans MS" pitchFamily="66" charset="0"/>
              <a:ea typeface="Times New Roman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ca-ES" dirty="0" smtClean="0">
                <a:effectLst/>
                <a:latin typeface="Comic Sans MS" pitchFamily="66" charset="0"/>
                <a:ea typeface="Times New Roman"/>
              </a:rPr>
              <a:t>-Es fa un canvi de mestra.</a:t>
            </a: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ca-ES" dirty="0" smtClean="0">
                <a:effectLst/>
                <a:latin typeface="Comic Sans MS" pitchFamily="66" charset="0"/>
                <a:ea typeface="Times New Roman"/>
              </a:rPr>
              <a:t>-Es treballarà l’expressió oral a partir de contes i petits textos per tal d’introduir-los en el llenguatge escrit.</a:t>
            </a:r>
          </a:p>
          <a:p>
            <a:pPr algn="ctr">
              <a:spcAft>
                <a:spcPts val="0"/>
              </a:spcAft>
            </a:pPr>
            <a:endParaRPr lang="ca-ES" dirty="0" smtClean="0">
              <a:solidFill>
                <a:srgbClr val="3B3835"/>
              </a:solidFill>
              <a:effectLst/>
              <a:latin typeface="Comic Sans MS" pitchFamily="66" charset="0"/>
              <a:ea typeface="Times New Roman"/>
            </a:endParaRPr>
          </a:p>
          <a:p>
            <a:pPr algn="just">
              <a:spcAft>
                <a:spcPts val="0"/>
              </a:spcAft>
            </a:pPr>
            <a:endParaRPr lang="ca-ES" dirty="0">
              <a:solidFill>
                <a:srgbClr val="3B3835"/>
              </a:solidFill>
              <a:latin typeface="Comic Sans MS" pitchFamily="66" charset="0"/>
              <a:ea typeface="Times New Roman"/>
            </a:endParaRPr>
          </a:p>
          <a:p>
            <a:pPr algn="just">
              <a:spcAft>
                <a:spcPts val="0"/>
              </a:spcAft>
            </a:pPr>
            <a:endParaRPr lang="ca-ES" dirty="0" smtClean="0">
              <a:solidFill>
                <a:srgbClr val="3B3835"/>
              </a:solidFill>
              <a:effectLst/>
              <a:latin typeface="Comic Sans MS" pitchFamily="66" charset="0"/>
              <a:ea typeface="Times New Roman"/>
            </a:endParaRPr>
          </a:p>
          <a:p>
            <a:pPr algn="just">
              <a:spcAft>
                <a:spcPts val="0"/>
              </a:spcAft>
            </a:pPr>
            <a:endParaRPr lang="ca-ES" dirty="0">
              <a:solidFill>
                <a:srgbClr val="3B3835"/>
              </a:solidFill>
              <a:latin typeface="Comic Sans MS" pitchFamily="66" charset="0"/>
              <a:ea typeface="Times New Roman"/>
            </a:endParaRPr>
          </a:p>
          <a:p>
            <a:pPr algn="just">
              <a:spcAft>
                <a:spcPts val="0"/>
              </a:spcAft>
            </a:pPr>
            <a:endParaRPr lang="ca-ES" dirty="0" smtClean="0">
              <a:solidFill>
                <a:srgbClr val="3B3835"/>
              </a:solidFill>
              <a:effectLst/>
              <a:latin typeface="Comic Sans MS" pitchFamily="66" charset="0"/>
              <a:ea typeface="Times New Roman"/>
            </a:endParaRPr>
          </a:p>
          <a:p>
            <a:pPr algn="just">
              <a:spcAft>
                <a:spcPts val="0"/>
              </a:spcAft>
            </a:pPr>
            <a:endParaRPr lang="ca-ES" dirty="0">
              <a:solidFill>
                <a:srgbClr val="3B3835"/>
              </a:solidFill>
              <a:latin typeface="Comic Sans MS" pitchFamily="66" charset="0"/>
              <a:ea typeface="Times New Roman"/>
            </a:endParaRPr>
          </a:p>
          <a:p>
            <a:pPr algn="just">
              <a:spcAft>
                <a:spcPts val="0"/>
              </a:spcAft>
            </a:pPr>
            <a:endParaRPr lang="ca-ES" dirty="0" smtClean="0">
              <a:solidFill>
                <a:srgbClr val="3B3835"/>
              </a:solidFill>
              <a:effectLst/>
              <a:latin typeface="Comic Sans MS" pitchFamily="66" charset="0"/>
              <a:ea typeface="Times New Roman"/>
            </a:endParaRPr>
          </a:p>
          <a:p>
            <a:pPr algn="just">
              <a:spcAft>
                <a:spcPts val="0"/>
              </a:spcAft>
            </a:pPr>
            <a:endParaRPr lang="ca-ES" dirty="0">
              <a:solidFill>
                <a:srgbClr val="3B3835"/>
              </a:solidFill>
              <a:latin typeface="Comic Sans MS" pitchFamily="66" charset="0"/>
              <a:ea typeface="Times New Roman"/>
            </a:endParaRPr>
          </a:p>
          <a:p>
            <a:pPr algn="just">
              <a:spcAft>
                <a:spcPts val="0"/>
              </a:spcAft>
            </a:pPr>
            <a:endParaRPr lang="ca-ES" dirty="0" smtClean="0">
              <a:effectLst/>
              <a:latin typeface="Comic Sans MS" pitchFamily="66" charset="0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ca-ES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 </a:t>
            </a:r>
            <a:endParaRPr lang="ca-ES" dirty="0" smtClean="0">
              <a:effectLst/>
              <a:latin typeface="Comic Sans MS" pitchFamily="66" charset="0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ca-ES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 </a:t>
            </a:r>
            <a:endParaRPr lang="ca-ES" dirty="0">
              <a:effectLst/>
              <a:latin typeface="Comic Sans MS" pitchFamily="66" charset="0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02721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5000">
              <a:srgbClr val="DEC9BF"/>
            </a:gs>
            <a:gs pos="0">
              <a:schemeClr val="accent6">
                <a:lumMod val="60000"/>
                <a:lumOff val="40000"/>
                <a:alpha val="84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3">
                <a:lumMod val="60000"/>
                <a:lumOff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27584" y="188640"/>
            <a:ext cx="7416824" cy="6771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endParaRPr lang="ca-ES" dirty="0" smtClean="0">
              <a:solidFill>
                <a:srgbClr val="3B3835"/>
              </a:solidFill>
              <a:effectLst/>
              <a:latin typeface="Comic Sans MS" pitchFamily="66" charset="0"/>
              <a:ea typeface="Times New Roman"/>
            </a:endParaRPr>
          </a:p>
          <a:p>
            <a:pPr lvl="0" algn="ctr"/>
            <a:r>
              <a:rPr lang="ca-ES" sz="2800" b="1" dirty="0" smtClean="0">
                <a:solidFill>
                  <a:srgbClr val="00B050"/>
                </a:solidFill>
                <a:latin typeface="Comic Sans MS" pitchFamily="66" charset="0"/>
                <a:ea typeface="Times New Roman"/>
              </a:rPr>
              <a:t>NOVETATS DEL CICLE</a:t>
            </a:r>
          </a:p>
          <a:p>
            <a:pPr lvl="0" algn="ctr"/>
            <a:endParaRPr lang="ca-ES" sz="28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  <a:ea typeface="Times New Roman"/>
            </a:endParaRPr>
          </a:p>
          <a:p>
            <a:pPr lvl="0" algn="ctr"/>
            <a:r>
              <a:rPr lang="ca-ES" sz="28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ea typeface="Times New Roman"/>
              </a:rPr>
              <a:t>TALLERS I AMBIENTS</a:t>
            </a:r>
          </a:p>
          <a:p>
            <a:pPr lvl="0" algn="ctr"/>
            <a:endParaRPr lang="ca-ES" sz="2800" dirty="0">
              <a:latin typeface="Comic Sans MS" pitchFamily="66" charset="0"/>
              <a:ea typeface="Times New Roman"/>
            </a:endParaRPr>
          </a:p>
          <a:p>
            <a:pPr lvl="0" algn="ctr"/>
            <a:r>
              <a:rPr lang="ca-ES" dirty="0" smtClean="0">
                <a:latin typeface="Comic Sans MS" pitchFamily="66" charset="0"/>
                <a:ea typeface="Times New Roman"/>
              </a:rPr>
              <a:t>Tallers dimarts a la tarda i ambients dimecres a la tarda.</a:t>
            </a:r>
          </a:p>
          <a:p>
            <a:pPr lvl="0" algn="ctr"/>
            <a:endParaRPr lang="ca-ES" sz="2400" b="1" dirty="0">
              <a:solidFill>
                <a:srgbClr val="F79646">
                  <a:lumMod val="75000"/>
                </a:srgbClr>
              </a:solidFill>
              <a:latin typeface="Comic Sans MS" pitchFamily="66" charset="0"/>
              <a:ea typeface="Times New Roman"/>
            </a:endParaRPr>
          </a:p>
          <a:p>
            <a:pPr lvl="0" algn="ctr"/>
            <a:endParaRPr lang="ca-ES" sz="2400" b="1" dirty="0" smtClean="0">
              <a:solidFill>
                <a:srgbClr val="F79646">
                  <a:lumMod val="75000"/>
                </a:srgbClr>
              </a:solidFill>
              <a:latin typeface="Comic Sans MS" pitchFamily="66" charset="0"/>
              <a:ea typeface="Times New Roman"/>
            </a:endParaRPr>
          </a:p>
          <a:p>
            <a:pPr lvl="0" algn="ctr"/>
            <a:r>
              <a:rPr lang="ca-ES" sz="2400" b="1" dirty="0" smtClean="0">
                <a:solidFill>
                  <a:srgbClr val="F79646">
                    <a:lumMod val="75000"/>
                  </a:srgbClr>
                </a:solidFill>
                <a:latin typeface="Comic Sans MS" pitchFamily="66" charset="0"/>
                <a:ea typeface="Times New Roman"/>
              </a:rPr>
              <a:t>SEP POST-LECTIU</a:t>
            </a:r>
          </a:p>
          <a:p>
            <a:pPr lvl="0" algn="ctr"/>
            <a:endParaRPr lang="ca-ES" sz="2400" b="1" dirty="0" smtClean="0">
              <a:solidFill>
                <a:srgbClr val="F79646">
                  <a:lumMod val="75000"/>
                </a:srgbClr>
              </a:solidFill>
              <a:latin typeface="Comic Sans MS" pitchFamily="66" charset="0"/>
              <a:ea typeface="Times New Roman"/>
            </a:endParaRPr>
          </a:p>
          <a:p>
            <a:pPr lvl="0" algn="ctr"/>
            <a:r>
              <a:rPr lang="ca-ES" dirty="0" smtClean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Al cicle inicial es fa un suport escolar personalitzat gratuït dos dies a la setmana: dilluns i dimecres de 16.30 a 17h15.</a:t>
            </a:r>
          </a:p>
          <a:p>
            <a:pPr lvl="0" algn="ctr"/>
            <a:endParaRPr lang="ca-ES" dirty="0" smtClean="0">
              <a:solidFill>
                <a:srgbClr val="3B3835"/>
              </a:solidFill>
              <a:latin typeface="Comic Sans MS" pitchFamily="66" charset="0"/>
              <a:ea typeface="Times New Roman"/>
            </a:endParaRPr>
          </a:p>
          <a:p>
            <a:pPr lvl="0" algn="ctr"/>
            <a:r>
              <a:rPr lang="ca-ES" dirty="0" smtClean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Les tutores informem de manera individual a les famílies dels alumnes que haurien d’assistir.</a:t>
            </a:r>
            <a:endParaRPr lang="ca-ES" dirty="0">
              <a:solidFill>
                <a:srgbClr val="3B3835"/>
              </a:solidFill>
              <a:latin typeface="Comic Sans MS" pitchFamily="66" charset="0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ca-ES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 </a:t>
            </a:r>
          </a:p>
          <a:p>
            <a:pPr lvl="0"/>
            <a:endParaRPr lang="ca-ES" dirty="0">
              <a:latin typeface="Comic Sans MS" pitchFamily="66" charset="0"/>
              <a:ea typeface="Times New Roman"/>
            </a:endParaRPr>
          </a:p>
          <a:p>
            <a:pPr>
              <a:spcAft>
                <a:spcPts val="0"/>
              </a:spcAft>
            </a:pPr>
            <a:endParaRPr lang="ca-ES" dirty="0">
              <a:solidFill>
                <a:srgbClr val="3B3835"/>
              </a:solidFill>
              <a:latin typeface="Comic Sans MS" pitchFamily="66" charset="0"/>
              <a:ea typeface="Times New Roman"/>
            </a:endParaRPr>
          </a:p>
          <a:p>
            <a:pPr>
              <a:spcAft>
                <a:spcPts val="0"/>
              </a:spcAft>
            </a:pPr>
            <a:endParaRPr lang="ca-ES" dirty="0" smtClean="0">
              <a:effectLst/>
              <a:latin typeface="Comic Sans MS" pitchFamily="66" charset="0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ca-ES" dirty="0" smtClean="0">
                <a:solidFill>
                  <a:srgbClr val="3B3835"/>
                </a:solidFill>
                <a:effectLst/>
                <a:latin typeface="Comic Sans MS" pitchFamily="66" charset="0"/>
                <a:ea typeface="Helvetica"/>
              </a:rPr>
              <a:t> </a:t>
            </a:r>
            <a:endParaRPr lang="ca-ES" dirty="0">
              <a:effectLst/>
              <a:latin typeface="Comic Sans MS" pitchFamily="66" charset="0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65886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5000">
              <a:srgbClr val="DEC9BF"/>
            </a:gs>
            <a:gs pos="0">
              <a:schemeClr val="accent6">
                <a:lumMod val="60000"/>
                <a:lumOff val="40000"/>
                <a:alpha val="84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3">
                <a:lumMod val="60000"/>
                <a:lumOff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27584" y="188640"/>
            <a:ext cx="741682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endParaRPr lang="ca-ES" dirty="0" smtClean="0">
              <a:solidFill>
                <a:srgbClr val="3B3835"/>
              </a:solidFill>
              <a:effectLst/>
              <a:latin typeface="Comic Sans MS" pitchFamily="66" charset="0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ca-ES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 </a:t>
            </a:r>
          </a:p>
          <a:p>
            <a:pPr lvl="0" algn="ctr"/>
            <a:endParaRPr lang="ca-ES" sz="2400" b="1" dirty="0" smtClean="0">
              <a:solidFill>
                <a:srgbClr val="F79646">
                  <a:lumMod val="75000"/>
                </a:srgbClr>
              </a:solidFill>
              <a:latin typeface="Comic Sans MS" pitchFamily="66" charset="0"/>
              <a:ea typeface="Times New Roman"/>
            </a:endParaRPr>
          </a:p>
          <a:p>
            <a:pPr lvl="0" algn="ctr"/>
            <a:endParaRPr lang="ca-ES" sz="2400" b="1" dirty="0">
              <a:solidFill>
                <a:srgbClr val="F79646">
                  <a:lumMod val="75000"/>
                </a:srgbClr>
              </a:solidFill>
              <a:latin typeface="Comic Sans MS" pitchFamily="66" charset="0"/>
              <a:ea typeface="Times New Roman"/>
            </a:endParaRPr>
          </a:p>
          <a:p>
            <a:pPr lvl="0" algn="ctr"/>
            <a:r>
              <a:rPr lang="ca-ES" sz="2400" b="1" dirty="0" smtClean="0">
                <a:solidFill>
                  <a:srgbClr val="F79646">
                    <a:lumMod val="75000"/>
                  </a:srgbClr>
                </a:solidFill>
                <a:latin typeface="Comic Sans MS" pitchFamily="66" charset="0"/>
                <a:ea typeface="Times New Roman"/>
              </a:rPr>
              <a:t>INFORMES I AVALUACIONS</a:t>
            </a:r>
          </a:p>
          <a:p>
            <a:pPr lvl="0" algn="ctr"/>
            <a:endParaRPr lang="ca-ES" sz="2400" b="1" dirty="0" smtClean="0">
              <a:solidFill>
                <a:srgbClr val="F79646">
                  <a:lumMod val="75000"/>
                </a:srgbClr>
              </a:solidFill>
              <a:latin typeface="Comic Sans MS" pitchFamily="66" charset="0"/>
              <a:ea typeface="Times New Roman"/>
            </a:endParaRPr>
          </a:p>
          <a:p>
            <a:pPr lvl="0" algn="ctr"/>
            <a:r>
              <a:rPr lang="ca-ES" dirty="0" smtClean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Al llarg del curs lliurem tres informes individuals de seguiment. </a:t>
            </a:r>
          </a:p>
          <a:p>
            <a:pPr lvl="0" algn="ctr"/>
            <a:endParaRPr lang="ca-ES" dirty="0" smtClean="0">
              <a:solidFill>
                <a:srgbClr val="3B3835"/>
              </a:solidFill>
              <a:latin typeface="Comic Sans MS" pitchFamily="66" charset="0"/>
              <a:ea typeface="Times New Roman"/>
            </a:endParaRPr>
          </a:p>
          <a:p>
            <a:pPr lvl="0" algn="ctr"/>
            <a:r>
              <a:rPr lang="ca-ES" dirty="0" smtClean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A </a:t>
            </a:r>
            <a:r>
              <a:rPr lang="ca-ES" dirty="0" smtClean="0">
                <a:latin typeface="Comic Sans MS" pitchFamily="66" charset="0"/>
                <a:ea typeface="Times New Roman"/>
              </a:rPr>
              <a:t>primària s’avalua el currículum per competències.</a:t>
            </a:r>
            <a:r>
              <a:rPr lang="ca-ES" dirty="0">
                <a:latin typeface="Comic Sans MS" pitchFamily="66" charset="0"/>
                <a:ea typeface="Times New Roman"/>
              </a:rPr>
              <a:t> </a:t>
            </a:r>
            <a:endParaRPr lang="ca-ES" dirty="0" smtClean="0">
              <a:latin typeface="Comic Sans MS" pitchFamily="66" charset="0"/>
              <a:ea typeface="Times New Roman"/>
            </a:endParaRPr>
          </a:p>
          <a:p>
            <a:pPr lvl="0" algn="ctr"/>
            <a:endParaRPr lang="ca-ES" dirty="0" smtClean="0">
              <a:latin typeface="Comic Sans MS" pitchFamily="66" charset="0"/>
              <a:ea typeface="Times New Roman"/>
            </a:endParaRPr>
          </a:p>
          <a:p>
            <a:pPr lvl="0" algn="ctr"/>
            <a:r>
              <a:rPr lang="fr-FR" dirty="0">
                <a:solidFill>
                  <a:srgbClr val="444444"/>
                </a:solidFill>
                <a:latin typeface="Comic Sans MS" pitchFamily="66" charset="0"/>
              </a:rPr>
              <a:t>Les notes finals es </a:t>
            </a:r>
            <a:r>
              <a:rPr lang="fr-FR" dirty="0" err="1">
                <a:solidFill>
                  <a:srgbClr val="444444"/>
                </a:solidFill>
                <a:latin typeface="Comic Sans MS" pitchFamily="66" charset="0"/>
              </a:rPr>
              <a:t>dividiran</a:t>
            </a:r>
            <a:r>
              <a:rPr lang="fr-FR" dirty="0">
                <a:solidFill>
                  <a:srgbClr val="444444"/>
                </a:solidFill>
                <a:latin typeface="Comic Sans MS" pitchFamily="66" charset="0"/>
              </a:rPr>
              <a:t> en "</a:t>
            </a:r>
            <a:r>
              <a:rPr lang="fr-FR" dirty="0" err="1">
                <a:solidFill>
                  <a:srgbClr val="444444"/>
                </a:solidFill>
                <a:latin typeface="Comic Sans MS" pitchFamily="66" charset="0"/>
              </a:rPr>
              <a:t>assoliment</a:t>
            </a:r>
            <a:r>
              <a:rPr lang="fr-FR" dirty="0">
                <a:solidFill>
                  <a:srgbClr val="444444"/>
                </a:solidFill>
                <a:latin typeface="Comic Sans MS" pitchFamily="66" charset="0"/>
              </a:rPr>
              <a:t> </a:t>
            </a:r>
            <a:r>
              <a:rPr lang="fr-FR" dirty="0" err="1">
                <a:solidFill>
                  <a:srgbClr val="444444"/>
                </a:solidFill>
                <a:latin typeface="Comic Sans MS" pitchFamily="66" charset="0"/>
              </a:rPr>
              <a:t>excel·lent</a:t>
            </a:r>
            <a:r>
              <a:rPr lang="fr-FR" dirty="0">
                <a:solidFill>
                  <a:srgbClr val="444444"/>
                </a:solidFill>
                <a:latin typeface="Comic Sans MS" pitchFamily="66" charset="0"/>
              </a:rPr>
              <a:t>", "</a:t>
            </a:r>
            <a:r>
              <a:rPr lang="fr-FR" dirty="0" err="1">
                <a:solidFill>
                  <a:srgbClr val="444444"/>
                </a:solidFill>
                <a:latin typeface="Comic Sans MS" pitchFamily="66" charset="0"/>
              </a:rPr>
              <a:t>assoliment</a:t>
            </a:r>
            <a:r>
              <a:rPr lang="fr-FR" dirty="0">
                <a:solidFill>
                  <a:srgbClr val="444444"/>
                </a:solidFill>
                <a:latin typeface="Comic Sans MS" pitchFamily="66" charset="0"/>
              </a:rPr>
              <a:t> notable", "</a:t>
            </a:r>
            <a:r>
              <a:rPr lang="fr-FR" dirty="0" err="1">
                <a:solidFill>
                  <a:srgbClr val="444444"/>
                </a:solidFill>
                <a:latin typeface="Comic Sans MS" pitchFamily="66" charset="0"/>
              </a:rPr>
              <a:t>assoliment</a:t>
            </a:r>
            <a:r>
              <a:rPr lang="fr-FR" dirty="0">
                <a:solidFill>
                  <a:srgbClr val="444444"/>
                </a:solidFill>
                <a:latin typeface="Comic Sans MS" pitchFamily="66" charset="0"/>
              </a:rPr>
              <a:t> </a:t>
            </a:r>
            <a:r>
              <a:rPr lang="fr-FR" dirty="0" err="1">
                <a:solidFill>
                  <a:srgbClr val="444444"/>
                </a:solidFill>
                <a:latin typeface="Comic Sans MS" pitchFamily="66" charset="0"/>
              </a:rPr>
              <a:t>satisfactori</a:t>
            </a:r>
            <a:r>
              <a:rPr lang="fr-FR" dirty="0">
                <a:solidFill>
                  <a:srgbClr val="444444"/>
                </a:solidFill>
                <a:latin typeface="Comic Sans MS" pitchFamily="66" charset="0"/>
              </a:rPr>
              <a:t>" i "no </a:t>
            </a:r>
            <a:r>
              <a:rPr lang="fr-FR" dirty="0" err="1">
                <a:solidFill>
                  <a:srgbClr val="444444"/>
                </a:solidFill>
                <a:latin typeface="Comic Sans MS" pitchFamily="66" charset="0"/>
              </a:rPr>
              <a:t>assoliment</a:t>
            </a:r>
            <a:r>
              <a:rPr lang="fr-FR" dirty="0">
                <a:solidFill>
                  <a:srgbClr val="444444"/>
                </a:solidFill>
                <a:latin typeface="Comic Sans MS" pitchFamily="66" charset="0"/>
              </a:rPr>
              <a:t>" en </a:t>
            </a:r>
            <a:r>
              <a:rPr lang="fr-FR" dirty="0" err="1">
                <a:solidFill>
                  <a:srgbClr val="444444"/>
                </a:solidFill>
                <a:latin typeface="Comic Sans MS" pitchFamily="66" charset="0"/>
              </a:rPr>
              <a:t>lloc</a:t>
            </a:r>
            <a:r>
              <a:rPr lang="fr-FR" dirty="0">
                <a:solidFill>
                  <a:srgbClr val="444444"/>
                </a:solidFill>
                <a:latin typeface="Comic Sans MS" pitchFamily="66" charset="0"/>
              </a:rPr>
              <a:t> de les </a:t>
            </a:r>
            <a:r>
              <a:rPr lang="fr-FR" dirty="0" err="1">
                <a:solidFill>
                  <a:srgbClr val="444444"/>
                </a:solidFill>
                <a:latin typeface="Comic Sans MS" pitchFamily="66" charset="0"/>
              </a:rPr>
              <a:t>puntuacions</a:t>
            </a:r>
            <a:r>
              <a:rPr lang="fr-FR" dirty="0">
                <a:solidFill>
                  <a:srgbClr val="444444"/>
                </a:solidFill>
                <a:latin typeface="Comic Sans MS" pitchFamily="66" charset="0"/>
              </a:rPr>
              <a:t> </a:t>
            </a:r>
            <a:r>
              <a:rPr lang="fr-FR" dirty="0" err="1" smtClean="0">
                <a:solidFill>
                  <a:srgbClr val="444444"/>
                </a:solidFill>
                <a:latin typeface="Comic Sans MS" pitchFamily="66" charset="0"/>
              </a:rPr>
              <a:t>numèriques</a:t>
            </a:r>
            <a:r>
              <a:rPr lang="fr-FR" dirty="0">
                <a:solidFill>
                  <a:srgbClr val="444444"/>
                </a:solidFill>
                <a:latin typeface="Comic Sans MS" pitchFamily="66" charset="0"/>
              </a:rPr>
              <a:t>.</a:t>
            </a:r>
            <a:endParaRPr lang="fr-FR" dirty="0" smtClean="0">
              <a:solidFill>
                <a:srgbClr val="444444"/>
              </a:solidFill>
              <a:latin typeface="Benton Sans"/>
            </a:endParaRPr>
          </a:p>
          <a:p>
            <a:pPr lvl="0"/>
            <a:endParaRPr lang="ca-ES" dirty="0">
              <a:latin typeface="Comic Sans MS" pitchFamily="66" charset="0"/>
              <a:ea typeface="Times New Roman"/>
            </a:endParaRPr>
          </a:p>
          <a:p>
            <a:pPr lvl="0" algn="ctr"/>
            <a:endParaRPr lang="ca-ES" b="1" dirty="0" smtClean="0">
              <a:solidFill>
                <a:srgbClr val="F79646">
                  <a:lumMod val="75000"/>
                </a:srgbClr>
              </a:solidFill>
              <a:latin typeface="Comic Sans MS" pitchFamily="66" charset="0"/>
              <a:ea typeface="Times New Roman"/>
            </a:endParaRPr>
          </a:p>
          <a:p>
            <a:pPr lvl="0" algn="ctr"/>
            <a:endParaRPr lang="ca-ES" b="1" dirty="0">
              <a:solidFill>
                <a:srgbClr val="F79646">
                  <a:lumMod val="75000"/>
                </a:srgbClr>
              </a:solidFill>
              <a:latin typeface="Comic Sans MS" pitchFamily="66" charset="0"/>
              <a:ea typeface="Times New Roman"/>
            </a:endParaRPr>
          </a:p>
          <a:p>
            <a:pPr>
              <a:spcAft>
                <a:spcPts val="0"/>
              </a:spcAft>
            </a:pPr>
            <a:endParaRPr lang="ca-ES" dirty="0" smtClean="0">
              <a:solidFill>
                <a:srgbClr val="3B3835"/>
              </a:solidFill>
              <a:effectLst/>
              <a:latin typeface="Comic Sans MS" pitchFamily="66" charset="0"/>
              <a:ea typeface="Times New Roman"/>
            </a:endParaRPr>
          </a:p>
          <a:p>
            <a:pPr>
              <a:spcAft>
                <a:spcPts val="0"/>
              </a:spcAft>
            </a:pPr>
            <a:endParaRPr lang="ca-ES" dirty="0">
              <a:solidFill>
                <a:srgbClr val="3B3835"/>
              </a:solidFill>
              <a:latin typeface="Comic Sans MS" pitchFamily="66" charset="0"/>
              <a:ea typeface="Times New Roman"/>
            </a:endParaRPr>
          </a:p>
          <a:p>
            <a:pPr>
              <a:spcAft>
                <a:spcPts val="0"/>
              </a:spcAft>
            </a:pPr>
            <a:endParaRPr lang="ca-ES" dirty="0" smtClean="0">
              <a:effectLst/>
              <a:latin typeface="Comic Sans MS" pitchFamily="66" charset="0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ca-ES" dirty="0" smtClean="0">
                <a:solidFill>
                  <a:srgbClr val="3B3835"/>
                </a:solidFill>
                <a:effectLst/>
                <a:latin typeface="Comic Sans MS" pitchFamily="66" charset="0"/>
                <a:ea typeface="Helvetica"/>
              </a:rPr>
              <a:t> </a:t>
            </a:r>
            <a:endParaRPr lang="ca-ES" dirty="0">
              <a:effectLst/>
              <a:latin typeface="Comic Sans MS" pitchFamily="66" charset="0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75351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5000">
              <a:srgbClr val="DEC9BF"/>
            </a:gs>
            <a:gs pos="0">
              <a:schemeClr val="accent6">
                <a:lumMod val="60000"/>
                <a:lumOff val="40000"/>
                <a:alpha val="84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3">
                <a:lumMod val="60000"/>
                <a:lumOff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27584" y="188640"/>
            <a:ext cx="741682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endParaRPr lang="ca-ES" dirty="0" smtClean="0">
              <a:solidFill>
                <a:srgbClr val="3B3835"/>
              </a:solidFill>
              <a:effectLst/>
              <a:latin typeface="Comic Sans MS" pitchFamily="66" charset="0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ca-ES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 </a:t>
            </a:r>
          </a:p>
          <a:p>
            <a:pPr lvl="0"/>
            <a:endParaRPr lang="ca-ES" dirty="0">
              <a:latin typeface="Comic Sans MS" pitchFamily="66" charset="0"/>
              <a:ea typeface="Times New Roman"/>
            </a:endParaRPr>
          </a:p>
          <a:p>
            <a:pPr lvl="0" algn="ctr"/>
            <a:endParaRPr lang="ca-ES" b="1" dirty="0" smtClean="0">
              <a:solidFill>
                <a:srgbClr val="F79646">
                  <a:lumMod val="75000"/>
                </a:srgbClr>
              </a:solidFill>
              <a:latin typeface="Comic Sans MS" pitchFamily="66" charset="0"/>
              <a:ea typeface="Times New Roman"/>
            </a:endParaRPr>
          </a:p>
          <a:p>
            <a:pPr lvl="0" algn="ctr"/>
            <a:endParaRPr lang="ca-ES" sz="2400" b="1" dirty="0">
              <a:solidFill>
                <a:srgbClr val="F79646">
                  <a:lumMod val="75000"/>
                </a:srgbClr>
              </a:solidFill>
              <a:latin typeface="Comic Sans MS" pitchFamily="66" charset="0"/>
              <a:ea typeface="Times New Roman"/>
            </a:endParaRPr>
          </a:p>
          <a:p>
            <a:pPr lvl="0" algn="ctr"/>
            <a:r>
              <a:rPr lang="ca-ES" sz="2400" b="1" dirty="0" smtClean="0">
                <a:solidFill>
                  <a:srgbClr val="F79646">
                    <a:lumMod val="75000"/>
                  </a:srgbClr>
                </a:solidFill>
                <a:latin typeface="Comic Sans MS" pitchFamily="66" charset="0"/>
                <a:ea typeface="Times New Roman"/>
              </a:rPr>
              <a:t>MENJADOR</a:t>
            </a:r>
          </a:p>
          <a:p>
            <a:pPr lvl="0" algn="ctr"/>
            <a:endParaRPr lang="ca-ES" sz="2400" b="1" dirty="0" smtClean="0">
              <a:solidFill>
                <a:srgbClr val="F79646">
                  <a:lumMod val="75000"/>
                </a:srgbClr>
              </a:solidFill>
              <a:latin typeface="Comic Sans MS" pitchFamily="66" charset="0"/>
              <a:ea typeface="Times New Roman"/>
            </a:endParaRPr>
          </a:p>
          <a:p>
            <a:pPr lvl="0" algn="ctr"/>
            <a:r>
              <a:rPr lang="ca-ES" dirty="0" smtClean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Us recordem que si voleu parlar amb la coordinadora del menjador ho podeu fer </a:t>
            </a:r>
            <a:r>
              <a:rPr lang="ca-ES" b="1" dirty="0" smtClean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cada dia de 11.30 a 12.30h.</a:t>
            </a:r>
            <a:endParaRPr lang="ca-ES" b="1" dirty="0">
              <a:solidFill>
                <a:srgbClr val="F79646">
                  <a:lumMod val="75000"/>
                </a:srgbClr>
              </a:solidFill>
              <a:latin typeface="Comic Sans MS" pitchFamily="66" charset="0"/>
              <a:ea typeface="Times New Roman"/>
            </a:endParaRPr>
          </a:p>
          <a:p>
            <a:pPr>
              <a:spcAft>
                <a:spcPts val="0"/>
              </a:spcAft>
            </a:pPr>
            <a:endParaRPr lang="ca-ES" dirty="0" smtClean="0">
              <a:solidFill>
                <a:srgbClr val="3B3835"/>
              </a:solidFill>
              <a:effectLst/>
              <a:latin typeface="Comic Sans MS" pitchFamily="66" charset="0"/>
              <a:ea typeface="Times New Roman"/>
            </a:endParaRPr>
          </a:p>
          <a:p>
            <a:pPr>
              <a:spcAft>
                <a:spcPts val="0"/>
              </a:spcAft>
            </a:pPr>
            <a:endParaRPr lang="ca-ES" dirty="0">
              <a:solidFill>
                <a:srgbClr val="3B3835"/>
              </a:solidFill>
              <a:latin typeface="Comic Sans MS" pitchFamily="66" charset="0"/>
              <a:ea typeface="Times New Roman"/>
            </a:endParaRPr>
          </a:p>
          <a:p>
            <a:pPr>
              <a:spcAft>
                <a:spcPts val="0"/>
              </a:spcAft>
            </a:pPr>
            <a:endParaRPr lang="ca-ES" dirty="0" smtClean="0">
              <a:effectLst/>
              <a:latin typeface="Comic Sans MS" pitchFamily="66" charset="0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ca-ES" dirty="0" smtClean="0">
                <a:solidFill>
                  <a:srgbClr val="3B3835"/>
                </a:solidFill>
                <a:effectLst/>
                <a:latin typeface="Comic Sans MS" pitchFamily="66" charset="0"/>
                <a:ea typeface="Helvetica"/>
              </a:rPr>
              <a:t> </a:t>
            </a:r>
            <a:endParaRPr lang="ca-ES" dirty="0">
              <a:effectLst/>
              <a:latin typeface="Comic Sans MS" pitchFamily="66" charset="0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05420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ivot">
          <a:fgClr>
            <a:schemeClr val="accent4">
              <a:lumMod val="40000"/>
              <a:lumOff val="6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71600" y="116632"/>
            <a:ext cx="7776864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ca-ES" sz="2000" b="1" dirty="0" smtClean="0">
                <a:solidFill>
                  <a:schemeClr val="accent2">
                    <a:lumMod val="75000"/>
                  </a:schemeClr>
                </a:solidFill>
                <a:effectLst/>
                <a:latin typeface="Comic Sans MS" pitchFamily="66" charset="0"/>
                <a:ea typeface="Times New Roman"/>
              </a:rPr>
              <a:t>SORTIDES I ACTIVITATS</a:t>
            </a:r>
          </a:p>
          <a:p>
            <a:pPr algn="just">
              <a:spcAft>
                <a:spcPts val="0"/>
              </a:spcAft>
            </a:pPr>
            <a:r>
              <a:rPr lang="ca-ES" b="1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1r trimestre:</a:t>
            </a:r>
          </a:p>
          <a:p>
            <a:pPr algn="just">
              <a:spcAft>
                <a:spcPts val="0"/>
              </a:spcAft>
            </a:pPr>
            <a:endParaRPr lang="ca-ES" dirty="0" smtClean="0">
              <a:solidFill>
                <a:srgbClr val="3B3835"/>
              </a:solidFill>
              <a:latin typeface="Comic Sans MS" pitchFamily="66" charset="0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ca-ES" sz="1600" b="1" dirty="0" smtClean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La </a:t>
            </a:r>
            <a:r>
              <a:rPr lang="ca-ES" sz="1600" b="1" dirty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verema</a:t>
            </a:r>
          </a:p>
          <a:p>
            <a:pPr algn="ctr">
              <a:spcAft>
                <a:spcPts val="0"/>
              </a:spcAft>
            </a:pPr>
            <a:r>
              <a:rPr lang="ca-ES" sz="1600" dirty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Can Julià (Sant Esteve Sesrovires)</a:t>
            </a:r>
          </a:p>
          <a:p>
            <a:pPr algn="ctr">
              <a:spcAft>
                <a:spcPts val="0"/>
              </a:spcAft>
            </a:pPr>
            <a:r>
              <a:rPr lang="ca-ES" sz="1600" dirty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Dimarts, 8 d’octubre</a:t>
            </a:r>
          </a:p>
          <a:p>
            <a:pPr algn="ctr">
              <a:spcAft>
                <a:spcPts val="0"/>
              </a:spcAft>
            </a:pPr>
            <a:endParaRPr lang="ca-ES" sz="1600" b="1" dirty="0">
              <a:solidFill>
                <a:srgbClr val="3B3835"/>
              </a:solidFill>
              <a:latin typeface="Comic Sans MS" pitchFamily="66" charset="0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ca-ES" sz="1600" b="1" dirty="0" smtClean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Trencadís de cançons</a:t>
            </a:r>
          </a:p>
          <a:p>
            <a:pPr algn="ctr">
              <a:spcAft>
                <a:spcPts val="0"/>
              </a:spcAft>
            </a:pPr>
            <a:r>
              <a:rPr lang="ca-ES" sz="1600" dirty="0" smtClean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Dijous, 7 de novembre</a:t>
            </a:r>
          </a:p>
          <a:p>
            <a:pPr algn="ctr">
              <a:spcAft>
                <a:spcPts val="0"/>
              </a:spcAft>
            </a:pPr>
            <a:r>
              <a:rPr lang="ca-ES" sz="1600" dirty="0" smtClean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Palau de la música</a:t>
            </a:r>
          </a:p>
          <a:p>
            <a:pPr algn="ctr">
              <a:spcAft>
                <a:spcPts val="0"/>
              </a:spcAft>
            </a:pPr>
            <a:endParaRPr lang="ca-ES" sz="1600" dirty="0">
              <a:solidFill>
                <a:srgbClr val="3B3835"/>
              </a:solidFill>
              <a:latin typeface="Comic Sans MS" pitchFamily="66" charset="0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ca-ES" sz="1600" b="1" dirty="0" smtClean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El meu primer festival </a:t>
            </a:r>
            <a:r>
              <a:rPr lang="ca-ES" sz="1600" dirty="0" smtClean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(auditori de Sant Martí)</a:t>
            </a:r>
          </a:p>
          <a:p>
            <a:pPr algn="ctr">
              <a:spcAft>
                <a:spcPts val="0"/>
              </a:spcAft>
            </a:pPr>
            <a:r>
              <a:rPr lang="ca-ES" sz="1600" dirty="0" smtClean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Dilluns, 25 de novembre</a:t>
            </a:r>
          </a:p>
          <a:p>
            <a:pPr algn="ctr">
              <a:spcAft>
                <a:spcPts val="0"/>
              </a:spcAft>
            </a:pPr>
            <a:r>
              <a:rPr lang="ca-ES" sz="1600" dirty="0" smtClean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Per confirmar</a:t>
            </a:r>
            <a:endParaRPr lang="ca-ES" sz="1600" dirty="0">
              <a:solidFill>
                <a:srgbClr val="3B3835"/>
              </a:solidFill>
              <a:latin typeface="Comic Sans MS" pitchFamily="66" charset="0"/>
              <a:ea typeface="Times New Roman"/>
            </a:endParaRPr>
          </a:p>
          <a:p>
            <a:pPr algn="ctr">
              <a:spcAft>
                <a:spcPts val="0"/>
              </a:spcAft>
            </a:pPr>
            <a:endParaRPr lang="ca-ES" sz="1600" b="1" dirty="0">
              <a:solidFill>
                <a:srgbClr val="3B3835"/>
              </a:solidFill>
              <a:latin typeface="Comic Sans MS" pitchFamily="66" charset="0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ca-ES" sz="1600" b="1" dirty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Biblioteca Sant Martí</a:t>
            </a:r>
          </a:p>
          <a:p>
            <a:pPr algn="ctr">
              <a:spcAft>
                <a:spcPts val="0"/>
              </a:spcAft>
            </a:pPr>
            <a:r>
              <a:rPr lang="ca-ES" sz="1600" dirty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Per confirmar</a:t>
            </a:r>
          </a:p>
          <a:p>
            <a:pPr algn="ctr">
              <a:spcAft>
                <a:spcPts val="0"/>
              </a:spcAft>
            </a:pPr>
            <a:endParaRPr lang="ca-ES" dirty="0">
              <a:solidFill>
                <a:srgbClr val="3B3835"/>
              </a:solidFill>
              <a:latin typeface="Comic Sans MS" pitchFamily="66" charset="0"/>
              <a:ea typeface="Times New Roman"/>
            </a:endParaRPr>
          </a:p>
          <a:p>
            <a:pPr algn="just">
              <a:spcAft>
                <a:spcPts val="0"/>
              </a:spcAft>
            </a:pPr>
            <a:endParaRPr lang="ca-ES" dirty="0" smtClean="0">
              <a:solidFill>
                <a:srgbClr val="3B3835"/>
              </a:solidFill>
              <a:latin typeface="Comic Sans MS" pitchFamily="66" charset="0"/>
              <a:ea typeface="Times New Roman"/>
            </a:endParaRPr>
          </a:p>
          <a:p>
            <a:pPr algn="just">
              <a:spcAft>
                <a:spcPts val="0"/>
              </a:spcAft>
            </a:pPr>
            <a:endParaRPr lang="ca-ES" dirty="0" smtClean="0">
              <a:solidFill>
                <a:srgbClr val="3B3835"/>
              </a:solidFill>
              <a:effectLst/>
              <a:latin typeface="Comic Sans MS" pitchFamily="66" charset="0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7666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ivot">
          <a:fgClr>
            <a:schemeClr val="accent4">
              <a:lumMod val="40000"/>
              <a:lumOff val="6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71600" y="116632"/>
            <a:ext cx="748883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endParaRPr lang="ca-ES" dirty="0" smtClean="0">
              <a:solidFill>
                <a:srgbClr val="3B3835"/>
              </a:solidFill>
              <a:effectLst/>
              <a:latin typeface="Comic Sans MS" pitchFamily="66" charset="0"/>
              <a:ea typeface="Times New Roman"/>
            </a:endParaRPr>
          </a:p>
          <a:p>
            <a:pPr algn="just">
              <a:spcAft>
                <a:spcPts val="0"/>
              </a:spcAft>
            </a:pPr>
            <a:endParaRPr lang="ca-ES" b="1" dirty="0" smtClean="0">
              <a:solidFill>
                <a:srgbClr val="3B3835"/>
              </a:solidFill>
              <a:latin typeface="Comic Sans MS" pitchFamily="66" charset="0"/>
              <a:ea typeface="Times New Roman"/>
            </a:endParaRPr>
          </a:p>
          <a:p>
            <a:pPr algn="just">
              <a:spcAft>
                <a:spcPts val="0"/>
              </a:spcAft>
            </a:pPr>
            <a:endParaRPr lang="ca-ES" b="1" dirty="0">
              <a:solidFill>
                <a:srgbClr val="3B3835"/>
              </a:solidFill>
              <a:latin typeface="Comic Sans MS" pitchFamily="66" charset="0"/>
              <a:ea typeface="Times New Roman"/>
            </a:endParaRPr>
          </a:p>
          <a:p>
            <a:pPr algn="just">
              <a:spcAft>
                <a:spcPts val="0"/>
              </a:spcAft>
            </a:pPr>
            <a:endParaRPr lang="ca-ES" b="1" dirty="0" smtClean="0">
              <a:solidFill>
                <a:srgbClr val="3B3835"/>
              </a:solidFill>
              <a:latin typeface="Comic Sans MS" pitchFamily="66" charset="0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ca-ES" b="1" dirty="0" smtClean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2n trimestre:</a:t>
            </a:r>
          </a:p>
          <a:p>
            <a:pPr algn="just">
              <a:spcAft>
                <a:spcPts val="0"/>
              </a:spcAft>
            </a:pPr>
            <a:endParaRPr lang="ca-ES" b="1" dirty="0" smtClean="0">
              <a:solidFill>
                <a:srgbClr val="3B3835"/>
              </a:solidFill>
              <a:latin typeface="Comic Sans MS" pitchFamily="66" charset="0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ca-ES" b="1" dirty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Sortida PI</a:t>
            </a:r>
          </a:p>
          <a:p>
            <a:pPr algn="ctr">
              <a:spcAft>
                <a:spcPts val="0"/>
              </a:spcAft>
            </a:pPr>
            <a:r>
              <a:rPr lang="ca-ES" dirty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Tot el dia o matí. Per confirmar</a:t>
            </a:r>
          </a:p>
          <a:p>
            <a:pPr algn="ctr">
              <a:spcAft>
                <a:spcPts val="0"/>
              </a:spcAft>
            </a:pPr>
            <a:endParaRPr lang="ca-ES" dirty="0">
              <a:solidFill>
                <a:srgbClr val="3B3835"/>
              </a:solidFill>
              <a:latin typeface="Comic Sans MS" pitchFamily="66" charset="0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ca-ES" b="1" dirty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Mercat de Sant Martí</a:t>
            </a:r>
          </a:p>
          <a:p>
            <a:pPr algn="ctr">
              <a:spcAft>
                <a:spcPts val="0"/>
              </a:spcAft>
            </a:pPr>
            <a:r>
              <a:rPr lang="ca-ES" dirty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Per </a:t>
            </a:r>
            <a:r>
              <a:rPr lang="ca-ES" dirty="0" smtClean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confirmar</a:t>
            </a:r>
          </a:p>
          <a:p>
            <a:pPr algn="ctr">
              <a:spcAft>
                <a:spcPts val="0"/>
              </a:spcAft>
            </a:pPr>
            <a:endParaRPr lang="ca-ES" dirty="0">
              <a:solidFill>
                <a:srgbClr val="3B3835"/>
              </a:solidFill>
              <a:latin typeface="Comic Sans MS" pitchFamily="66" charset="0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ca-ES" b="1" dirty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Una poma, un pomer</a:t>
            </a:r>
          </a:p>
          <a:p>
            <a:pPr algn="ctr">
              <a:spcAft>
                <a:spcPts val="0"/>
              </a:spcAft>
            </a:pPr>
            <a:r>
              <a:rPr lang="ca-ES" dirty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Auditori (matí)</a:t>
            </a:r>
          </a:p>
          <a:p>
            <a:pPr algn="ctr">
              <a:spcAft>
                <a:spcPts val="0"/>
              </a:spcAft>
            </a:pPr>
            <a:r>
              <a:rPr lang="ca-ES" dirty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Dijous, 6 de febrer</a:t>
            </a:r>
          </a:p>
          <a:p>
            <a:pPr algn="ctr">
              <a:spcAft>
                <a:spcPts val="0"/>
              </a:spcAft>
            </a:pPr>
            <a:r>
              <a:rPr lang="ca-ES" dirty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Per confirmar</a:t>
            </a:r>
          </a:p>
          <a:p>
            <a:pPr algn="ctr">
              <a:spcAft>
                <a:spcPts val="0"/>
              </a:spcAft>
            </a:pPr>
            <a:endParaRPr lang="ca-ES" b="1" dirty="0">
              <a:solidFill>
                <a:srgbClr val="3B3835"/>
              </a:solidFill>
              <a:latin typeface="Comic Sans MS" pitchFamily="66" charset="0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ca-ES" b="1" dirty="0" err="1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English</a:t>
            </a:r>
            <a:r>
              <a:rPr lang="ca-ES" b="1" dirty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 </a:t>
            </a:r>
            <a:r>
              <a:rPr lang="ca-ES" b="1" dirty="0" err="1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day</a:t>
            </a:r>
            <a:endParaRPr lang="ca-ES" b="1" dirty="0">
              <a:solidFill>
                <a:srgbClr val="3B3835"/>
              </a:solidFill>
              <a:latin typeface="Comic Sans MS" pitchFamily="66" charset="0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ca-ES" dirty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Dimecres, 1 d’abril</a:t>
            </a:r>
          </a:p>
          <a:p>
            <a:pPr algn="ctr">
              <a:spcAft>
                <a:spcPts val="0"/>
              </a:spcAft>
            </a:pPr>
            <a:r>
              <a:rPr lang="ca-ES" dirty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escola</a:t>
            </a:r>
          </a:p>
          <a:p>
            <a:pPr algn="ctr">
              <a:spcAft>
                <a:spcPts val="0"/>
              </a:spcAft>
            </a:pPr>
            <a:endParaRPr lang="ca-ES" dirty="0">
              <a:solidFill>
                <a:srgbClr val="3B3835"/>
              </a:solidFill>
              <a:latin typeface="Comic Sans MS" pitchFamily="66" charset="0"/>
              <a:ea typeface="Times New Roman"/>
            </a:endParaRPr>
          </a:p>
          <a:p>
            <a:pPr algn="just">
              <a:spcAft>
                <a:spcPts val="0"/>
              </a:spcAft>
            </a:pPr>
            <a:endParaRPr lang="ca-ES" dirty="0">
              <a:solidFill>
                <a:srgbClr val="FF0000"/>
              </a:solidFill>
              <a:latin typeface="Comic Sans MS" pitchFamily="66" charset="0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12423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ivot">
          <a:fgClr>
            <a:schemeClr val="accent4">
              <a:lumMod val="40000"/>
              <a:lumOff val="6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71600" y="116632"/>
            <a:ext cx="7488832" cy="6771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endParaRPr lang="ca-ES" dirty="0" smtClean="0">
              <a:solidFill>
                <a:srgbClr val="3B3835"/>
              </a:solidFill>
              <a:effectLst/>
              <a:latin typeface="Comic Sans MS" pitchFamily="66" charset="0"/>
              <a:ea typeface="Times New Roman"/>
            </a:endParaRPr>
          </a:p>
          <a:p>
            <a:pPr algn="just">
              <a:spcAft>
                <a:spcPts val="0"/>
              </a:spcAft>
            </a:pPr>
            <a:endParaRPr lang="ca-ES" dirty="0">
              <a:solidFill>
                <a:srgbClr val="FF0000"/>
              </a:solidFill>
              <a:latin typeface="Comic Sans MS" pitchFamily="66" charset="0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ca-ES" b="1" dirty="0" smtClean="0">
                <a:latin typeface="Comic Sans MS" pitchFamily="66" charset="0"/>
                <a:ea typeface="Times New Roman"/>
              </a:rPr>
              <a:t>3r trimestre:</a:t>
            </a:r>
          </a:p>
          <a:p>
            <a:pPr algn="just">
              <a:spcAft>
                <a:spcPts val="0"/>
              </a:spcAft>
            </a:pPr>
            <a:endParaRPr lang="ca-ES" b="1" dirty="0" smtClean="0">
              <a:latin typeface="Comic Sans MS" pitchFamily="66" charset="0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ca-ES" b="1" dirty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Juguem tots</a:t>
            </a:r>
          </a:p>
          <a:p>
            <a:pPr algn="ctr">
              <a:spcAft>
                <a:spcPts val="0"/>
              </a:spcAft>
            </a:pPr>
            <a:r>
              <a:rPr lang="ca-ES" dirty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Divendres, 17 d’abril</a:t>
            </a:r>
          </a:p>
          <a:p>
            <a:pPr algn="ctr">
              <a:spcAft>
                <a:spcPts val="0"/>
              </a:spcAft>
            </a:pPr>
            <a:endParaRPr lang="ca-ES" b="1" dirty="0">
              <a:solidFill>
                <a:srgbClr val="3B3835"/>
              </a:solidFill>
              <a:latin typeface="Comic Sans MS" pitchFamily="66" charset="0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ca-ES" b="1" dirty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Animals a l’escola</a:t>
            </a:r>
          </a:p>
          <a:p>
            <a:pPr algn="ctr">
              <a:spcAft>
                <a:spcPts val="0"/>
              </a:spcAft>
            </a:pPr>
            <a:r>
              <a:rPr lang="ca-ES" dirty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Dimecres, 29 d’abril</a:t>
            </a:r>
          </a:p>
          <a:p>
            <a:pPr algn="ctr">
              <a:spcAft>
                <a:spcPts val="0"/>
              </a:spcAft>
            </a:pPr>
            <a:endParaRPr lang="ca-ES" b="1" dirty="0">
              <a:solidFill>
                <a:srgbClr val="3B3835"/>
              </a:solidFill>
              <a:latin typeface="Comic Sans MS" pitchFamily="66" charset="0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ca-ES" b="1" dirty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La granja i el formatge</a:t>
            </a:r>
          </a:p>
          <a:p>
            <a:pPr algn="ctr">
              <a:spcAft>
                <a:spcPts val="0"/>
              </a:spcAft>
            </a:pPr>
            <a:r>
              <a:rPr lang="ca-ES" dirty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Can Bordoi (Sant Antoni de Vilamajor)</a:t>
            </a:r>
          </a:p>
          <a:p>
            <a:pPr algn="ctr">
              <a:spcAft>
                <a:spcPts val="0"/>
              </a:spcAft>
            </a:pPr>
            <a:r>
              <a:rPr lang="ca-ES" dirty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Dimarts, 12 de maig</a:t>
            </a:r>
          </a:p>
          <a:p>
            <a:pPr algn="ctr">
              <a:spcAft>
                <a:spcPts val="0"/>
              </a:spcAft>
            </a:pPr>
            <a:endParaRPr lang="ca-ES" dirty="0">
              <a:solidFill>
                <a:srgbClr val="3B3835"/>
              </a:solidFill>
              <a:latin typeface="Comic Sans MS" pitchFamily="66" charset="0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ca-ES" b="1" dirty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Jornades </a:t>
            </a:r>
            <a:r>
              <a:rPr lang="ca-ES" b="1" dirty="0" smtClean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esportives</a:t>
            </a:r>
          </a:p>
          <a:p>
            <a:pPr algn="ctr">
              <a:spcAft>
                <a:spcPts val="0"/>
              </a:spcAft>
            </a:pPr>
            <a:r>
              <a:rPr lang="ca-ES" dirty="0" smtClean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Dijous 21 de maig</a:t>
            </a:r>
          </a:p>
          <a:p>
            <a:pPr algn="ctr">
              <a:spcAft>
                <a:spcPts val="0"/>
              </a:spcAft>
            </a:pPr>
            <a:endParaRPr lang="ca-ES" b="1" dirty="0">
              <a:solidFill>
                <a:srgbClr val="3B3835"/>
              </a:solidFill>
              <a:latin typeface="Comic Sans MS" pitchFamily="66" charset="0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ca-ES" b="1" dirty="0" err="1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Micromarató</a:t>
            </a:r>
            <a:endParaRPr lang="ca-ES" b="1" dirty="0">
              <a:solidFill>
                <a:srgbClr val="3B3835"/>
              </a:solidFill>
              <a:latin typeface="Comic Sans MS" pitchFamily="66" charset="0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ca-ES" dirty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Dijous, 18 de juny</a:t>
            </a:r>
          </a:p>
          <a:p>
            <a:pPr algn="ctr">
              <a:spcAft>
                <a:spcPts val="0"/>
              </a:spcAft>
            </a:pPr>
            <a:endParaRPr lang="ca-ES" b="1" dirty="0" smtClean="0">
              <a:solidFill>
                <a:srgbClr val="3B3835"/>
              </a:solidFill>
              <a:latin typeface="Comic Sans MS" pitchFamily="66" charset="0"/>
              <a:ea typeface="Times New Roman"/>
            </a:endParaRPr>
          </a:p>
          <a:p>
            <a:pPr algn="just">
              <a:spcAft>
                <a:spcPts val="0"/>
              </a:spcAft>
            </a:pPr>
            <a:endParaRPr lang="ca-ES" b="1" dirty="0">
              <a:solidFill>
                <a:srgbClr val="3B3835"/>
              </a:solidFill>
              <a:effectLst/>
              <a:latin typeface="Comic Sans MS" pitchFamily="66" charset="0"/>
              <a:ea typeface="Times New Roman"/>
            </a:endParaRPr>
          </a:p>
          <a:p>
            <a:pPr algn="just">
              <a:spcAft>
                <a:spcPts val="0"/>
              </a:spcAft>
            </a:pPr>
            <a:endParaRPr lang="ca-ES" b="1" dirty="0" smtClean="0">
              <a:solidFill>
                <a:srgbClr val="3B3835"/>
              </a:solidFill>
              <a:effectLst/>
              <a:latin typeface="Comic Sans MS" pitchFamily="66" charset="0"/>
              <a:ea typeface="Times New Roman"/>
            </a:endParaRPr>
          </a:p>
          <a:p>
            <a:pPr algn="ctr">
              <a:spcAft>
                <a:spcPts val="0"/>
              </a:spcAft>
            </a:pPr>
            <a:endParaRPr lang="ca-ES" b="1" dirty="0">
              <a:solidFill>
                <a:srgbClr val="3B3835"/>
              </a:solidFill>
              <a:latin typeface="Comic Sans MS" pitchFamily="66" charset="0"/>
              <a:ea typeface="Times New Roman"/>
            </a:endParaRPr>
          </a:p>
          <a:p>
            <a:pPr algn="just">
              <a:spcAft>
                <a:spcPts val="0"/>
              </a:spcAft>
            </a:pPr>
            <a:endParaRPr lang="ca-ES" sz="2000" dirty="0">
              <a:effectLst/>
              <a:latin typeface="Comic Sans MS" pitchFamily="66" charset="0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8765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>
            <a:alpha val="4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QuadreDeText 1"/>
          <p:cNvSpPr txBox="1"/>
          <p:nvPr/>
        </p:nvSpPr>
        <p:spPr>
          <a:xfrm>
            <a:off x="971600" y="3068960"/>
            <a:ext cx="75608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28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GRÀCIES PER LA VOSTRA ASSISTÈNCIA</a:t>
            </a:r>
            <a:endParaRPr lang="ca-ES" sz="28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354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000">
              <a:srgbClr val="FFFF00"/>
            </a:gs>
            <a:gs pos="87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683568" y="476673"/>
            <a:ext cx="7774632" cy="2160239"/>
          </a:xfrm>
        </p:spPr>
        <p:txBody>
          <a:bodyPr>
            <a:normAutofit fontScale="90000"/>
          </a:bodyPr>
          <a:lstStyle/>
          <a:p>
            <a:pPr>
              <a:spcAft>
                <a:spcPts val="0"/>
              </a:spcAft>
            </a:pPr>
            <a:r>
              <a:rPr lang="ca-ES" sz="2000" dirty="0" smtClean="0">
                <a:solidFill>
                  <a:srgbClr val="3B3835"/>
                </a:solidFill>
                <a:effectLst/>
                <a:latin typeface="Arial"/>
                <a:ea typeface="Times New Roman"/>
              </a:rPr>
              <a:t/>
            </a:r>
            <a:br>
              <a:rPr lang="ca-ES" sz="2000" dirty="0" smtClean="0">
                <a:solidFill>
                  <a:srgbClr val="3B3835"/>
                </a:solidFill>
                <a:effectLst/>
                <a:latin typeface="Arial"/>
                <a:ea typeface="Times New Roman"/>
              </a:rPr>
            </a:br>
            <a:r>
              <a:rPr lang="ca-ES" sz="2000" dirty="0">
                <a:solidFill>
                  <a:srgbClr val="3B3835"/>
                </a:solidFill>
                <a:latin typeface="Arial"/>
                <a:ea typeface="Times New Roman"/>
              </a:rPr>
              <a:t/>
            </a:r>
            <a:br>
              <a:rPr lang="ca-ES" sz="2000" dirty="0">
                <a:solidFill>
                  <a:srgbClr val="3B3835"/>
                </a:solidFill>
                <a:latin typeface="Arial"/>
                <a:ea typeface="Times New Roman"/>
              </a:rPr>
            </a:br>
            <a:r>
              <a:rPr lang="ca-ES" sz="2000" dirty="0" smtClean="0">
                <a:solidFill>
                  <a:srgbClr val="3B3835"/>
                </a:solidFill>
                <a:latin typeface="Arial"/>
                <a:ea typeface="Times New Roman"/>
              </a:rPr>
              <a:t/>
            </a:r>
            <a:br>
              <a:rPr lang="ca-ES" sz="2000" dirty="0" smtClean="0">
                <a:solidFill>
                  <a:srgbClr val="3B3835"/>
                </a:solidFill>
                <a:latin typeface="Arial"/>
                <a:ea typeface="Times New Roman"/>
              </a:rPr>
            </a:br>
            <a:r>
              <a:rPr lang="ca-ES" sz="2000" dirty="0">
                <a:solidFill>
                  <a:srgbClr val="3B3835"/>
                </a:solidFill>
                <a:latin typeface="Arial"/>
                <a:ea typeface="Times New Roman"/>
              </a:rPr>
              <a:t/>
            </a:r>
            <a:br>
              <a:rPr lang="ca-ES" sz="2000" dirty="0">
                <a:solidFill>
                  <a:srgbClr val="3B3835"/>
                </a:solidFill>
                <a:latin typeface="Arial"/>
                <a:ea typeface="Times New Roman"/>
              </a:rPr>
            </a:br>
            <a:r>
              <a:rPr lang="ca-ES" sz="2000" dirty="0" smtClean="0">
                <a:solidFill>
                  <a:srgbClr val="3B3835"/>
                </a:solidFill>
                <a:latin typeface="Arial"/>
                <a:ea typeface="Times New Roman"/>
              </a:rPr>
              <a:t/>
            </a:r>
            <a:br>
              <a:rPr lang="ca-ES" sz="2000" dirty="0" smtClean="0">
                <a:solidFill>
                  <a:srgbClr val="3B3835"/>
                </a:solidFill>
                <a:latin typeface="Arial"/>
                <a:ea typeface="Times New Roman"/>
              </a:rPr>
            </a:br>
            <a:r>
              <a:rPr lang="ca-ES" sz="2000" dirty="0">
                <a:solidFill>
                  <a:srgbClr val="3B3835"/>
                </a:solidFill>
                <a:latin typeface="Arial"/>
                <a:ea typeface="Times New Roman"/>
              </a:rPr>
              <a:t/>
            </a:r>
            <a:br>
              <a:rPr lang="ca-ES" sz="2000" dirty="0">
                <a:solidFill>
                  <a:srgbClr val="3B3835"/>
                </a:solidFill>
                <a:latin typeface="Arial"/>
                <a:ea typeface="Times New Roman"/>
              </a:rPr>
            </a:br>
            <a:r>
              <a:rPr lang="ca-ES" sz="2000" dirty="0" smtClean="0">
                <a:solidFill>
                  <a:srgbClr val="3B3835"/>
                </a:solidFill>
                <a:effectLst/>
                <a:latin typeface="Arial"/>
                <a:ea typeface="Times New Roman"/>
              </a:rPr>
              <a:t> </a:t>
            </a:r>
            <a:r>
              <a:rPr lang="ca-ES" sz="2000" dirty="0" smtClean="0">
                <a:effectLst/>
                <a:latin typeface="Times New Roman"/>
                <a:ea typeface="Times New Roman"/>
              </a:rPr>
              <a:t/>
            </a:r>
            <a:br>
              <a:rPr lang="ca-ES" sz="2000" dirty="0" smtClean="0">
                <a:effectLst/>
                <a:latin typeface="Times New Roman"/>
                <a:ea typeface="Times New Roman"/>
              </a:rPr>
            </a:br>
            <a:r>
              <a:rPr lang="ca-ES" sz="2000" dirty="0" smtClean="0">
                <a:effectLst/>
                <a:latin typeface="Times New Roman"/>
                <a:ea typeface="Times New Roman"/>
              </a:rPr>
              <a:t/>
            </a:r>
            <a:br>
              <a:rPr lang="ca-ES" sz="2000" dirty="0" smtClean="0">
                <a:effectLst/>
                <a:latin typeface="Times New Roman"/>
                <a:ea typeface="Times New Roman"/>
              </a:rPr>
            </a:br>
            <a:r>
              <a:rPr lang="ca-ES" sz="2000" dirty="0">
                <a:latin typeface="Times New Roman"/>
                <a:ea typeface="Times New Roman"/>
              </a:rPr>
              <a:t/>
            </a:r>
            <a:br>
              <a:rPr lang="ca-ES" sz="2000" dirty="0">
                <a:latin typeface="Times New Roman"/>
                <a:ea typeface="Times New Roman"/>
              </a:rPr>
            </a:br>
            <a:r>
              <a:rPr lang="ca-ES" sz="2000" dirty="0" smtClean="0">
                <a:latin typeface="Times New Roman"/>
                <a:ea typeface="Times New Roman"/>
              </a:rPr>
              <a:t/>
            </a:r>
            <a:br>
              <a:rPr lang="ca-ES" sz="2000" dirty="0" smtClean="0">
                <a:latin typeface="Times New Roman"/>
                <a:ea typeface="Times New Roman"/>
              </a:rPr>
            </a:br>
            <a:r>
              <a:rPr lang="ca-ES" sz="2000" dirty="0">
                <a:latin typeface="Times New Roman"/>
                <a:ea typeface="Times New Roman"/>
              </a:rPr>
              <a:t/>
            </a:r>
            <a:br>
              <a:rPr lang="ca-ES" sz="2000" dirty="0">
                <a:latin typeface="Times New Roman"/>
                <a:ea typeface="Times New Roman"/>
              </a:rPr>
            </a:br>
            <a:r>
              <a:rPr lang="ca-ES" sz="2000" dirty="0" smtClean="0">
                <a:latin typeface="Times New Roman"/>
                <a:ea typeface="Times New Roman"/>
              </a:rPr>
              <a:t/>
            </a:r>
            <a:br>
              <a:rPr lang="ca-ES" sz="2000" dirty="0" smtClean="0">
                <a:latin typeface="Times New Roman"/>
                <a:ea typeface="Times New Roman"/>
              </a:rPr>
            </a:br>
            <a:r>
              <a:rPr lang="ca-ES" sz="2000" dirty="0" smtClean="0">
                <a:latin typeface="Times New Roman"/>
                <a:ea typeface="Times New Roman"/>
              </a:rPr>
              <a:t/>
            </a:r>
            <a:br>
              <a:rPr lang="ca-ES" sz="2000" dirty="0" smtClean="0">
                <a:latin typeface="Times New Roman"/>
                <a:ea typeface="Times New Roman"/>
              </a:rPr>
            </a:br>
            <a:r>
              <a:rPr lang="ca-ES" sz="2000" dirty="0">
                <a:latin typeface="Times New Roman"/>
                <a:ea typeface="Times New Roman"/>
              </a:rPr>
              <a:t/>
            </a:r>
            <a:br>
              <a:rPr lang="ca-ES" sz="2000" dirty="0">
                <a:latin typeface="Times New Roman"/>
                <a:ea typeface="Times New Roman"/>
              </a:rPr>
            </a:br>
            <a:r>
              <a:rPr lang="ca-ES" sz="2000" dirty="0" smtClean="0">
                <a:latin typeface="Times New Roman"/>
                <a:ea typeface="Times New Roman"/>
              </a:rPr>
              <a:t/>
            </a:r>
            <a:br>
              <a:rPr lang="ca-ES" sz="2000" dirty="0" smtClean="0">
                <a:latin typeface="Times New Roman"/>
                <a:ea typeface="Times New Roman"/>
              </a:rPr>
            </a:br>
            <a:r>
              <a:rPr lang="ca-ES" sz="2000" dirty="0">
                <a:latin typeface="Times New Roman"/>
                <a:ea typeface="Times New Roman"/>
              </a:rPr>
              <a:t/>
            </a:r>
            <a:br>
              <a:rPr lang="ca-ES" sz="2000" dirty="0">
                <a:latin typeface="Times New Roman"/>
                <a:ea typeface="Times New Roman"/>
              </a:rPr>
            </a:br>
            <a:r>
              <a:rPr lang="ca-ES" sz="2000" dirty="0" smtClean="0">
                <a:latin typeface="Times New Roman"/>
                <a:ea typeface="Times New Roman"/>
              </a:rPr>
              <a:t/>
            </a:r>
            <a:br>
              <a:rPr lang="ca-ES" sz="2000" dirty="0" smtClean="0">
                <a:latin typeface="Times New Roman"/>
                <a:ea typeface="Times New Roman"/>
              </a:rPr>
            </a:br>
            <a:r>
              <a:rPr lang="ca-ES" sz="2000" dirty="0" smtClean="0">
                <a:latin typeface="Times New Roman"/>
                <a:ea typeface="Times New Roman"/>
              </a:rPr>
              <a:t/>
            </a:r>
            <a:br>
              <a:rPr lang="ca-ES" sz="2000" dirty="0" smtClean="0">
                <a:latin typeface="Times New Roman"/>
                <a:ea typeface="Times New Roman"/>
              </a:rPr>
            </a:br>
            <a:r>
              <a:rPr lang="ca-ES" sz="2000" dirty="0">
                <a:latin typeface="Times New Roman"/>
                <a:ea typeface="Times New Roman"/>
              </a:rPr>
              <a:t/>
            </a:r>
            <a:br>
              <a:rPr lang="ca-ES" sz="2000" dirty="0">
                <a:latin typeface="Times New Roman"/>
                <a:ea typeface="Times New Roman"/>
              </a:rPr>
            </a:br>
            <a:r>
              <a:rPr lang="ca-ES" sz="2000" dirty="0" smtClean="0">
                <a:latin typeface="Times New Roman"/>
                <a:ea typeface="Times New Roman"/>
              </a:rPr>
              <a:t/>
            </a:r>
            <a:br>
              <a:rPr lang="ca-ES" sz="2000" dirty="0" smtClean="0">
                <a:latin typeface="Times New Roman"/>
                <a:ea typeface="Times New Roman"/>
              </a:rPr>
            </a:br>
            <a:r>
              <a:rPr lang="ca-ES" sz="22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Comic Sans MS" pitchFamily="66" charset="0"/>
                <a:ea typeface="Times New Roman"/>
              </a:rPr>
              <a:t>PROFESSORAT QUE ATÈN AL GRUP</a:t>
            </a:r>
            <a:r>
              <a:rPr lang="ca-ES" sz="2000" b="1" dirty="0" smtClean="0">
                <a:effectLst/>
                <a:latin typeface="Comic Sans MS" pitchFamily="66" charset="0"/>
                <a:ea typeface="Times New Roman"/>
              </a:rPr>
              <a:t/>
            </a:r>
            <a:br>
              <a:rPr lang="ca-ES" sz="2000" b="1" dirty="0" smtClean="0">
                <a:effectLst/>
                <a:latin typeface="Comic Sans MS" pitchFamily="66" charset="0"/>
                <a:ea typeface="Times New Roman"/>
              </a:rPr>
            </a:br>
            <a:r>
              <a:rPr lang="ca-ES" sz="2000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 </a:t>
            </a:r>
            <a:r>
              <a:rPr lang="ca-ES" sz="2000" dirty="0" smtClean="0">
                <a:effectLst/>
                <a:latin typeface="Comic Sans MS" pitchFamily="66" charset="0"/>
                <a:ea typeface="Times New Roman"/>
              </a:rPr>
              <a:t/>
            </a:r>
            <a:br>
              <a:rPr lang="ca-ES" sz="2000" dirty="0" smtClean="0">
                <a:effectLst/>
                <a:latin typeface="Comic Sans MS" pitchFamily="66" charset="0"/>
                <a:ea typeface="Times New Roman"/>
              </a:rPr>
            </a:br>
            <a:r>
              <a:rPr lang="ca-ES" sz="2200" b="1" dirty="0" smtClean="0">
                <a:solidFill>
                  <a:srgbClr val="7030A0"/>
                </a:solidFill>
                <a:effectLst/>
                <a:latin typeface="Comic Sans MS" pitchFamily="66" charset="0"/>
                <a:ea typeface="Times New Roman"/>
              </a:rPr>
              <a:t>TUTORES</a:t>
            </a:r>
            <a:r>
              <a:rPr lang="ca-ES" sz="2000" dirty="0" smtClean="0">
                <a:effectLst/>
                <a:latin typeface="Comic Sans MS" pitchFamily="66" charset="0"/>
                <a:ea typeface="Times New Roman"/>
              </a:rPr>
              <a:t/>
            </a:r>
            <a:br>
              <a:rPr lang="ca-ES" sz="2000" dirty="0" smtClean="0">
                <a:effectLst/>
                <a:latin typeface="Comic Sans MS" pitchFamily="66" charset="0"/>
                <a:ea typeface="Times New Roman"/>
              </a:rPr>
            </a:br>
            <a:r>
              <a:rPr lang="ca-ES" sz="2000" b="1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 </a:t>
            </a:r>
            <a:r>
              <a:rPr lang="ca-ES" sz="2000" b="1" dirty="0" smtClean="0">
                <a:effectLst/>
                <a:latin typeface="Comic Sans MS" pitchFamily="66" charset="0"/>
                <a:ea typeface="Times New Roman"/>
              </a:rPr>
              <a:t/>
            </a:r>
            <a:br>
              <a:rPr lang="ca-ES" sz="2000" b="1" dirty="0" smtClean="0">
                <a:effectLst/>
                <a:latin typeface="Comic Sans MS" pitchFamily="66" charset="0"/>
                <a:ea typeface="Times New Roman"/>
              </a:rPr>
            </a:br>
            <a:r>
              <a:rPr lang="ca-ES" sz="2000" b="1" dirty="0" smtClean="0">
                <a:solidFill>
                  <a:srgbClr val="3B3835"/>
                </a:solidFill>
                <a:effectLst/>
                <a:latin typeface="Comic Sans MS" pitchFamily="66" charset="0"/>
                <a:ea typeface="Arial"/>
              </a:rPr>
              <a:t>  </a:t>
            </a:r>
            <a:r>
              <a:rPr lang="ca-ES" sz="2000" b="1" dirty="0" smtClean="0">
                <a:solidFill>
                  <a:srgbClr val="3B3835"/>
                </a:solidFill>
                <a:latin typeface="Comic Sans MS" pitchFamily="66" charset="0"/>
                <a:ea typeface="Arial"/>
              </a:rPr>
              <a:t>1r</a:t>
            </a:r>
            <a:r>
              <a:rPr lang="ca-ES" sz="2000" b="1" dirty="0" smtClean="0">
                <a:solidFill>
                  <a:srgbClr val="3B3835"/>
                </a:solidFill>
                <a:effectLst/>
                <a:latin typeface="Comic Sans MS" pitchFamily="66" charset="0"/>
                <a:ea typeface="Arial"/>
              </a:rPr>
              <a:t> A</a:t>
            </a:r>
            <a:r>
              <a:rPr lang="ca-ES" sz="2000" dirty="0" smtClean="0">
                <a:solidFill>
                  <a:srgbClr val="3B3835"/>
                </a:solidFill>
                <a:effectLst/>
                <a:latin typeface="Comic Sans MS" pitchFamily="66" charset="0"/>
                <a:ea typeface="Arial"/>
              </a:rPr>
              <a:t>: Núria Rodríguez</a:t>
            </a:r>
            <a:r>
              <a:rPr lang="ca-ES" sz="2000" dirty="0" smtClean="0">
                <a:effectLst/>
                <a:latin typeface="Comic Sans MS" pitchFamily="66" charset="0"/>
                <a:ea typeface="Times New Roman"/>
              </a:rPr>
              <a:t/>
            </a:r>
            <a:br>
              <a:rPr lang="ca-ES" sz="2000" dirty="0" smtClean="0">
                <a:effectLst/>
                <a:latin typeface="Comic Sans MS" pitchFamily="66" charset="0"/>
                <a:ea typeface="Times New Roman"/>
              </a:rPr>
            </a:br>
            <a:r>
              <a:rPr lang="ca-ES" sz="2000" dirty="0" smtClean="0">
                <a:solidFill>
                  <a:srgbClr val="3B3835"/>
                </a:solidFill>
                <a:effectLst/>
                <a:latin typeface="Comic Sans MS" pitchFamily="66" charset="0"/>
                <a:ea typeface="Arial"/>
              </a:rPr>
              <a:t>  </a:t>
            </a:r>
            <a:r>
              <a:rPr lang="ca-ES" sz="2000" b="1" dirty="0" smtClean="0">
                <a:solidFill>
                  <a:srgbClr val="3B3835"/>
                </a:solidFill>
                <a:latin typeface="Comic Sans MS" pitchFamily="66" charset="0"/>
                <a:ea typeface="Arial"/>
              </a:rPr>
              <a:t>1r</a:t>
            </a:r>
            <a:r>
              <a:rPr lang="ca-ES" sz="2000" b="1" dirty="0" smtClean="0">
                <a:solidFill>
                  <a:srgbClr val="3B3835"/>
                </a:solidFill>
                <a:effectLst/>
                <a:latin typeface="Comic Sans MS" pitchFamily="66" charset="0"/>
                <a:ea typeface="Arial"/>
              </a:rPr>
              <a:t> B</a:t>
            </a:r>
            <a:r>
              <a:rPr lang="ca-ES" sz="2000" dirty="0" smtClean="0">
                <a:solidFill>
                  <a:srgbClr val="3B3835"/>
                </a:solidFill>
                <a:effectLst/>
                <a:latin typeface="Comic Sans MS" pitchFamily="66" charset="0"/>
                <a:ea typeface="Arial"/>
              </a:rPr>
              <a:t>: </a:t>
            </a:r>
            <a:r>
              <a:rPr lang="ca-ES" sz="2000" dirty="0" smtClean="0">
                <a:solidFill>
                  <a:srgbClr val="3B3835"/>
                </a:solidFill>
                <a:latin typeface="Comic Sans MS" pitchFamily="66" charset="0"/>
                <a:ea typeface="Arial"/>
              </a:rPr>
              <a:t>Gemma Villanueva</a:t>
            </a:r>
            <a:r>
              <a:rPr lang="ca-ES" sz="2000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/>
            </a:r>
            <a:br>
              <a:rPr lang="ca-ES" sz="2000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</a:br>
            <a:r>
              <a:rPr lang="ca-ES" sz="2000" dirty="0" smtClean="0">
                <a:effectLst/>
                <a:latin typeface="Comic Sans MS" pitchFamily="66" charset="0"/>
                <a:ea typeface="Times New Roman"/>
              </a:rPr>
              <a:t/>
            </a:r>
            <a:br>
              <a:rPr lang="ca-ES" sz="2000" dirty="0" smtClean="0">
                <a:effectLst/>
                <a:latin typeface="Comic Sans MS" pitchFamily="66" charset="0"/>
                <a:ea typeface="Times New Roman"/>
              </a:rPr>
            </a:br>
            <a:r>
              <a:rPr lang="ca-ES" sz="2000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 </a:t>
            </a:r>
            <a:r>
              <a:rPr lang="ca-ES" sz="2000" dirty="0" smtClean="0">
                <a:effectLst/>
                <a:latin typeface="Comic Sans MS" pitchFamily="66" charset="0"/>
                <a:ea typeface="Times New Roman"/>
              </a:rPr>
              <a:t/>
            </a:r>
            <a:br>
              <a:rPr lang="ca-ES" sz="2000" dirty="0" smtClean="0">
                <a:effectLst/>
                <a:latin typeface="Comic Sans MS" pitchFamily="66" charset="0"/>
                <a:ea typeface="Times New Roman"/>
              </a:rPr>
            </a:br>
            <a:r>
              <a:rPr lang="ca-ES" sz="2200" b="1" dirty="0" smtClean="0">
                <a:solidFill>
                  <a:srgbClr val="7030A0"/>
                </a:solidFill>
                <a:effectLst/>
                <a:latin typeface="Comic Sans MS" pitchFamily="66" charset="0"/>
                <a:ea typeface="Times New Roman"/>
              </a:rPr>
              <a:t>MESTRES ESPECIALISTES</a:t>
            </a:r>
            <a:r>
              <a:rPr lang="ca-ES" sz="2000" dirty="0" smtClean="0">
                <a:effectLst/>
                <a:latin typeface="Comic Sans MS" pitchFamily="66" charset="0"/>
                <a:ea typeface="Times New Roman"/>
              </a:rPr>
              <a:t/>
            </a:r>
            <a:br>
              <a:rPr lang="ca-ES" sz="2000" dirty="0" smtClean="0">
                <a:effectLst/>
                <a:latin typeface="Comic Sans MS" pitchFamily="66" charset="0"/>
                <a:ea typeface="Times New Roman"/>
              </a:rPr>
            </a:br>
            <a:r>
              <a:rPr lang="ca-ES" sz="2000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 </a:t>
            </a:r>
            <a:r>
              <a:rPr lang="ca-ES" sz="2000" dirty="0" smtClean="0">
                <a:effectLst/>
                <a:latin typeface="Comic Sans MS" pitchFamily="66" charset="0"/>
                <a:ea typeface="Times New Roman"/>
              </a:rPr>
              <a:t/>
            </a:r>
            <a:br>
              <a:rPr lang="ca-ES" sz="2000" dirty="0" smtClean="0">
                <a:effectLst/>
                <a:latin typeface="Comic Sans MS" pitchFamily="66" charset="0"/>
                <a:ea typeface="Times New Roman"/>
              </a:rPr>
            </a:br>
            <a:r>
              <a:rPr lang="ca-ES" sz="2000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-</a:t>
            </a:r>
            <a:r>
              <a:rPr lang="ca-ES" sz="2000" b="1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Anglès</a:t>
            </a:r>
            <a:r>
              <a:rPr lang="ca-ES" sz="2000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: Ricard Pérez</a:t>
            </a:r>
            <a:r>
              <a:rPr lang="ca-ES" sz="2000" dirty="0" smtClean="0">
                <a:effectLst/>
                <a:latin typeface="Comic Sans MS" pitchFamily="66" charset="0"/>
                <a:ea typeface="Times New Roman"/>
              </a:rPr>
              <a:t/>
            </a:r>
            <a:br>
              <a:rPr lang="ca-ES" sz="2000" dirty="0" smtClean="0">
                <a:effectLst/>
                <a:latin typeface="Comic Sans MS" pitchFamily="66" charset="0"/>
                <a:ea typeface="Times New Roman"/>
              </a:rPr>
            </a:br>
            <a:r>
              <a:rPr lang="ca-ES" sz="2000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-</a:t>
            </a:r>
            <a:r>
              <a:rPr lang="ca-ES" sz="2000" b="1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Música:</a:t>
            </a:r>
            <a:r>
              <a:rPr lang="ca-ES" sz="2000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 Carme Bonet</a:t>
            </a:r>
            <a:r>
              <a:rPr lang="ca-ES" sz="2000" dirty="0" smtClean="0">
                <a:effectLst/>
                <a:latin typeface="Comic Sans MS" pitchFamily="66" charset="0"/>
                <a:ea typeface="Times New Roman"/>
              </a:rPr>
              <a:t/>
            </a:r>
            <a:br>
              <a:rPr lang="ca-ES" sz="2000" dirty="0" smtClean="0">
                <a:effectLst/>
                <a:latin typeface="Comic Sans MS" pitchFamily="66" charset="0"/>
                <a:ea typeface="Times New Roman"/>
              </a:rPr>
            </a:br>
            <a:r>
              <a:rPr lang="ca-ES" sz="2000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-</a:t>
            </a:r>
            <a:r>
              <a:rPr lang="ca-ES" sz="2000" b="1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Educació Física</a:t>
            </a:r>
            <a:r>
              <a:rPr lang="ca-ES" sz="2000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: Cristina </a:t>
            </a:r>
            <a:r>
              <a:rPr lang="ca-ES" sz="2000" dirty="0" err="1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Ródenas</a:t>
            </a:r>
            <a:r>
              <a:rPr lang="ca-ES" sz="2000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/>
            </a:r>
            <a:br>
              <a:rPr lang="ca-ES" sz="2000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</a:br>
            <a:r>
              <a:rPr lang="ca-ES" sz="2000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-</a:t>
            </a:r>
            <a:r>
              <a:rPr lang="ca-ES" sz="2000" b="1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Religió</a:t>
            </a:r>
            <a:r>
              <a:rPr lang="ca-ES" sz="2000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: Presentació </a:t>
            </a:r>
            <a:r>
              <a:rPr lang="ca-ES" sz="2000" dirty="0" err="1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Puertas</a:t>
            </a:r>
            <a:r>
              <a:rPr lang="ca-ES" sz="2000" dirty="0" smtClean="0">
                <a:effectLst/>
                <a:latin typeface="Comic Sans MS" pitchFamily="66" charset="0"/>
                <a:ea typeface="Times New Roman"/>
              </a:rPr>
              <a:t/>
            </a:r>
            <a:br>
              <a:rPr lang="ca-ES" sz="2000" dirty="0" smtClean="0">
                <a:effectLst/>
                <a:latin typeface="Comic Sans MS" pitchFamily="66" charset="0"/>
                <a:ea typeface="Times New Roman"/>
              </a:rPr>
            </a:br>
            <a:r>
              <a:rPr lang="ca-ES" sz="2000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-</a:t>
            </a:r>
            <a:r>
              <a:rPr lang="ca-ES" sz="2000" b="1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Ed Especial</a:t>
            </a:r>
            <a:r>
              <a:rPr lang="ca-ES" sz="2000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: Roser Moya</a:t>
            </a:r>
            <a:br>
              <a:rPr lang="ca-ES" sz="2000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</a:br>
            <a:r>
              <a:rPr lang="ca-ES" sz="2000" dirty="0" smtClean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-</a:t>
            </a:r>
            <a:r>
              <a:rPr lang="ca-ES" sz="2000" b="1" dirty="0" smtClean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Suport</a:t>
            </a:r>
            <a:r>
              <a:rPr lang="ca-ES" sz="2000" dirty="0" smtClean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: Cristina Atarés</a:t>
            </a:r>
            <a:r>
              <a:rPr lang="ca-ES" sz="2000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/>
            </a:r>
            <a:br>
              <a:rPr lang="ca-ES" sz="2000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</a:br>
            <a:r>
              <a:rPr lang="ca-ES" sz="2000" dirty="0" smtClean="0">
                <a:effectLst/>
                <a:latin typeface="Comic Sans MS" pitchFamily="66" charset="0"/>
                <a:ea typeface="Times New Roman"/>
              </a:rPr>
              <a:t/>
            </a:r>
            <a:br>
              <a:rPr lang="ca-ES" sz="2000" dirty="0" smtClean="0">
                <a:effectLst/>
                <a:latin typeface="Comic Sans MS" pitchFamily="66" charset="0"/>
                <a:ea typeface="Times New Roman"/>
              </a:rPr>
            </a:br>
            <a:r>
              <a:rPr lang="ca-ES" sz="2000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-</a:t>
            </a:r>
            <a:r>
              <a:rPr lang="ca-ES" sz="2000" b="1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SEP post-lectiu: </a:t>
            </a:r>
            <a:r>
              <a:rPr lang="ca-ES" sz="2000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Gemma</a:t>
            </a:r>
            <a:r>
              <a:rPr lang="ca-ES" sz="2000" dirty="0" smtClean="0">
                <a:effectLst/>
                <a:latin typeface="Comic Sans MS" pitchFamily="66" charset="0"/>
                <a:ea typeface="Times New Roman"/>
              </a:rPr>
              <a:t/>
            </a:r>
            <a:br>
              <a:rPr lang="ca-ES" sz="2000" dirty="0" smtClean="0">
                <a:effectLst/>
                <a:latin typeface="Comic Sans MS" pitchFamily="66" charset="0"/>
                <a:ea typeface="Times New Roman"/>
              </a:rPr>
            </a:br>
            <a:r>
              <a:rPr lang="ca-ES" sz="2000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 </a:t>
            </a:r>
            <a:r>
              <a:rPr lang="ca-ES" sz="2000" dirty="0" smtClean="0">
                <a:effectLst/>
                <a:latin typeface="Comic Sans MS" pitchFamily="66" charset="0"/>
                <a:ea typeface="Times New Roman"/>
              </a:rPr>
              <a:t/>
            </a:r>
            <a:br>
              <a:rPr lang="ca-ES" sz="2000" dirty="0" smtClean="0">
                <a:effectLst/>
                <a:latin typeface="Comic Sans MS" pitchFamily="66" charset="0"/>
                <a:ea typeface="Times New Roman"/>
              </a:rPr>
            </a:br>
            <a:r>
              <a:rPr lang="ca-ES" sz="2000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 </a:t>
            </a:r>
            <a:r>
              <a:rPr lang="ca-ES" sz="2000" dirty="0" smtClean="0">
                <a:effectLst/>
                <a:latin typeface="Comic Sans MS" pitchFamily="66" charset="0"/>
                <a:ea typeface="Times New Roman"/>
              </a:rPr>
              <a:t/>
            </a:r>
            <a:br>
              <a:rPr lang="ca-ES" sz="2000" dirty="0" smtClean="0">
                <a:effectLst/>
                <a:latin typeface="Comic Sans MS" pitchFamily="66" charset="0"/>
                <a:ea typeface="Times New Roman"/>
              </a:rPr>
            </a:br>
            <a:r>
              <a:rPr lang="ca-ES" sz="2000" b="1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Dia d’entrevistes de les famílies</a:t>
            </a:r>
            <a:r>
              <a:rPr lang="ca-ES" sz="2000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: dijous de 12.30 a 13.30h.</a:t>
            </a:r>
            <a:r>
              <a:rPr lang="ca-ES" sz="2000" dirty="0" smtClean="0">
                <a:effectLst/>
                <a:latin typeface="Comic Sans MS" pitchFamily="66" charset="0"/>
                <a:ea typeface="Times New Roman"/>
              </a:rPr>
              <a:t/>
            </a:r>
            <a:br>
              <a:rPr lang="ca-ES" sz="2000" dirty="0" smtClean="0">
                <a:effectLst/>
                <a:latin typeface="Comic Sans MS" pitchFamily="66" charset="0"/>
                <a:ea typeface="Times New Roman"/>
              </a:rPr>
            </a:br>
            <a:r>
              <a:rPr lang="ca-ES" dirty="0" smtClean="0">
                <a:solidFill>
                  <a:srgbClr val="3B3835"/>
                </a:solidFill>
                <a:effectLst/>
                <a:latin typeface="Helvetica"/>
                <a:ea typeface="Times New Roman"/>
              </a:rPr>
              <a:t> </a:t>
            </a:r>
            <a:r>
              <a:rPr lang="ca-ES" sz="4000" dirty="0" smtClean="0">
                <a:effectLst/>
                <a:latin typeface="Times New Roman"/>
                <a:ea typeface="Times New Roman"/>
              </a:rPr>
              <a:t/>
            </a:r>
            <a:br>
              <a:rPr lang="ca-ES" sz="4000" dirty="0" smtClean="0">
                <a:effectLst/>
                <a:latin typeface="Times New Roman"/>
                <a:ea typeface="Times New Roman"/>
              </a:rPr>
            </a:br>
            <a:endParaRPr lang="ca-ES" dirty="0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 flipV="1">
            <a:off x="1371600" y="5638800"/>
            <a:ext cx="6400800" cy="94456"/>
          </a:xfrm>
        </p:spPr>
        <p:txBody>
          <a:bodyPr>
            <a:normAutofit fontScale="25000" lnSpcReduction="20000"/>
          </a:bodyPr>
          <a:lstStyle/>
          <a:p>
            <a:endParaRPr lang="ca-ES" dirty="0" smtClean="0"/>
          </a:p>
          <a:p>
            <a:endParaRPr lang="ca-ES" dirty="0"/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4288217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6600" b="1" dirty="0" smtClean="0">
                <a:solidFill>
                  <a:schemeClr val="accent6">
                    <a:lumMod val="75000"/>
                  </a:schemeClr>
                </a:solidFill>
              </a:rPr>
              <a:t>ENGLISH</a:t>
            </a:r>
            <a:endParaRPr lang="es-ES" sz="66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14480" y="1600200"/>
            <a:ext cx="6972320" cy="4525963"/>
          </a:xfrm>
        </p:spPr>
        <p:txBody>
          <a:bodyPr/>
          <a:lstStyle/>
          <a:p>
            <a:r>
              <a:rPr lang="es-ES" dirty="0" err="1" smtClean="0">
                <a:solidFill>
                  <a:schemeClr val="accent2">
                    <a:lumMod val="75000"/>
                  </a:schemeClr>
                </a:solidFill>
              </a:rPr>
              <a:t>Routines</a:t>
            </a:r>
            <a:endParaRPr lang="es-ES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s-ES" dirty="0" err="1" smtClean="0">
                <a:solidFill>
                  <a:schemeClr val="accent2">
                    <a:lumMod val="75000"/>
                  </a:schemeClr>
                </a:solidFill>
              </a:rPr>
              <a:t>Cançons</a:t>
            </a:r>
            <a:endParaRPr lang="es-ES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s-ES" dirty="0" err="1" smtClean="0">
                <a:solidFill>
                  <a:schemeClr val="accent2">
                    <a:lumMod val="75000"/>
                  </a:schemeClr>
                </a:solidFill>
              </a:rPr>
              <a:t>Jocs</a:t>
            </a:r>
            <a:endParaRPr lang="es-ES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es-ES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es-ES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s-ES" dirty="0" smtClean="0">
                <a:solidFill>
                  <a:schemeClr val="accent2">
                    <a:lumMod val="75000"/>
                  </a:schemeClr>
                </a:solidFill>
              </a:rPr>
              <a:t>Tiger tales 1</a:t>
            </a:r>
            <a:endParaRPr lang="es-ES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19000">
              <a:schemeClr val="accent6">
                <a:lumMod val="40000"/>
                <a:lumOff val="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ol 1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408712"/>
          </a:xfrm>
        </p:spPr>
        <p:txBody>
          <a:bodyPr>
            <a:noAutofit/>
          </a:bodyPr>
          <a:lstStyle/>
          <a:p>
            <a:pPr marL="0" indent="0" algn="ctr">
              <a:spcAft>
                <a:spcPts val="0"/>
              </a:spcAft>
              <a:buNone/>
            </a:pPr>
            <a:endParaRPr lang="ca-ES" sz="2000" b="1" dirty="0" smtClean="0">
              <a:solidFill>
                <a:srgbClr val="00B050"/>
              </a:solidFill>
              <a:effectLst/>
              <a:latin typeface="Comic Sans MS" pitchFamily="66" charset="0"/>
              <a:ea typeface="Times New Roman"/>
            </a:endParaRPr>
          </a:p>
          <a:p>
            <a:pPr marL="0" indent="0" algn="ctr">
              <a:spcAft>
                <a:spcPts val="0"/>
              </a:spcAft>
              <a:buNone/>
            </a:pPr>
            <a:r>
              <a:rPr lang="ca-ES" sz="2000" b="1" dirty="0" smtClean="0">
                <a:solidFill>
                  <a:srgbClr val="00B050"/>
                </a:solidFill>
                <a:latin typeface="Comic Sans MS" pitchFamily="66" charset="0"/>
                <a:ea typeface="Times New Roman"/>
              </a:rPr>
              <a:t>ALGUNES INFORMACIONS IMPORTANTS</a:t>
            </a:r>
            <a:endParaRPr lang="ca-ES" sz="2000" b="1" dirty="0" smtClean="0">
              <a:solidFill>
                <a:srgbClr val="00B050"/>
              </a:solidFill>
              <a:effectLst/>
              <a:latin typeface="Comic Sans MS" pitchFamily="66" charset="0"/>
              <a:ea typeface="Times New Roman"/>
            </a:endParaRPr>
          </a:p>
          <a:p>
            <a:pPr marL="0" indent="0" algn="ctr">
              <a:spcAft>
                <a:spcPts val="0"/>
              </a:spcAft>
              <a:buNone/>
            </a:pPr>
            <a:endParaRPr lang="ca-ES" sz="2000" dirty="0" smtClean="0">
              <a:solidFill>
                <a:srgbClr val="00B050"/>
              </a:solidFill>
              <a:effectLst/>
              <a:latin typeface="Comic Sans MS" pitchFamily="66" charset="0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ca-ES" sz="1800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-Els vostres fills/es han d’assistir a classe. Les </a:t>
            </a:r>
            <a:r>
              <a:rPr lang="ca-ES" sz="1800" b="1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faltes d’assistència</a:t>
            </a:r>
            <a:r>
              <a:rPr lang="ca-ES" sz="1800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 han de ser</a:t>
            </a:r>
            <a:r>
              <a:rPr lang="ca-ES" sz="1800" b="1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 justificades </a:t>
            </a:r>
            <a:r>
              <a:rPr lang="ca-ES" sz="1800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i donar avís a la tutora mitjançant l’agenda.</a:t>
            </a:r>
            <a:endParaRPr lang="ca-ES" sz="1800" dirty="0" smtClean="0">
              <a:effectLst/>
              <a:latin typeface="Comic Sans MS" pitchFamily="66" charset="0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ca-ES" sz="1800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 </a:t>
            </a:r>
            <a:endParaRPr lang="ca-ES" sz="1800" dirty="0" smtClean="0">
              <a:effectLst/>
              <a:latin typeface="Comic Sans MS" pitchFamily="66" charset="0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ca-ES" sz="1800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-Es important que sigueu </a:t>
            </a:r>
            <a:r>
              <a:rPr lang="ca-ES" sz="1800" b="1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puntuals</a:t>
            </a:r>
            <a:r>
              <a:rPr lang="ca-ES" sz="1800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 tant a les entrades com a les sortides. Us recordem que els alumnes que arribin tard hauran de portar justificant. Sense aquest, no podran accedir a la seva classe fins a la següent sessió: 10h. I si no ho poden justificar, hauran d’esperar a entrar a les 11h.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ca-ES" sz="1800" dirty="0" smtClean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Es deixarà constància escrita dels retards. En cas d’un tercer, l’alumne no podrà accedir al centre fins a les 15h, encara que sigui usuari de menjador.</a:t>
            </a:r>
            <a:endParaRPr lang="ca-ES" sz="1800" dirty="0" smtClean="0">
              <a:effectLst/>
              <a:latin typeface="Comic Sans MS" pitchFamily="66" charset="0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ca-ES" sz="1800" dirty="0" smtClean="0">
              <a:effectLst/>
              <a:latin typeface="Comic Sans MS" pitchFamily="66" charset="0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ca-ES" sz="1800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- Recomanem portar una bata per fer plàstica. Tant les bates com els abrics i jaquetes  han de portar el </a:t>
            </a:r>
            <a:r>
              <a:rPr lang="ca-ES" sz="1800" b="1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nom i beta  </a:t>
            </a:r>
            <a:r>
              <a:rPr lang="ca-ES" sz="1800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per penjar-les .</a:t>
            </a:r>
            <a:endParaRPr lang="ca-ES" sz="1800" dirty="0" smtClean="0">
              <a:effectLst/>
              <a:latin typeface="Comic Sans MS" pitchFamily="66" charset="0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ca-ES" sz="1800" dirty="0" smtClean="0">
              <a:effectLst/>
              <a:latin typeface="Comic Sans MS" pitchFamily="66" charset="0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ca-ES" sz="1800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-Us recordem que </a:t>
            </a:r>
            <a:r>
              <a:rPr lang="ca-ES" sz="1800" b="1" dirty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n</a:t>
            </a:r>
            <a:r>
              <a:rPr lang="ca-ES" sz="1800" b="1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o podem donar medicaments a l’escola</a:t>
            </a:r>
            <a:r>
              <a:rPr lang="ca-ES" sz="1800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, en casos especials cal portar </a:t>
            </a:r>
            <a:r>
              <a:rPr lang="ca-ES" sz="1800" dirty="0" smtClean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una </a:t>
            </a:r>
            <a:r>
              <a:rPr lang="ca-ES" sz="1800" dirty="0" smtClean="0">
                <a:latin typeface="Comic Sans MS" pitchFamily="66" charset="0"/>
                <a:ea typeface="Times New Roman"/>
              </a:rPr>
              <a:t>autorització signada on apareguin les indicacions necessàries per tal que el medicament sigui administrat.</a:t>
            </a:r>
            <a:endParaRPr lang="ca-ES" sz="1800" dirty="0">
              <a:latin typeface="Comic Sans MS" pitchFamily="66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ca-ES" sz="1800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ca-ES" sz="18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285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19000">
              <a:schemeClr val="accent6">
                <a:lumMod val="40000"/>
                <a:lumOff val="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78942" y="-224480"/>
            <a:ext cx="8025506" cy="75159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ct val="20000"/>
              </a:spcBef>
            </a:pPr>
            <a:endParaRPr lang="ca-ES" dirty="0" smtClean="0">
              <a:solidFill>
                <a:srgbClr val="3B3835"/>
              </a:solidFill>
              <a:latin typeface="Comic Sans MS" pitchFamily="66" charset="0"/>
              <a:ea typeface="Times New Roman"/>
            </a:endParaRPr>
          </a:p>
          <a:p>
            <a:pPr lvl="0" algn="just">
              <a:spcBef>
                <a:spcPct val="20000"/>
              </a:spcBef>
            </a:pPr>
            <a:r>
              <a:rPr lang="ca-ES" dirty="0" smtClean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-Els </a:t>
            </a:r>
            <a:r>
              <a:rPr lang="ca-ES" dirty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nens portaran </a:t>
            </a:r>
            <a:r>
              <a:rPr lang="ca-ES" dirty="0" smtClean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una </a:t>
            </a:r>
            <a:r>
              <a:rPr lang="ca-ES" b="1" dirty="0" smtClean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llibreta viatgera</a:t>
            </a:r>
            <a:r>
              <a:rPr lang="ca-ES" dirty="0" smtClean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 </a:t>
            </a:r>
            <a:r>
              <a:rPr lang="ca-ES" dirty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que permet ajudar-los en l’organització del seu treball i la comunicació entre el professorat i les </a:t>
            </a:r>
            <a:r>
              <a:rPr lang="ca-ES" dirty="0" smtClean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famílies. Cal </a:t>
            </a:r>
            <a:r>
              <a:rPr lang="ca-ES" dirty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que la reviseu cada dia</a:t>
            </a:r>
            <a:r>
              <a:rPr lang="ca-ES" dirty="0" smtClean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. Si teniu alguna nota, l’alumne l’hauria de portar a la mà. Haureu de signar les notes per saber que les heu llegit.</a:t>
            </a:r>
          </a:p>
          <a:p>
            <a:pPr lvl="0" algn="just">
              <a:spcBef>
                <a:spcPct val="20000"/>
              </a:spcBef>
            </a:pPr>
            <a:endParaRPr lang="ca-ES" dirty="0">
              <a:solidFill>
                <a:srgbClr val="3B3835"/>
              </a:solidFill>
              <a:latin typeface="Comic Sans MS" pitchFamily="66" charset="0"/>
              <a:ea typeface="Times New Roman"/>
            </a:endParaRPr>
          </a:p>
          <a:p>
            <a:pPr lvl="0" algn="just">
              <a:spcBef>
                <a:spcPct val="20000"/>
              </a:spcBef>
            </a:pPr>
            <a:r>
              <a:rPr lang="ca-ES" b="1" dirty="0" smtClean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-Aniversaris</a:t>
            </a:r>
            <a:r>
              <a:rPr lang="ca-ES" dirty="0" smtClean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: Us recordem que no es poden portar llaminadures ni sucs... Podeu portar: galetes... Menjar ja elaborat per una empresa. Recordem que hi ha alumnes que són al·lèrgics. Els celebrarem els divendres però cal comunicar-ho amb antelació a la tutora.</a:t>
            </a:r>
          </a:p>
          <a:p>
            <a:pPr lvl="0" algn="just">
              <a:spcBef>
                <a:spcPct val="20000"/>
              </a:spcBef>
            </a:pPr>
            <a:endParaRPr lang="ca-ES" dirty="0">
              <a:solidFill>
                <a:srgbClr val="3B3835"/>
              </a:solidFill>
              <a:latin typeface="Comic Sans MS" pitchFamily="66" charset="0"/>
              <a:ea typeface="Times New Roman"/>
            </a:endParaRPr>
          </a:p>
          <a:p>
            <a:pPr lvl="0" algn="just">
              <a:spcBef>
                <a:spcPct val="20000"/>
              </a:spcBef>
            </a:pPr>
            <a:r>
              <a:rPr lang="ca-ES" dirty="0" smtClean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-No cal portar got per l’aigua. Recomanem portar carmanyoles per l’esmorzar.</a:t>
            </a:r>
          </a:p>
          <a:p>
            <a:pPr lvl="0" algn="just">
              <a:spcBef>
                <a:spcPct val="20000"/>
              </a:spcBef>
            </a:pPr>
            <a:endParaRPr lang="ca-ES" dirty="0" smtClean="0">
              <a:solidFill>
                <a:srgbClr val="3B3835"/>
              </a:solidFill>
              <a:latin typeface="Comic Sans MS" pitchFamily="66" charset="0"/>
              <a:ea typeface="Times New Roman"/>
            </a:endParaRPr>
          </a:p>
          <a:p>
            <a:pPr lvl="0" algn="just">
              <a:spcBef>
                <a:spcPct val="20000"/>
              </a:spcBef>
            </a:pPr>
            <a:r>
              <a:rPr lang="ca-ES" dirty="0" smtClean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-Cal </a:t>
            </a:r>
            <a:r>
              <a:rPr lang="ca-ES" dirty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que cada nen porti un paquet de tovalloletes humides i mocadors de paper</a:t>
            </a:r>
            <a:r>
              <a:rPr lang="ca-ES" dirty="0" smtClean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.</a:t>
            </a:r>
          </a:p>
          <a:p>
            <a:pPr lvl="0" algn="just">
              <a:spcBef>
                <a:spcPct val="20000"/>
              </a:spcBef>
            </a:pPr>
            <a:endParaRPr lang="ca-ES" dirty="0" smtClean="0">
              <a:solidFill>
                <a:srgbClr val="3B3835"/>
              </a:solidFill>
              <a:latin typeface="Comic Sans MS" pitchFamily="66" charset="0"/>
              <a:ea typeface="Times New Roman"/>
            </a:endParaRPr>
          </a:p>
          <a:p>
            <a:pPr lvl="0" algn="just">
              <a:spcBef>
                <a:spcPct val="20000"/>
              </a:spcBef>
            </a:pPr>
            <a:r>
              <a:rPr lang="ca-ES" dirty="0" smtClean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-Recordeu </a:t>
            </a:r>
            <a:r>
              <a:rPr lang="ca-ES" b="1" dirty="0" smtClean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actualitzar dades </a:t>
            </a:r>
            <a:r>
              <a:rPr lang="ca-ES" dirty="0" smtClean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a secretaria: intoleràncies, canvis d’adreces i mòbils...</a:t>
            </a:r>
            <a:endParaRPr lang="ca-ES" dirty="0">
              <a:solidFill>
                <a:prstClr val="black"/>
              </a:solidFill>
              <a:latin typeface="Comic Sans MS" pitchFamily="66" charset="0"/>
              <a:ea typeface="Times New Roman"/>
            </a:endParaRPr>
          </a:p>
          <a:p>
            <a:pPr lvl="0" algn="ctr">
              <a:spcBef>
                <a:spcPct val="20000"/>
              </a:spcBef>
            </a:pPr>
            <a:r>
              <a:rPr lang="ca-ES" b="1" dirty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 </a:t>
            </a:r>
            <a:endParaRPr lang="ca-ES" dirty="0">
              <a:solidFill>
                <a:prstClr val="black"/>
              </a:solidFill>
              <a:latin typeface="Comic Sans MS" pitchFamily="66" charset="0"/>
              <a:ea typeface="Times New Roman"/>
            </a:endParaRPr>
          </a:p>
          <a:p>
            <a:pPr lvl="0">
              <a:spcBef>
                <a:spcPct val="20000"/>
              </a:spcBef>
            </a:pPr>
            <a:r>
              <a:rPr lang="ca-ES" dirty="0" smtClean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- </a:t>
            </a:r>
            <a:r>
              <a:rPr lang="ca-ES" b="1" dirty="0" smtClean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Deures</a:t>
            </a:r>
            <a:r>
              <a:rPr lang="ca-ES" smtClean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: </a:t>
            </a:r>
            <a:r>
              <a:rPr lang="ca-ES" smtClean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Dimarts</a:t>
            </a:r>
            <a:r>
              <a:rPr lang="ca-ES" b="1" smtClean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 </a:t>
            </a:r>
            <a:r>
              <a:rPr lang="ca-ES" dirty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portaran deures a </a:t>
            </a:r>
            <a:r>
              <a:rPr lang="ca-ES" dirty="0" smtClean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casa. S’entregaran a la setmana següent. </a:t>
            </a:r>
            <a:endParaRPr lang="ca-ES" dirty="0">
              <a:solidFill>
                <a:prstClr val="black"/>
              </a:solidFill>
              <a:latin typeface="Comic Sans MS" pitchFamily="66" charset="0"/>
              <a:ea typeface="Times New Roman"/>
            </a:endParaRPr>
          </a:p>
          <a:p>
            <a:pPr lvl="0" algn="ctr">
              <a:spcBef>
                <a:spcPct val="20000"/>
              </a:spcBef>
            </a:pPr>
            <a:r>
              <a:rPr lang="ca-ES" dirty="0">
                <a:solidFill>
                  <a:prstClr val="black"/>
                </a:solidFill>
                <a:latin typeface="Comic Sans MS" pitchFamily="66" charset="0"/>
                <a:ea typeface="Times New Roman"/>
              </a:rPr>
              <a:t> 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endParaRPr lang="ca-ES" dirty="0">
              <a:solidFill>
                <a:prstClr val="black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2024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80">
          <a:fgClr>
            <a:srgbClr val="FFCC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9820" y="836712"/>
            <a:ext cx="7992888" cy="45397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ca-ES" sz="2000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Comic Sans MS" pitchFamily="66" charset="0"/>
                <a:ea typeface="Times New Roman"/>
              </a:rPr>
              <a:t>HÀBITS QUE TREBALLAREM AQUEST CURS</a:t>
            </a:r>
          </a:p>
          <a:p>
            <a:pPr algn="ctr">
              <a:spcAft>
                <a:spcPts val="0"/>
              </a:spcAft>
            </a:pPr>
            <a:endParaRPr lang="ca-ES" sz="2000" b="1" dirty="0">
              <a:solidFill>
                <a:schemeClr val="accent1">
                  <a:lumMod val="75000"/>
                </a:schemeClr>
              </a:solidFill>
              <a:latin typeface="Comic Sans MS" pitchFamily="66" charset="0"/>
              <a:ea typeface="Times New Roman"/>
            </a:endParaRPr>
          </a:p>
          <a:p>
            <a:pPr algn="ctr">
              <a:spcAft>
                <a:spcPts val="0"/>
              </a:spcAft>
            </a:pPr>
            <a:endParaRPr lang="ca-ES" sz="2000" b="1" dirty="0" smtClean="0">
              <a:solidFill>
                <a:schemeClr val="accent1">
                  <a:lumMod val="75000"/>
                </a:schemeClr>
              </a:solidFill>
              <a:effectLst/>
              <a:latin typeface="Comic Sans MS" pitchFamily="66" charset="0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ca-ES" b="1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 </a:t>
            </a:r>
            <a:endParaRPr lang="ca-ES" dirty="0" smtClean="0">
              <a:effectLst/>
              <a:latin typeface="Comic Sans MS" pitchFamily="66" charset="0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ca-ES" sz="2000" b="1" dirty="0" smtClean="0">
                <a:solidFill>
                  <a:srgbClr val="0070C0"/>
                </a:solidFill>
                <a:effectLst/>
                <a:latin typeface="Comic Sans MS" pitchFamily="66" charset="0"/>
                <a:ea typeface="Times New Roman"/>
              </a:rPr>
              <a:t>Hàbits d’autonomia personal</a:t>
            </a:r>
            <a:r>
              <a:rPr lang="ca-ES" sz="2000" b="1" strike="noStrike" dirty="0" smtClean="0">
                <a:solidFill>
                  <a:srgbClr val="0070C0"/>
                </a:solidFill>
                <a:effectLst/>
                <a:latin typeface="Comic Sans MS" pitchFamily="66" charset="0"/>
                <a:ea typeface="Times New Roman"/>
              </a:rPr>
              <a:t> </a:t>
            </a:r>
          </a:p>
          <a:p>
            <a:pPr algn="just">
              <a:spcAft>
                <a:spcPts val="0"/>
              </a:spcAft>
            </a:pPr>
            <a:endParaRPr lang="ca-ES" sz="2000" dirty="0" smtClean="0">
              <a:effectLst/>
              <a:latin typeface="Comic Sans MS" pitchFamily="66" charset="0"/>
              <a:ea typeface="Times New Roman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ca-ES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-</a:t>
            </a:r>
            <a:r>
              <a:rPr lang="ca-ES" sz="1600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Utilitzar el diàleg per resoldre les seves necessitats i conflictes.</a:t>
            </a:r>
            <a:endParaRPr lang="ca-ES" sz="1600" dirty="0" smtClean="0">
              <a:effectLst/>
              <a:latin typeface="Comic Sans MS" pitchFamily="66" charset="0"/>
              <a:ea typeface="Times New Roman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ca-ES" sz="1600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-Parlar amb el to de veu adequat.</a:t>
            </a:r>
            <a:endParaRPr lang="ca-ES" sz="1600" dirty="0" smtClean="0">
              <a:effectLst/>
              <a:latin typeface="Comic Sans MS" pitchFamily="66" charset="0"/>
              <a:ea typeface="Times New Roman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ca-ES" sz="1600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-Saber demanar perdó quan sigui necessari.</a:t>
            </a:r>
            <a:endParaRPr lang="ca-ES" sz="1600" dirty="0" smtClean="0">
              <a:effectLst/>
              <a:latin typeface="Comic Sans MS" pitchFamily="66" charset="0"/>
              <a:ea typeface="Times New Roman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ca-ES" sz="1600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-Saber demanar les coses: “ si us plau”.</a:t>
            </a:r>
            <a:endParaRPr lang="ca-ES" sz="1600" dirty="0" smtClean="0">
              <a:effectLst/>
              <a:latin typeface="Comic Sans MS" pitchFamily="66" charset="0"/>
              <a:ea typeface="Times New Roman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ca-ES" sz="1600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-Saber ser respectuós i tolerant amb els altres i ajudar-los si cal.</a:t>
            </a:r>
            <a:endParaRPr lang="ca-ES" sz="1600" dirty="0" smtClean="0">
              <a:effectLst/>
              <a:latin typeface="Comic Sans MS" pitchFamily="66" charset="0"/>
              <a:ea typeface="Times New Roman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ca-ES" sz="1600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-Respectar les normes de classe</a:t>
            </a:r>
            <a:r>
              <a:rPr lang="ca-ES" sz="1600" dirty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.</a:t>
            </a:r>
            <a:endParaRPr lang="ca-ES" sz="1600" dirty="0" smtClean="0">
              <a:effectLst/>
              <a:latin typeface="Comic Sans MS" pitchFamily="66" charset="0"/>
              <a:ea typeface="Times New Roman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ca-ES" sz="1600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-Ordenar correctament el material utilitzat</a:t>
            </a:r>
            <a:r>
              <a:rPr lang="ca-ES" sz="1600" dirty="0" smtClean="0">
                <a:solidFill>
                  <a:srgbClr val="3B3835"/>
                </a:solidFill>
                <a:effectLst/>
                <a:latin typeface="Helvetica"/>
                <a:ea typeface="Times New Roman"/>
              </a:rPr>
              <a:t>.</a:t>
            </a:r>
            <a:endParaRPr lang="ca-ES" sz="16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87153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80">
          <a:fgClr>
            <a:srgbClr val="FFCC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3568" y="620688"/>
            <a:ext cx="8208912" cy="47243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endParaRPr lang="ca-ES" sz="2000" b="1" u="sng" dirty="0" smtClean="0">
              <a:solidFill>
                <a:srgbClr val="3B3835"/>
              </a:solidFill>
              <a:effectLst/>
              <a:latin typeface="Comic Sans MS" pitchFamily="66" charset="0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ca-ES" sz="2000" b="1" dirty="0" smtClean="0">
                <a:solidFill>
                  <a:srgbClr val="0070C0"/>
                </a:solidFill>
                <a:effectLst/>
                <a:latin typeface="Comic Sans MS" pitchFamily="66" charset="0"/>
                <a:ea typeface="Times New Roman"/>
              </a:rPr>
              <a:t>Hàbits de treball</a:t>
            </a:r>
            <a:endParaRPr lang="ca-ES" sz="2000" dirty="0" smtClean="0">
              <a:solidFill>
                <a:srgbClr val="0070C0"/>
              </a:solidFill>
              <a:effectLst/>
              <a:latin typeface="Comic Sans MS" pitchFamily="66" charset="0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ca-ES" u="none" strike="noStrike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 </a:t>
            </a:r>
            <a:endParaRPr lang="ca-ES" dirty="0" smtClean="0">
              <a:effectLst/>
              <a:latin typeface="Comic Sans MS" pitchFamily="66" charset="0"/>
              <a:ea typeface="Times New Roman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ca-ES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-Mantenir atenció mentre dura l’activitat.</a:t>
            </a:r>
            <a:endParaRPr lang="ca-ES" dirty="0" smtClean="0">
              <a:effectLst/>
              <a:latin typeface="Comic Sans MS" pitchFamily="66" charset="0"/>
              <a:ea typeface="Times New Roman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ca-ES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-Començar i acabar la feina puntualment.</a:t>
            </a:r>
            <a:endParaRPr lang="ca-ES" dirty="0" smtClean="0">
              <a:effectLst/>
              <a:latin typeface="Comic Sans MS" pitchFamily="66" charset="0"/>
              <a:ea typeface="Times New Roman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ca-ES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-Respectar la feina dels altres.</a:t>
            </a:r>
            <a:endParaRPr lang="ca-ES" dirty="0" smtClean="0">
              <a:effectLst/>
              <a:latin typeface="Comic Sans MS" pitchFamily="66" charset="0"/>
              <a:ea typeface="Times New Roman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ca-ES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-Seure correctament a la cadira.</a:t>
            </a:r>
            <a:endParaRPr lang="ca-ES" dirty="0" smtClean="0">
              <a:effectLst/>
              <a:latin typeface="Comic Sans MS" pitchFamily="66" charset="0"/>
              <a:ea typeface="Times New Roman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ca-ES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-Saber treballar en silenci.</a:t>
            </a:r>
            <a:endParaRPr lang="ca-ES" dirty="0" smtClean="0">
              <a:effectLst/>
              <a:latin typeface="Comic Sans MS" pitchFamily="66" charset="0"/>
              <a:ea typeface="Times New Roman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ca-ES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-Habituar-se a una presentació i ordre en els treballs propis de l’edat.</a:t>
            </a:r>
            <a:endParaRPr lang="ca-ES" dirty="0" smtClean="0">
              <a:effectLst/>
              <a:latin typeface="Comic Sans MS" pitchFamily="66" charset="0"/>
              <a:ea typeface="Times New Roman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ca-ES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 </a:t>
            </a:r>
            <a:endParaRPr lang="ca-ES" dirty="0" smtClean="0">
              <a:effectLst/>
              <a:latin typeface="Comic Sans MS" pitchFamily="66" charset="0"/>
              <a:ea typeface="Times New Roman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ca-ES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Objectius de curs: </a:t>
            </a:r>
            <a:r>
              <a:rPr lang="ca-ES" b="1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hàbits de treball</a:t>
            </a:r>
            <a:r>
              <a:rPr lang="ca-ES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, </a:t>
            </a:r>
            <a:r>
              <a:rPr lang="ca-ES" b="1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d’organització i  de convivència.</a:t>
            </a:r>
            <a:endParaRPr lang="ca-ES" dirty="0" smtClean="0">
              <a:effectLst/>
              <a:latin typeface="Comic Sans MS" pitchFamily="66" charset="0"/>
              <a:ea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ca-ES" b="1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 </a:t>
            </a:r>
            <a:endParaRPr lang="ca-ES" dirty="0">
              <a:effectLst/>
              <a:latin typeface="Comic Sans MS" pitchFamily="66" charset="0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65804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5">
          <a:fgClr>
            <a:schemeClr val="tx2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27584" y="1052736"/>
            <a:ext cx="7200800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ca-ES" sz="2000" b="1" dirty="0" smtClean="0">
                <a:solidFill>
                  <a:srgbClr val="7030A0"/>
                </a:solidFill>
                <a:effectLst/>
                <a:latin typeface="Comic Sans MS" pitchFamily="66" charset="0"/>
                <a:ea typeface="Times New Roman"/>
              </a:rPr>
              <a:t>FOMENT DEL GUST PER LA LECTURA</a:t>
            </a:r>
          </a:p>
          <a:p>
            <a:pPr algn="ctr">
              <a:spcAft>
                <a:spcPts val="0"/>
              </a:spcAft>
            </a:pPr>
            <a:endParaRPr lang="ca-ES" b="1" dirty="0">
              <a:solidFill>
                <a:srgbClr val="3B3835"/>
              </a:solidFill>
              <a:latin typeface="Comic Sans MS" pitchFamily="66" charset="0"/>
              <a:ea typeface="Times New Roman"/>
            </a:endParaRPr>
          </a:p>
          <a:p>
            <a:pPr algn="ctr">
              <a:spcAft>
                <a:spcPts val="0"/>
              </a:spcAft>
            </a:pPr>
            <a:endParaRPr lang="ca-ES" dirty="0" smtClean="0">
              <a:effectLst/>
              <a:latin typeface="Comic Sans MS" pitchFamily="66" charset="0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ca-ES" b="1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 </a:t>
            </a:r>
            <a:endParaRPr lang="ca-ES" dirty="0" smtClean="0">
              <a:effectLst/>
              <a:latin typeface="Comic Sans MS" pitchFamily="66" charset="0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ca-ES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A partir del segon trimestre, aprofitant les vacances de Nadal us donarem un llistat de llibres del qual n’haureu de comprar un: el que li toqui a cadascú. </a:t>
            </a:r>
          </a:p>
          <a:p>
            <a:pPr algn="just">
              <a:spcAft>
                <a:spcPts val="0"/>
              </a:spcAft>
            </a:pPr>
            <a:endParaRPr lang="ca-ES" dirty="0">
              <a:solidFill>
                <a:srgbClr val="3B3835"/>
              </a:solidFill>
              <a:latin typeface="Comic Sans MS" pitchFamily="66" charset="0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ca-ES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Durant la primera setmana es llegiran el seu i després els aniran intercanviant, de manera que, a finals de curs, tots hauran  llegit 25 llibres.</a:t>
            </a:r>
          </a:p>
          <a:p>
            <a:pPr algn="just">
              <a:spcAft>
                <a:spcPts val="0"/>
              </a:spcAft>
            </a:pPr>
            <a:endParaRPr lang="ca-ES" dirty="0">
              <a:solidFill>
                <a:srgbClr val="3B3835"/>
              </a:solidFill>
              <a:latin typeface="Comic Sans MS" pitchFamily="66" charset="0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ca-ES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Podeu donar llibres per enriquir la nostra biblioteca de cicle.</a:t>
            </a:r>
            <a:endParaRPr lang="ca-ES" dirty="0" smtClean="0">
              <a:effectLst/>
              <a:latin typeface="Comic Sans MS" pitchFamily="66" charset="0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10958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5000">
              <a:srgbClr val="DEC9BF"/>
            </a:gs>
            <a:gs pos="0">
              <a:schemeClr val="accent6">
                <a:lumMod val="60000"/>
                <a:lumOff val="40000"/>
                <a:alpha val="84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3">
                <a:lumMod val="60000"/>
                <a:lumOff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15616" y="751344"/>
            <a:ext cx="712879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ctr">
              <a:spcAft>
                <a:spcPts val="0"/>
              </a:spcAft>
            </a:pPr>
            <a:endParaRPr lang="ca-ES" b="1" dirty="0" smtClean="0">
              <a:solidFill>
                <a:schemeClr val="accent6">
                  <a:lumMod val="75000"/>
                </a:schemeClr>
              </a:solidFill>
              <a:effectLst/>
              <a:latin typeface="Comic Sans MS" pitchFamily="66" charset="0"/>
              <a:ea typeface="Times New Roman"/>
            </a:endParaRPr>
          </a:p>
          <a:p>
            <a:pPr marL="228600" algn="ctr">
              <a:spcAft>
                <a:spcPts val="0"/>
              </a:spcAft>
            </a:pPr>
            <a:endParaRPr lang="ca-ES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  <a:ea typeface="Times New Roman"/>
            </a:endParaRPr>
          </a:p>
          <a:p>
            <a:pPr marL="228600" algn="ctr">
              <a:spcAft>
                <a:spcPts val="0"/>
              </a:spcAft>
            </a:pPr>
            <a:endParaRPr lang="ca-ES" b="1" dirty="0" smtClean="0">
              <a:solidFill>
                <a:schemeClr val="accent6">
                  <a:lumMod val="75000"/>
                </a:schemeClr>
              </a:solidFill>
              <a:effectLst/>
              <a:latin typeface="Comic Sans MS" pitchFamily="66" charset="0"/>
              <a:ea typeface="Times New Roman"/>
            </a:endParaRPr>
          </a:p>
          <a:p>
            <a:pPr marL="228600" algn="ctr">
              <a:spcAft>
                <a:spcPts val="0"/>
              </a:spcAft>
            </a:pPr>
            <a:endParaRPr lang="ca-ES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  <a:ea typeface="Times New Roman"/>
            </a:endParaRPr>
          </a:p>
          <a:p>
            <a:pPr marL="228600" algn="ctr">
              <a:spcAft>
                <a:spcPts val="0"/>
              </a:spcAft>
            </a:pPr>
            <a:endParaRPr lang="ca-ES" b="1" dirty="0" smtClean="0">
              <a:solidFill>
                <a:schemeClr val="accent6">
                  <a:lumMod val="75000"/>
                </a:schemeClr>
              </a:solidFill>
              <a:effectLst/>
              <a:latin typeface="Comic Sans MS" pitchFamily="66" charset="0"/>
              <a:ea typeface="Times New Roman"/>
            </a:endParaRPr>
          </a:p>
          <a:p>
            <a:pPr marL="228600" algn="ctr">
              <a:spcAft>
                <a:spcPts val="0"/>
              </a:spcAft>
            </a:pPr>
            <a:r>
              <a:rPr lang="ca-ES" sz="2400" b="1" dirty="0" smtClean="0">
                <a:solidFill>
                  <a:schemeClr val="accent6">
                    <a:lumMod val="75000"/>
                  </a:schemeClr>
                </a:solidFill>
                <a:effectLst/>
                <a:latin typeface="Comic Sans MS" pitchFamily="66" charset="0"/>
                <a:ea typeface="Times New Roman"/>
              </a:rPr>
              <a:t>MATEMÀTIQUES</a:t>
            </a:r>
            <a:endParaRPr lang="ca-ES" sz="2400" dirty="0" smtClean="0">
              <a:solidFill>
                <a:schemeClr val="accent6">
                  <a:lumMod val="75000"/>
                </a:schemeClr>
              </a:solidFill>
              <a:effectLst/>
              <a:latin typeface="Comic Sans MS" pitchFamily="66" charset="0"/>
              <a:ea typeface="Times New Roman"/>
            </a:endParaRPr>
          </a:p>
          <a:p>
            <a:pPr marL="228600">
              <a:spcAft>
                <a:spcPts val="0"/>
              </a:spcAft>
            </a:pPr>
            <a:r>
              <a:rPr lang="ca-ES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 </a:t>
            </a:r>
          </a:p>
          <a:p>
            <a:pPr marL="228600">
              <a:spcAft>
                <a:spcPts val="0"/>
              </a:spcAft>
            </a:pPr>
            <a:endParaRPr lang="ca-ES" dirty="0" smtClean="0">
              <a:effectLst/>
              <a:latin typeface="Comic Sans MS" pitchFamily="66" charset="0"/>
              <a:ea typeface="Times New Roman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ca-ES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- Treballar la numeració fins al 99.</a:t>
            </a:r>
            <a:endParaRPr lang="ca-ES" dirty="0" smtClean="0">
              <a:effectLst/>
              <a:latin typeface="Comic Sans MS" pitchFamily="66" charset="0"/>
              <a:ea typeface="Times New Roman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ca-ES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- Sumar i restar vertical i horitzontalment, sumes i restes </a:t>
            </a:r>
            <a:r>
              <a:rPr lang="ca-ES" dirty="0" smtClean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sense portar</a:t>
            </a:r>
            <a:r>
              <a:rPr lang="ca-ES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.</a:t>
            </a:r>
            <a:endParaRPr lang="ca-ES" dirty="0" smtClean="0">
              <a:effectLst/>
              <a:latin typeface="Comic Sans MS" pitchFamily="66" charset="0"/>
              <a:ea typeface="Times New Roman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ca-ES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- Aconseguir agilitat al càlcul mental.</a:t>
            </a:r>
            <a:endParaRPr lang="ca-ES" dirty="0" smtClean="0">
              <a:effectLst/>
              <a:latin typeface="Comic Sans MS" pitchFamily="66" charset="0"/>
              <a:ea typeface="Times New Roman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ca-ES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-</a:t>
            </a:r>
            <a:r>
              <a:rPr lang="ca-ES" dirty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 </a:t>
            </a:r>
            <a:r>
              <a:rPr lang="ca-ES" dirty="0" smtClean="0">
                <a:solidFill>
                  <a:srgbClr val="3B3835"/>
                </a:solidFill>
                <a:latin typeface="Comic Sans MS" pitchFamily="66" charset="0"/>
                <a:ea typeface="Times New Roman"/>
              </a:rPr>
              <a:t>Reconèixer i resoldre</a:t>
            </a:r>
            <a:r>
              <a:rPr lang="ca-ES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 problemes matemàtics senzills.</a:t>
            </a:r>
            <a:endParaRPr lang="ca-ES" dirty="0" smtClean="0">
              <a:effectLst/>
              <a:latin typeface="Comic Sans MS" pitchFamily="66" charset="0"/>
              <a:ea typeface="Times New Roman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ca-ES" dirty="0" smtClean="0">
                <a:solidFill>
                  <a:srgbClr val="3B3835"/>
                </a:solidFill>
                <a:effectLst/>
                <a:latin typeface="Comic Sans MS" pitchFamily="66" charset="0"/>
                <a:ea typeface="Times New Roman"/>
              </a:rPr>
              <a:t>- Identificar , descriure i comparar figures geomètriques planes.</a:t>
            </a:r>
            <a:endParaRPr lang="ca-ES" dirty="0" smtClean="0">
              <a:effectLst/>
              <a:latin typeface="Comic Sans MS" pitchFamily="66" charset="0"/>
              <a:ea typeface="Times New Roman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endParaRPr lang="ca-ES" sz="1600" dirty="0">
              <a:effectLst/>
              <a:latin typeface="Times New Roman"/>
              <a:ea typeface="Times New Roman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1949633" y="836712"/>
            <a:ext cx="53078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ca-ES" sz="2800" b="1" dirty="0">
                <a:solidFill>
                  <a:srgbClr val="9BBB59">
                    <a:lumMod val="75000"/>
                  </a:srgbClr>
                </a:solidFill>
                <a:latin typeface="Comic Sans MS" pitchFamily="66" charset="0"/>
                <a:ea typeface="Times New Roman"/>
              </a:rPr>
              <a:t>OBJECTIUS DE  LES ÀREES</a:t>
            </a:r>
            <a:endParaRPr lang="ca-ES" sz="2800" dirty="0">
              <a:solidFill>
                <a:srgbClr val="9BBB59">
                  <a:lumMod val="75000"/>
                </a:srgbClr>
              </a:solidFill>
              <a:latin typeface="Comic Sans MS" pitchFamily="66" charset="0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53421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272</TotalTime>
  <Words>477</Words>
  <Application>Microsoft Office PowerPoint</Application>
  <PresentationFormat>Presentación en pantalla (4:3)</PresentationFormat>
  <Paragraphs>232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0" baseType="lpstr">
      <vt:lpstr>Tema de l'Office</vt:lpstr>
      <vt:lpstr>                       BENVINGUTS I BENVINGUDES   A LA REUNIÓ D’INICI DE CURS  1r A i B  CURS 2019-20   </vt:lpstr>
      <vt:lpstr>                     PROFESSORAT QUE ATÈN AL GRUP   TUTORES     1r A: Núria Rodríguez   1r B: Gemma Villanueva    MESTRES ESPECIALISTES   -Anglès: Ricard Pérez -Música: Carme Bonet -Educació Física: Cristina Ródenas -Religió: Presentació Puertas -Ed Especial: Roser Moya -Suport: Cristina Atarés  -SEP post-lectiu: Gemma     Dia d’entrevistes de les famílies: dijous de 12.30 a 13.30h.   </vt:lpstr>
      <vt:lpstr>ENGLISH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Departament d' Educació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 del PowerPoint</dc:title>
  <dc:creator>prof</dc:creator>
  <cp:lastModifiedBy>proif1</cp:lastModifiedBy>
  <cp:revision>305</cp:revision>
  <dcterms:created xsi:type="dcterms:W3CDTF">2015-09-15T13:26:09Z</dcterms:created>
  <dcterms:modified xsi:type="dcterms:W3CDTF">2019-10-17T11:13:27Z</dcterms:modified>
</cp:coreProperties>
</file>