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FF308-A785-4F7B-A392-DB65DAF9F379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CF4B9-728C-4845-943F-296C2259452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29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45B105-24E7-4B9D-9EDE-7D15FF9CB406}" type="datetimeFigureOut">
              <a:rPr lang="ca-ES" smtClean="0"/>
              <a:pPr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7C5122-97E9-43D8-BC40-7D51234BC8C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\\192.168.0.100\P\ORGANITZACI&#211;%20D'ESCOLA\EQUIP%20DIRECTIU\fotos%20PWP%20att%20diversitat\AMBIENTS%2019-20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PLA ATENCIÓ DIVERSITAT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MESURES </a:t>
            </a:r>
          </a:p>
          <a:p>
            <a:r>
              <a:rPr lang="es-ES" sz="2400" dirty="0" smtClean="0"/>
              <a:t>ESCOLA GERMANS AMAT TARGA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8011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 smtClean="0"/>
              <a:t>Utilitzant</a:t>
            </a:r>
            <a:r>
              <a:rPr lang="es-ES" dirty="0" smtClean="0"/>
              <a:t> dos </a:t>
            </a:r>
            <a:r>
              <a:rPr lang="es-ES" dirty="0" err="1" smtClean="0"/>
              <a:t>mestres</a:t>
            </a:r>
            <a:r>
              <a:rPr lang="es-ES" dirty="0" smtClean="0"/>
              <a:t> a </a:t>
            </a:r>
            <a:r>
              <a:rPr lang="es-ES" dirty="0" err="1" smtClean="0"/>
              <a:t>l’aula</a:t>
            </a:r>
            <a:r>
              <a:rPr lang="es-ES" dirty="0" smtClean="0"/>
              <a:t>, per les </a:t>
            </a:r>
            <a:r>
              <a:rPr lang="es-ES" dirty="0" err="1" smtClean="0"/>
              <a:t>propostes</a:t>
            </a:r>
            <a:r>
              <a:rPr lang="es-ES" dirty="0" smtClean="0"/>
              <a:t> </a:t>
            </a:r>
            <a:r>
              <a:rPr lang="es-ES" dirty="0" err="1" smtClean="0"/>
              <a:t>d’EI</a:t>
            </a:r>
            <a:r>
              <a:rPr lang="es-ES" dirty="0" smtClean="0"/>
              <a:t> i CI i per </a:t>
            </a:r>
            <a:r>
              <a:rPr lang="es-ES" dirty="0" err="1" smtClean="0"/>
              <a:t>diferents</a:t>
            </a:r>
            <a:r>
              <a:rPr lang="es-ES" dirty="0" smtClean="0"/>
              <a:t> </a:t>
            </a:r>
            <a:r>
              <a:rPr lang="es-ES" dirty="0" err="1" smtClean="0"/>
              <a:t>reforços</a:t>
            </a:r>
            <a:r>
              <a:rPr lang="es-ES" dirty="0" smtClean="0"/>
              <a:t> </a:t>
            </a:r>
            <a:r>
              <a:rPr lang="es-ES" dirty="0" err="1" smtClean="0"/>
              <a:t>dins</a:t>
            </a:r>
            <a:r>
              <a:rPr lang="es-ES" dirty="0" smtClean="0"/>
              <a:t> </a:t>
            </a:r>
            <a:r>
              <a:rPr lang="es-ES" dirty="0" err="1" smtClean="0"/>
              <a:t>l’aula</a:t>
            </a:r>
            <a:r>
              <a:rPr lang="es-ES" dirty="0" smtClean="0"/>
              <a:t> a CM i CS.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Treball</a:t>
            </a:r>
            <a:r>
              <a:rPr lang="es-ES" dirty="0" smtClean="0"/>
              <a:t> en PG </a:t>
            </a:r>
            <a:r>
              <a:rPr lang="es-ES" dirty="0" err="1" smtClean="0"/>
              <a:t>dins</a:t>
            </a:r>
            <a:r>
              <a:rPr lang="es-ES" dirty="0" smtClean="0"/>
              <a:t> </a:t>
            </a:r>
            <a:r>
              <a:rPr lang="es-ES" dirty="0" err="1" smtClean="0"/>
              <a:t>l’AO</a:t>
            </a:r>
            <a:endParaRPr lang="ca-ES" dirty="0"/>
          </a:p>
        </p:txBody>
      </p:sp>
      <p:pic>
        <p:nvPicPr>
          <p:cNvPr id="5" name="4 Marcador de contenido" descr="REF 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7779"/>
          <a:stretch>
            <a:fillRect/>
          </a:stretch>
        </p:blipFill>
        <p:spPr>
          <a:xfrm>
            <a:off x="5220072" y="1700808"/>
            <a:ext cx="3528392" cy="4536504"/>
          </a:xfrm>
        </p:spPr>
      </p:pic>
    </p:spTree>
    <p:extLst>
      <p:ext uri="{BB962C8B-B14F-4D97-AF65-F5344CB8AC3E}">
        <p14:creationId xmlns:p14="http://schemas.microsoft.com/office/powerpoint/2010/main" val="34158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Des de I3 a 6è de forma </a:t>
            </a:r>
            <a:r>
              <a:rPr lang="es-ES" dirty="0" err="1" smtClean="0"/>
              <a:t>sistemàtica</a:t>
            </a:r>
            <a:r>
              <a:rPr lang="es-ES" dirty="0" smtClean="0"/>
              <a:t> en </a:t>
            </a:r>
            <a:r>
              <a:rPr lang="es-ES" dirty="0" err="1" smtClean="0"/>
              <a:t>l’horari</a:t>
            </a:r>
            <a:r>
              <a:rPr lang="es-ES" dirty="0" smtClean="0"/>
              <a:t>.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Projecte</a:t>
            </a:r>
            <a:r>
              <a:rPr lang="es-ES" dirty="0" smtClean="0"/>
              <a:t> </a:t>
            </a:r>
            <a:r>
              <a:rPr lang="es-ES" dirty="0" err="1" smtClean="0"/>
              <a:t>d’Educació</a:t>
            </a:r>
            <a:r>
              <a:rPr lang="es-ES" dirty="0" smtClean="0"/>
              <a:t> Emocional</a:t>
            </a:r>
            <a:endParaRPr lang="ca-ES" dirty="0"/>
          </a:p>
        </p:txBody>
      </p:sp>
      <p:pic>
        <p:nvPicPr>
          <p:cNvPr id="5" name="4 Marcador de contenido" descr="ed emociona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5" y="4149080"/>
            <a:ext cx="4109309" cy="2160240"/>
          </a:xfrm>
        </p:spPr>
      </p:pic>
      <p:pic>
        <p:nvPicPr>
          <p:cNvPr id="6" name="5 Imagen" descr="ed emociona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201" y="1687461"/>
            <a:ext cx="4073928" cy="22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A tota la </a:t>
            </a:r>
            <a:r>
              <a:rPr lang="es-ES" dirty="0" err="1" smtClean="0"/>
              <a:t>Primària</a:t>
            </a:r>
            <a:r>
              <a:rPr lang="es-ES" dirty="0" smtClean="0"/>
              <a:t>, cada tutor/a té una </a:t>
            </a:r>
            <a:r>
              <a:rPr lang="es-ES" dirty="0" err="1" smtClean="0"/>
              <a:t>estona</a:t>
            </a:r>
            <a:r>
              <a:rPr lang="es-ES" dirty="0" smtClean="0"/>
              <a:t> per parlar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alumnes</a:t>
            </a:r>
            <a:r>
              <a:rPr lang="es-ES" dirty="0" smtClean="0"/>
              <a:t> de forma individual.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Tutoria</a:t>
            </a:r>
            <a:r>
              <a:rPr lang="es-ES" dirty="0" smtClean="0"/>
              <a:t> </a:t>
            </a:r>
            <a:r>
              <a:rPr lang="es-ES" dirty="0" err="1" smtClean="0"/>
              <a:t>individualitzada</a:t>
            </a:r>
            <a:endParaRPr lang="ca-ES" dirty="0"/>
          </a:p>
        </p:txBody>
      </p:sp>
      <p:pic>
        <p:nvPicPr>
          <p:cNvPr id="5" name="4 Marcador de contenido" descr="tut Ind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1375" y="2269331"/>
            <a:ext cx="3905250" cy="2928938"/>
          </a:xfrm>
        </p:spPr>
      </p:pic>
    </p:spTree>
    <p:extLst>
      <p:ext uri="{BB962C8B-B14F-4D97-AF65-F5344CB8AC3E}">
        <p14:creationId xmlns:p14="http://schemas.microsoft.com/office/powerpoint/2010/main" val="17880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3501008"/>
            <a:ext cx="3352800" cy="1905001"/>
          </a:xfrm>
        </p:spPr>
        <p:txBody>
          <a:bodyPr/>
          <a:lstStyle/>
          <a:p>
            <a:r>
              <a:rPr lang="es-ES" dirty="0" smtClean="0"/>
              <a:t>A EI i </a:t>
            </a:r>
            <a:r>
              <a:rPr lang="es-ES" dirty="0" err="1" smtClean="0"/>
              <a:t>Primària</a:t>
            </a:r>
            <a:r>
              <a:rPr lang="es-ES" dirty="0" smtClean="0"/>
              <a:t>, </a:t>
            </a:r>
            <a:r>
              <a:rPr lang="es-ES" dirty="0" err="1" smtClean="0"/>
              <a:t>tenen</a:t>
            </a:r>
            <a:r>
              <a:rPr lang="es-ES" dirty="0" smtClean="0"/>
              <a:t> una franja </a:t>
            </a:r>
            <a:r>
              <a:rPr lang="es-ES" dirty="0" err="1" smtClean="0"/>
              <a:t>horària</a:t>
            </a:r>
            <a:r>
              <a:rPr lang="es-ES" dirty="0" smtClean="0"/>
              <a:t> marcada al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horari</a:t>
            </a:r>
            <a:r>
              <a:rPr lang="es-ES" dirty="0" smtClean="0"/>
              <a:t> </a:t>
            </a:r>
            <a:r>
              <a:rPr lang="es-ES" dirty="0" err="1" smtClean="0"/>
              <a:t>setmanal</a:t>
            </a:r>
            <a:r>
              <a:rPr lang="es-ES" dirty="0" smtClean="0"/>
              <a:t>.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Treball</a:t>
            </a:r>
            <a:r>
              <a:rPr lang="es-ES" dirty="0" smtClean="0"/>
              <a:t> per </a:t>
            </a:r>
            <a:r>
              <a:rPr lang="es-ES" dirty="0" err="1" smtClean="0"/>
              <a:t>projectes</a:t>
            </a:r>
            <a:endParaRPr lang="ca-ES" dirty="0"/>
          </a:p>
        </p:txBody>
      </p:sp>
      <p:pic>
        <p:nvPicPr>
          <p:cNvPr id="5" name="4 Marcador de contenido" descr="PROJECT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628800"/>
            <a:ext cx="2497858" cy="4032448"/>
          </a:xfrm>
        </p:spPr>
      </p:pic>
      <p:pic>
        <p:nvPicPr>
          <p:cNvPr id="6" name="5 Imagen" descr="PROJECT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628800"/>
            <a:ext cx="2672361" cy="40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Per </a:t>
            </a:r>
            <a:r>
              <a:rPr lang="es-ES" dirty="0" err="1" smtClean="0"/>
              <a:t>fer</a:t>
            </a:r>
            <a:r>
              <a:rPr lang="es-ES" dirty="0" smtClean="0"/>
              <a:t> </a:t>
            </a:r>
            <a:r>
              <a:rPr lang="es-ES" dirty="0" err="1" smtClean="0"/>
              <a:t>l’anglès</a:t>
            </a:r>
            <a:r>
              <a:rPr lang="es-ES" dirty="0" smtClean="0"/>
              <a:t>,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r>
              <a:rPr lang="es-ES" dirty="0" smtClean="0"/>
              <a:t>, el taller de </a:t>
            </a:r>
            <a:r>
              <a:rPr lang="es-ES" dirty="0" err="1" smtClean="0"/>
              <a:t>ràdio</a:t>
            </a:r>
            <a:r>
              <a:rPr lang="es-ES" dirty="0" smtClean="0"/>
              <a:t>…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Desdoblaments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r="8670"/>
          <a:stretch/>
        </p:blipFill>
        <p:spPr>
          <a:xfrm>
            <a:off x="5196945" y="1196752"/>
            <a:ext cx="3672408" cy="2450000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2"/>
          <a:stretch/>
        </p:blipFill>
        <p:spPr>
          <a:xfrm>
            <a:off x="5220072" y="3762406"/>
            <a:ext cx="3600400" cy="25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Mesures i </a:t>
            </a:r>
            <a:r>
              <a:rPr lang="es-ES" dirty="0" err="1" smtClean="0"/>
              <a:t>suports</a:t>
            </a:r>
            <a:r>
              <a:rPr lang="es-ES" dirty="0" smtClean="0"/>
              <a:t> </a:t>
            </a:r>
            <a:r>
              <a:rPr lang="es-ES" dirty="0" err="1" smtClean="0"/>
              <a:t>addicionals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786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032" y="1268760"/>
            <a:ext cx="7772400" cy="2718800"/>
          </a:xfrm>
        </p:spPr>
        <p:txBody>
          <a:bodyPr>
            <a:normAutofit/>
          </a:bodyPr>
          <a:lstStyle/>
          <a:p>
            <a:pPr algn="just"/>
            <a:r>
              <a:rPr lang="es-E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Són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mesures per ajustar la </a:t>
            </a:r>
            <a:r>
              <a:rPr lang="es-E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educativa de forma flexible, preventiva i temporal    (15%)</a:t>
            </a:r>
            <a:endParaRPr lang="ca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Hi ha </a:t>
            </a:r>
            <a:r>
              <a:rPr lang="es-ES" dirty="0" err="1" smtClean="0"/>
              <a:t>horari</a:t>
            </a:r>
            <a:r>
              <a:rPr lang="es-ES" dirty="0" smtClean="0"/>
              <a:t> SEP </a:t>
            </a:r>
            <a:r>
              <a:rPr lang="es-ES" dirty="0" err="1" smtClean="0"/>
              <a:t>dins</a:t>
            </a:r>
            <a:r>
              <a:rPr lang="es-ES" dirty="0" smtClean="0"/>
              <a:t> </a:t>
            </a:r>
            <a:r>
              <a:rPr lang="es-ES" dirty="0" err="1" smtClean="0"/>
              <a:t>l’horari</a:t>
            </a:r>
            <a:r>
              <a:rPr lang="es-ES" dirty="0" smtClean="0"/>
              <a:t> </a:t>
            </a:r>
            <a:r>
              <a:rPr lang="es-ES" dirty="0" err="1" smtClean="0"/>
              <a:t>lectiu</a:t>
            </a:r>
            <a:r>
              <a:rPr lang="es-ES" dirty="0" smtClean="0"/>
              <a:t> i en el cas de CS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fora</a:t>
            </a:r>
            <a:r>
              <a:rPr lang="es-ES" dirty="0" smtClean="0"/>
              <a:t> de </a:t>
            </a:r>
            <a:r>
              <a:rPr lang="es-ES" dirty="0" err="1" smtClean="0"/>
              <a:t>l’horari</a:t>
            </a:r>
            <a:r>
              <a:rPr lang="es-ES" dirty="0" smtClean="0"/>
              <a:t> </a:t>
            </a:r>
            <a:r>
              <a:rPr lang="es-ES" dirty="0" err="1" smtClean="0"/>
              <a:t>lectiu</a:t>
            </a:r>
            <a:r>
              <a:rPr lang="es-ES" dirty="0" smtClean="0"/>
              <a:t> ( </a:t>
            </a:r>
            <a:r>
              <a:rPr lang="es-ES" dirty="0" err="1" smtClean="0"/>
              <a:t>dues</a:t>
            </a:r>
            <a:r>
              <a:rPr lang="es-ES" dirty="0" smtClean="0"/>
              <a:t> tardes </a:t>
            </a:r>
            <a:r>
              <a:rPr lang="es-ES" dirty="0" err="1" smtClean="0"/>
              <a:t>setmanals</a:t>
            </a:r>
            <a:r>
              <a:rPr lang="es-ES" dirty="0" smtClean="0"/>
              <a:t>)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SEP</a:t>
            </a:r>
            <a:endParaRPr lang="ca-ES" dirty="0"/>
          </a:p>
        </p:txBody>
      </p:sp>
      <p:pic>
        <p:nvPicPr>
          <p:cNvPr id="27650" name="Picture 2" descr="P:\ORGANITZACIÓ D'ESCOLA\EQUIP DIRECTIU\fotos PWP att diversitat\PHOTO-2020-03-02-11-55-23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75" y="2269331"/>
            <a:ext cx="3905250" cy="292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6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Per </a:t>
            </a:r>
            <a:r>
              <a:rPr lang="es-ES" sz="2000" dirty="0" err="1" smtClean="0"/>
              <a:t>aquells</a:t>
            </a:r>
            <a:r>
              <a:rPr lang="es-ES" sz="2000" dirty="0" smtClean="0"/>
              <a:t> </a:t>
            </a:r>
            <a:r>
              <a:rPr lang="es-ES" sz="2000" dirty="0" err="1" smtClean="0"/>
              <a:t>alumnes</a:t>
            </a:r>
            <a:r>
              <a:rPr lang="es-ES" sz="2000" dirty="0" smtClean="0"/>
              <a:t> a partir de 3r que porten </a:t>
            </a:r>
            <a:r>
              <a:rPr lang="es-ES" sz="2000" dirty="0" err="1" smtClean="0"/>
              <a:t>menys</a:t>
            </a:r>
            <a:r>
              <a:rPr lang="es-ES" sz="2000" dirty="0" smtClean="0"/>
              <a:t> de 24 </a:t>
            </a:r>
            <a:r>
              <a:rPr lang="es-ES" sz="2000" dirty="0" err="1" smtClean="0"/>
              <a:t>mesos</a:t>
            </a:r>
            <a:r>
              <a:rPr lang="es-ES" sz="2000" dirty="0" smtClean="0"/>
              <a:t> al país.</a:t>
            </a:r>
            <a:endParaRPr lang="ca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Aula </a:t>
            </a:r>
            <a:r>
              <a:rPr lang="es-ES" dirty="0" err="1" smtClean="0"/>
              <a:t>d’acollida</a:t>
            </a:r>
            <a:endParaRPr lang="ca-ES" dirty="0"/>
          </a:p>
        </p:txBody>
      </p:sp>
      <p:pic>
        <p:nvPicPr>
          <p:cNvPr id="7" name="6 Marcador de contenido" descr="AULA ACOLL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1375" y="2269331"/>
            <a:ext cx="3905250" cy="2928938"/>
          </a:xfrm>
        </p:spPr>
      </p:pic>
    </p:spTree>
    <p:extLst>
      <p:ext uri="{BB962C8B-B14F-4D97-AF65-F5344CB8AC3E}">
        <p14:creationId xmlns:p14="http://schemas.microsoft.com/office/powerpoint/2010/main" val="38193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MESURES I SUPORTS INTENSIUS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25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CIRCUIT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/>
          <a:stretch/>
        </p:blipFill>
        <p:spPr bwMode="auto">
          <a:xfrm>
            <a:off x="2339752" y="1327094"/>
            <a:ext cx="4896544" cy="514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9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032" y="1196752"/>
            <a:ext cx="7772400" cy="2790808"/>
          </a:xfrm>
        </p:spPr>
        <p:txBody>
          <a:bodyPr/>
          <a:lstStyle/>
          <a:p>
            <a:pPr algn="just"/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específics</a:t>
            </a:r>
            <a:r>
              <a:rPr lang="es-ES" dirty="0" smtClean="0"/>
              <a:t> </a:t>
            </a:r>
            <a:r>
              <a:rPr lang="es-ES" dirty="0" err="1" smtClean="0"/>
              <a:t>pels</a:t>
            </a:r>
            <a:r>
              <a:rPr lang="es-ES" dirty="0" smtClean="0"/>
              <a:t> </a:t>
            </a:r>
            <a:r>
              <a:rPr lang="es-ES" dirty="0" err="1" smtClean="0"/>
              <a:t>alumnes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nee</a:t>
            </a:r>
            <a:r>
              <a:rPr lang="es-ES" dirty="0" smtClean="0"/>
              <a:t>. Poden comportar un PI ( 5%)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698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 smtClean="0"/>
              <a:t>Aquells</a:t>
            </a:r>
            <a:r>
              <a:rPr lang="es-ES" dirty="0" smtClean="0"/>
              <a:t> </a:t>
            </a:r>
            <a:r>
              <a:rPr lang="es-ES" dirty="0" err="1" smtClean="0"/>
              <a:t>alumnes</a:t>
            </a:r>
            <a:r>
              <a:rPr lang="es-ES" dirty="0" smtClean="0"/>
              <a:t> que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atesos</a:t>
            </a:r>
            <a:r>
              <a:rPr lang="es-ES" dirty="0" smtClean="0"/>
              <a:t> per la </a:t>
            </a:r>
            <a:r>
              <a:rPr lang="es-ES" dirty="0" err="1" smtClean="0"/>
              <a:t>mestra</a:t>
            </a:r>
            <a:r>
              <a:rPr lang="es-ES" dirty="0" smtClean="0"/>
              <a:t> EE a EI i </a:t>
            </a:r>
            <a:r>
              <a:rPr lang="es-ES" dirty="0" err="1" smtClean="0"/>
              <a:t>Primària</a:t>
            </a:r>
            <a:r>
              <a:rPr lang="es-ES" dirty="0" smtClean="0"/>
              <a:t>, </a:t>
            </a:r>
            <a:r>
              <a:rPr lang="es-ES" dirty="0" err="1" smtClean="0"/>
              <a:t>coincidint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horari</a:t>
            </a:r>
            <a:r>
              <a:rPr lang="es-ES" dirty="0" smtClean="0"/>
              <a:t> </a:t>
            </a:r>
            <a:r>
              <a:rPr lang="es-ES" dirty="0" err="1" smtClean="0"/>
              <a:t>d’instrumentals</a:t>
            </a:r>
            <a:r>
              <a:rPr lang="es-ES" dirty="0" smtClean="0"/>
              <a:t> i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l’objectiu</a:t>
            </a:r>
            <a:r>
              <a:rPr lang="es-ES" dirty="0" smtClean="0"/>
              <a:t> </a:t>
            </a:r>
            <a:r>
              <a:rPr lang="es-ES" dirty="0" err="1" smtClean="0"/>
              <a:t>d’incorporar</a:t>
            </a:r>
            <a:r>
              <a:rPr lang="es-ES" dirty="0" smtClean="0"/>
              <a:t>-se a </a:t>
            </a:r>
            <a:r>
              <a:rPr lang="es-ES" dirty="0" err="1" smtClean="0"/>
              <a:t>l’AO</a:t>
            </a:r>
            <a:r>
              <a:rPr lang="es-ES" dirty="0" smtClean="0"/>
              <a:t> </a:t>
            </a:r>
            <a:r>
              <a:rPr lang="es-ES" dirty="0" err="1" smtClean="0"/>
              <a:t>quan</a:t>
            </a:r>
            <a:r>
              <a:rPr lang="es-ES" dirty="0" smtClean="0"/>
              <a:t> </a:t>
            </a:r>
            <a:r>
              <a:rPr lang="es-ES" dirty="0" err="1" smtClean="0"/>
              <a:t>estan</a:t>
            </a:r>
            <a:r>
              <a:rPr lang="es-ES" dirty="0" smtClean="0"/>
              <a:t> </a:t>
            </a:r>
            <a:r>
              <a:rPr lang="es-ES" dirty="0" err="1" smtClean="0"/>
              <a:t>preparats</a:t>
            </a:r>
            <a:r>
              <a:rPr lang="es-ES" dirty="0" smtClean="0"/>
              <a:t>.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PG a </a:t>
            </a:r>
            <a:r>
              <a:rPr lang="es-ES" dirty="0" err="1" smtClean="0"/>
              <a:t>l’AEE</a:t>
            </a:r>
            <a:endParaRPr lang="ca-ES" dirty="0"/>
          </a:p>
        </p:txBody>
      </p:sp>
      <p:pic>
        <p:nvPicPr>
          <p:cNvPr id="5" name="4 Marcador de contenido" descr="PG_E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945228"/>
            <a:ext cx="3456384" cy="2148068"/>
          </a:xfrm>
        </p:spPr>
      </p:pic>
      <p:pic>
        <p:nvPicPr>
          <p:cNvPr id="6" name="5 Imagen" descr="PG_EE2.jpg"/>
          <p:cNvPicPr>
            <a:picLocks noChangeAspect="1"/>
          </p:cNvPicPr>
          <p:nvPr/>
        </p:nvPicPr>
        <p:blipFill>
          <a:blip r:embed="rId3" cstate="print"/>
          <a:srcRect b="10359"/>
          <a:stretch>
            <a:fillRect/>
          </a:stretch>
        </p:blipFill>
        <p:spPr>
          <a:xfrm>
            <a:off x="5364088" y="1556792"/>
            <a:ext cx="342524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 smtClean="0"/>
              <a:t>Després</a:t>
            </a:r>
            <a:r>
              <a:rPr lang="es-ES" dirty="0" smtClean="0"/>
              <a:t> </a:t>
            </a:r>
            <a:r>
              <a:rPr lang="es-ES" dirty="0" err="1" smtClean="0"/>
              <a:t>d’enviar</a:t>
            </a:r>
            <a:r>
              <a:rPr lang="es-ES" dirty="0" smtClean="0"/>
              <a:t> una </a:t>
            </a:r>
            <a:r>
              <a:rPr lang="es-ES" dirty="0" err="1" smtClean="0"/>
              <a:t>mostra</a:t>
            </a:r>
            <a:r>
              <a:rPr lang="es-ES" dirty="0" smtClean="0"/>
              <a:t> de </a:t>
            </a:r>
            <a:r>
              <a:rPr lang="es-ES" dirty="0" err="1" smtClean="0"/>
              <a:t>llenguatge</a:t>
            </a:r>
            <a:r>
              <a:rPr lang="es-ES" dirty="0" smtClean="0"/>
              <a:t> CREDA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respon</a:t>
            </a:r>
            <a:r>
              <a:rPr lang="es-ES" dirty="0" smtClean="0"/>
              <a:t> a </a:t>
            </a:r>
            <a:r>
              <a:rPr lang="es-ES" dirty="0" err="1" smtClean="0"/>
              <a:t>a</a:t>
            </a:r>
            <a:r>
              <a:rPr lang="es-ES" dirty="0" smtClean="0"/>
              <a:t> </a:t>
            </a:r>
            <a:r>
              <a:rPr lang="es-ES" dirty="0" err="1" smtClean="0"/>
              <a:t>quins</a:t>
            </a:r>
            <a:r>
              <a:rPr lang="es-ES" dirty="0" smtClean="0"/>
              <a:t> </a:t>
            </a:r>
            <a:r>
              <a:rPr lang="es-ES" dirty="0" err="1" smtClean="0"/>
              <a:t>alumnes</a:t>
            </a:r>
            <a:r>
              <a:rPr lang="es-ES" dirty="0" smtClean="0"/>
              <a:t> poden donar </a:t>
            </a:r>
            <a:r>
              <a:rPr lang="es-ES" dirty="0" err="1" smtClean="0"/>
              <a:t>suport</a:t>
            </a:r>
            <a:r>
              <a:rPr lang="es-ES" dirty="0" smtClean="0"/>
              <a:t>.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Atenció</a:t>
            </a:r>
            <a:r>
              <a:rPr lang="es-ES" dirty="0" smtClean="0"/>
              <a:t> individual logopeda CREDA</a:t>
            </a:r>
            <a:endParaRPr lang="ca-ES" dirty="0"/>
          </a:p>
        </p:txBody>
      </p:sp>
      <p:pic>
        <p:nvPicPr>
          <p:cNvPr id="5" name="4 Marcador de contenido" descr="CRE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1375" y="1933819"/>
            <a:ext cx="3905250" cy="3599962"/>
          </a:xfrm>
        </p:spPr>
      </p:pic>
    </p:spTree>
    <p:extLst>
      <p:ext uri="{BB962C8B-B14F-4D97-AF65-F5344CB8AC3E}">
        <p14:creationId xmlns:p14="http://schemas.microsoft.com/office/powerpoint/2010/main" val="32146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Per </a:t>
            </a:r>
            <a:r>
              <a:rPr lang="es-ES" dirty="0" err="1" smtClean="0"/>
              <a:t>alumnes</a:t>
            </a:r>
            <a:r>
              <a:rPr lang="es-ES" dirty="0" smtClean="0"/>
              <a:t> TEA a EI i </a:t>
            </a:r>
            <a:r>
              <a:rPr lang="es-ES" dirty="0" err="1" smtClean="0"/>
              <a:t>Primària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agendes </a:t>
            </a:r>
            <a:r>
              <a:rPr lang="es-ES" dirty="0" err="1" smtClean="0"/>
              <a:t>visuals</a:t>
            </a:r>
            <a:r>
              <a:rPr lang="es-ES" dirty="0" smtClean="0"/>
              <a:t>.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Anticipació</a:t>
            </a:r>
            <a:r>
              <a:rPr lang="es-ES" dirty="0" smtClean="0"/>
              <a:t> </a:t>
            </a:r>
            <a:r>
              <a:rPr lang="es-ES" dirty="0" err="1" smtClean="0"/>
              <a:t>diària</a:t>
            </a:r>
            <a:endParaRPr lang="ca-ES" dirty="0"/>
          </a:p>
        </p:txBody>
      </p:sp>
      <p:pic>
        <p:nvPicPr>
          <p:cNvPr id="5" name="4 Marcador de contenido" descr="AN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751"/>
          <a:stretch>
            <a:fillRect/>
          </a:stretch>
        </p:blipFill>
        <p:spPr>
          <a:xfrm>
            <a:off x="4644008" y="1124744"/>
            <a:ext cx="3905250" cy="2496890"/>
          </a:xfrm>
        </p:spPr>
      </p:pic>
      <p:pic>
        <p:nvPicPr>
          <p:cNvPr id="6" name="5 Imagen" descr="ANT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69317" y="3823772"/>
            <a:ext cx="3158171" cy="23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Per poder soportar la jornada escolar poden ser “AJUDANTS” de </a:t>
            </a:r>
            <a:r>
              <a:rPr lang="es-ES" dirty="0" err="1" smtClean="0"/>
              <a:t>moltes</a:t>
            </a:r>
            <a:r>
              <a:rPr lang="es-ES" dirty="0" smtClean="0"/>
              <a:t> coses ( repartir </a:t>
            </a:r>
            <a:r>
              <a:rPr lang="es-ES" dirty="0" err="1" smtClean="0"/>
              <a:t>paper</a:t>
            </a:r>
            <a:r>
              <a:rPr lang="es-ES" dirty="0" smtClean="0"/>
              <a:t> WC., repartir </a:t>
            </a:r>
            <a:r>
              <a:rPr lang="es-ES" dirty="0" err="1" smtClean="0"/>
              <a:t>fruita</a:t>
            </a:r>
            <a:r>
              <a:rPr lang="es-ES" dirty="0" smtClean="0"/>
              <a:t>, patrulla </a:t>
            </a:r>
            <a:r>
              <a:rPr lang="es-ES" dirty="0" err="1" smtClean="0"/>
              <a:t>ecològica</a:t>
            </a:r>
            <a:r>
              <a:rPr lang="es-ES" dirty="0" smtClean="0"/>
              <a:t>…)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Tasques </a:t>
            </a:r>
            <a:r>
              <a:rPr lang="es-ES" dirty="0" err="1" smtClean="0"/>
              <a:t>alternatives</a:t>
            </a:r>
            <a:endParaRPr lang="ca-ES" dirty="0"/>
          </a:p>
        </p:txBody>
      </p:sp>
      <p:pic>
        <p:nvPicPr>
          <p:cNvPr id="5" name="4 Marcador de contenido" descr="FRUIT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185170" cy="2232248"/>
          </a:xfrm>
        </p:spPr>
      </p:pic>
      <p:pic>
        <p:nvPicPr>
          <p:cNvPr id="6" name="5 Imagen" descr="FRUIT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933056"/>
            <a:ext cx="3235829" cy="24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2400" cy="1524000"/>
          </a:xfrm>
        </p:spPr>
        <p:txBody>
          <a:bodyPr/>
          <a:lstStyle/>
          <a:p>
            <a:r>
              <a:rPr lang="es-ES" dirty="0" smtClean="0"/>
              <a:t>MESURES I SUPORTS UNIVERSALS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263691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/>
                </a:solidFill>
              </a:rPr>
              <a:t>Són</a:t>
            </a:r>
            <a:r>
              <a:rPr lang="es-ES" sz="2400" b="1" dirty="0" smtClean="0">
                <a:solidFill>
                  <a:schemeClr val="bg1"/>
                </a:solidFill>
              </a:rPr>
              <a:t> les mesures </a:t>
            </a:r>
            <a:r>
              <a:rPr lang="es-ES" sz="2400" b="1" dirty="0" err="1" smtClean="0">
                <a:solidFill>
                  <a:schemeClr val="bg1"/>
                </a:solidFill>
              </a:rPr>
              <a:t>generals</a:t>
            </a:r>
            <a:r>
              <a:rPr lang="es-ES" sz="2400" b="1" dirty="0" smtClean="0">
                <a:solidFill>
                  <a:schemeClr val="bg1"/>
                </a:solidFill>
              </a:rPr>
              <a:t> que </a:t>
            </a:r>
            <a:r>
              <a:rPr lang="es-ES" sz="2400" b="1" dirty="0" err="1" smtClean="0">
                <a:solidFill>
                  <a:schemeClr val="bg1"/>
                </a:solidFill>
              </a:rPr>
              <a:t>aprofita</a:t>
            </a:r>
            <a:r>
              <a:rPr lang="es-ES" sz="2400" b="1" dirty="0" smtClean="0">
                <a:solidFill>
                  <a:schemeClr val="bg1"/>
                </a:solidFill>
              </a:rPr>
              <a:t> un 80% de </a:t>
            </a:r>
            <a:r>
              <a:rPr lang="es-ES" sz="2400" b="1" dirty="0" err="1" smtClean="0">
                <a:solidFill>
                  <a:schemeClr val="bg1"/>
                </a:solidFill>
              </a:rPr>
              <a:t>l’alumnat</a:t>
            </a:r>
            <a:r>
              <a:rPr lang="es-ES" sz="2400" b="1" dirty="0" smtClean="0">
                <a:solidFill>
                  <a:schemeClr val="bg1"/>
                </a:solidFill>
              </a:rPr>
              <a:t> del centre.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Des de I3 i </a:t>
            </a:r>
            <a:r>
              <a:rPr lang="es-ES" sz="2400" dirty="0" err="1" smtClean="0"/>
              <a:t>s’intensifica</a:t>
            </a:r>
            <a:r>
              <a:rPr lang="es-ES" sz="2400" dirty="0" smtClean="0"/>
              <a:t> a partir de 3r.</a:t>
            </a:r>
            <a:endParaRPr lang="ca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Aprenentatge</a:t>
            </a:r>
            <a:r>
              <a:rPr lang="es-ES" dirty="0" smtClean="0"/>
              <a:t> </a:t>
            </a:r>
            <a:r>
              <a:rPr lang="es-ES" dirty="0" err="1" smtClean="0"/>
              <a:t>cooperatiu</a:t>
            </a:r>
            <a:endParaRPr lang="ca-ES" dirty="0"/>
          </a:p>
        </p:txBody>
      </p:sp>
      <p:pic>
        <p:nvPicPr>
          <p:cNvPr id="5" name="4 Marcador de contenido" descr="t cooperatiu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4448494" cy="2502278"/>
          </a:xfrm>
        </p:spPr>
      </p:pic>
      <p:pic>
        <p:nvPicPr>
          <p:cNvPr id="6" name="5 Imagen" descr="t cooperatiu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221088"/>
            <a:ext cx="44644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 err="1" smtClean="0"/>
              <a:t>Tablets</a:t>
            </a:r>
            <a:r>
              <a:rPr lang="es-ES" sz="2000" dirty="0" smtClean="0"/>
              <a:t> des de I3, </a:t>
            </a:r>
            <a:r>
              <a:rPr lang="es-ES" sz="2000" dirty="0" err="1" smtClean="0"/>
              <a:t>Robòtica</a:t>
            </a:r>
            <a:r>
              <a:rPr lang="es-ES" sz="2000" dirty="0" smtClean="0"/>
              <a:t> </a:t>
            </a:r>
            <a:r>
              <a:rPr lang="es-ES" sz="2000" dirty="0" err="1" smtClean="0"/>
              <a:t>als</a:t>
            </a:r>
            <a:r>
              <a:rPr lang="es-ES" sz="2000" dirty="0" smtClean="0"/>
              <a:t> </a:t>
            </a:r>
            <a:r>
              <a:rPr lang="es-ES" sz="2000" dirty="0" err="1" smtClean="0"/>
              <a:t>Ambients</a:t>
            </a:r>
            <a:r>
              <a:rPr lang="es-ES" sz="2000" dirty="0" smtClean="0"/>
              <a:t> i a </a:t>
            </a:r>
            <a:r>
              <a:rPr lang="es-ES" sz="2000" dirty="0" err="1" smtClean="0"/>
              <a:t>Primària</a:t>
            </a:r>
            <a:r>
              <a:rPr lang="es-ES" sz="2000" dirty="0" smtClean="0"/>
              <a:t>, </a:t>
            </a:r>
            <a:r>
              <a:rPr lang="es-ES" sz="2000" dirty="0" err="1" smtClean="0"/>
              <a:t>Chromebooks</a:t>
            </a:r>
            <a:r>
              <a:rPr lang="es-ES" sz="2000" dirty="0" smtClean="0"/>
              <a:t> a CS, </a:t>
            </a:r>
            <a:r>
              <a:rPr lang="es-ES" sz="2000" dirty="0" err="1" smtClean="0"/>
              <a:t>ordinadors</a:t>
            </a:r>
            <a:r>
              <a:rPr lang="es-ES" sz="2000" dirty="0" smtClean="0"/>
              <a:t> de consulta a les </a:t>
            </a:r>
            <a:r>
              <a:rPr lang="es-ES" sz="2000" dirty="0" err="1" smtClean="0"/>
              <a:t>aules</a:t>
            </a:r>
            <a:r>
              <a:rPr lang="es-ES" sz="2000" dirty="0" smtClean="0"/>
              <a:t> de </a:t>
            </a:r>
            <a:r>
              <a:rPr lang="es-ES" sz="2000" dirty="0" err="1" smtClean="0"/>
              <a:t>classe</a:t>
            </a:r>
            <a:endParaRPr lang="ca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Suports</a:t>
            </a:r>
            <a:r>
              <a:rPr lang="es-ES" dirty="0" smtClean="0"/>
              <a:t> </a:t>
            </a:r>
            <a:r>
              <a:rPr lang="es-ES" dirty="0" err="1" smtClean="0"/>
              <a:t>tecnològics</a:t>
            </a:r>
            <a:endParaRPr lang="ca-ES" dirty="0"/>
          </a:p>
        </p:txBody>
      </p:sp>
      <p:pic>
        <p:nvPicPr>
          <p:cNvPr id="4097" name="Picture 1" descr="P:\ORGANITZACIÓ D'ESCOLA\EQUIP DIRECTIU\fotos PWP att diversitat\PHOTO-2020-03-02-11-55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1484784"/>
            <a:ext cx="3960441" cy="2376264"/>
          </a:xfrm>
          <a:prstGeom prst="rect">
            <a:avLst/>
          </a:prstGeom>
          <a:noFill/>
        </p:spPr>
      </p:pic>
      <p:pic>
        <p:nvPicPr>
          <p:cNvPr id="4098" name="Picture 2" descr="P:\ORGANITZACIÓ D'ESCOLA\EQUIP DIRECTIU\fotos PWP att diversitat\PHOTO-2020-03-02-11-55-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3905250" cy="2192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0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A </a:t>
            </a:r>
            <a:r>
              <a:rPr lang="es-ES" sz="2000" dirty="0" err="1" smtClean="0"/>
              <a:t>Educació</a:t>
            </a:r>
            <a:r>
              <a:rPr lang="es-ES" sz="2000" dirty="0" smtClean="0"/>
              <a:t> Infantil tres tardes </a:t>
            </a:r>
            <a:r>
              <a:rPr lang="es-ES" sz="2000" dirty="0" err="1" smtClean="0"/>
              <a:t>setmanals</a:t>
            </a:r>
            <a:r>
              <a:rPr lang="es-ES" sz="2000" dirty="0" smtClean="0"/>
              <a:t>.</a:t>
            </a:r>
            <a:endParaRPr lang="ca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Ambients</a:t>
            </a:r>
            <a:endParaRPr lang="ca-ES" dirty="0"/>
          </a:p>
        </p:txBody>
      </p:sp>
      <p:pic>
        <p:nvPicPr>
          <p:cNvPr id="5" name="AMBIENTS 19-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63887" y="2204864"/>
            <a:ext cx="5078693" cy="38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Educació</a:t>
            </a:r>
            <a:r>
              <a:rPr lang="es-ES" dirty="0" smtClean="0"/>
              <a:t> Infantil i Cicle Inicial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Propostes</a:t>
            </a:r>
            <a:r>
              <a:rPr lang="es-ES" dirty="0" smtClean="0"/>
              <a:t> de </a:t>
            </a:r>
            <a:r>
              <a:rPr lang="es-ES" dirty="0" err="1" smtClean="0"/>
              <a:t>treball</a:t>
            </a:r>
            <a:endParaRPr lang="ca-ES" dirty="0"/>
          </a:p>
        </p:txBody>
      </p:sp>
      <p:pic>
        <p:nvPicPr>
          <p:cNvPr id="2049" name="Picture 1" descr="P:\ORGANITZACIÓ D'ESCOLA\EQUIP DIRECTIU\fotos PWP att diversitat\PHOTO-2020-03-02-11-57-57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3833242" cy="2496889"/>
          </a:xfrm>
          <a:prstGeom prst="rect">
            <a:avLst/>
          </a:prstGeom>
          <a:noFill/>
        </p:spPr>
      </p:pic>
      <p:pic>
        <p:nvPicPr>
          <p:cNvPr id="2050" name="Picture 2" descr="P:\ORGANITZACIÓ D'ESCOLA\EQUIP DIRECTIU\fotos PWP att diversitat\PHOTO-2020-03-02-11-57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816424" cy="2447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0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Per </a:t>
            </a:r>
            <a:r>
              <a:rPr lang="es-ES" dirty="0" err="1" smtClean="0"/>
              <a:t>nivell</a:t>
            </a:r>
            <a:r>
              <a:rPr lang="es-ES" dirty="0" smtClean="0"/>
              <a:t> de </a:t>
            </a:r>
            <a:r>
              <a:rPr lang="es-ES" dirty="0" err="1" smtClean="0"/>
              <a:t>lectoescriptura</a:t>
            </a:r>
            <a:r>
              <a:rPr lang="es-ES" dirty="0" smtClean="0"/>
              <a:t> una </a:t>
            </a:r>
            <a:r>
              <a:rPr lang="es-ES" dirty="0" err="1" smtClean="0"/>
              <a:t>sessió</a:t>
            </a:r>
            <a:r>
              <a:rPr lang="es-ES" dirty="0" smtClean="0"/>
              <a:t> </a:t>
            </a:r>
            <a:r>
              <a:rPr lang="es-ES" dirty="0" err="1" smtClean="0"/>
              <a:t>setmanal</a:t>
            </a:r>
            <a:r>
              <a:rPr lang="es-ES" dirty="0" smtClean="0"/>
              <a:t> a I5, i en </a:t>
            </a:r>
            <a:r>
              <a:rPr lang="es-ES" dirty="0" err="1" smtClean="0"/>
              <a:t>diferents</a:t>
            </a:r>
            <a:r>
              <a:rPr lang="es-ES" dirty="0" smtClean="0"/>
              <a:t> </a:t>
            </a:r>
            <a:r>
              <a:rPr lang="es-ES" dirty="0" err="1" smtClean="0"/>
              <a:t>moments</a:t>
            </a:r>
            <a:r>
              <a:rPr lang="es-ES" dirty="0" smtClean="0"/>
              <a:t> a </a:t>
            </a:r>
            <a:r>
              <a:rPr lang="es-ES" dirty="0" err="1" smtClean="0"/>
              <a:t>Primària</a:t>
            </a:r>
            <a:r>
              <a:rPr lang="es-ES" dirty="0" smtClean="0"/>
              <a:t> </a:t>
            </a:r>
            <a:r>
              <a:rPr lang="es-ES" dirty="0" err="1" smtClean="0"/>
              <a:t>fent</a:t>
            </a:r>
            <a:r>
              <a:rPr lang="es-ES" dirty="0" smtClean="0"/>
              <a:t> la </a:t>
            </a:r>
            <a:r>
              <a:rPr lang="es-ES" dirty="0" err="1" smtClean="0"/>
              <a:t>llengua</a:t>
            </a:r>
            <a:r>
              <a:rPr lang="es-ES" dirty="0" smtClean="0"/>
              <a:t> a </a:t>
            </a:r>
            <a:r>
              <a:rPr lang="es-ES" dirty="0" err="1" smtClean="0"/>
              <a:t>quatre</a:t>
            </a:r>
            <a:r>
              <a:rPr lang="es-ES" dirty="0" smtClean="0"/>
              <a:t> </a:t>
            </a:r>
            <a:r>
              <a:rPr lang="es-ES" dirty="0" err="1" smtClean="0"/>
              <a:t>bandes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Agrupaments</a:t>
            </a:r>
            <a:r>
              <a:rPr lang="es-ES" dirty="0" smtClean="0"/>
              <a:t> flexibles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23" y="1588956"/>
            <a:ext cx="3905250" cy="2196703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5659"/>
            <a:ext cx="2088232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A Cicle Inicial i cicle </a:t>
            </a:r>
            <a:r>
              <a:rPr lang="es-ES" sz="2000" dirty="0" err="1" smtClean="0"/>
              <a:t>mitjà</a:t>
            </a:r>
            <a:endParaRPr lang="ca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Tallers</a:t>
            </a:r>
            <a:r>
              <a:rPr lang="es-ES" dirty="0" smtClean="0"/>
              <a:t> de </a:t>
            </a:r>
            <a:r>
              <a:rPr lang="es-ES" dirty="0" err="1" smtClean="0"/>
              <a:t>plàstica</a:t>
            </a:r>
            <a:endParaRPr lang="ca-ES" dirty="0"/>
          </a:p>
        </p:txBody>
      </p:sp>
      <p:pic>
        <p:nvPicPr>
          <p:cNvPr id="5" name="4 Marcador de contenido" descr="taller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176083"/>
            <a:ext cx="4304478" cy="2421269"/>
          </a:xfrm>
        </p:spPr>
      </p:pic>
      <p:pic>
        <p:nvPicPr>
          <p:cNvPr id="6" name="5 Imagen" descr="talle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326610" cy="24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359</TotalTime>
  <Words>383</Words>
  <Application>Microsoft Office PowerPoint</Application>
  <PresentationFormat>Presentación en pantalla (4:3)</PresentationFormat>
  <Paragraphs>44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Forma de onda</vt:lpstr>
      <vt:lpstr>PLA ATENCIÓ DIVERSITAT</vt:lpstr>
      <vt:lpstr>CIRCUIT</vt:lpstr>
      <vt:lpstr>MESURES I SUPORTS UNIVERSALS</vt:lpstr>
      <vt:lpstr>Aprenentatge cooperatiu</vt:lpstr>
      <vt:lpstr>Suports tecnològics</vt:lpstr>
      <vt:lpstr>Ambients</vt:lpstr>
      <vt:lpstr>Propostes de treball</vt:lpstr>
      <vt:lpstr>Agrupaments flexibles</vt:lpstr>
      <vt:lpstr>Tallers de plàstica</vt:lpstr>
      <vt:lpstr>Treball en PG dins l’AO</vt:lpstr>
      <vt:lpstr>Projecte d’Educació Emocional</vt:lpstr>
      <vt:lpstr>Tutoria individualitzada</vt:lpstr>
      <vt:lpstr>Treball per projectes</vt:lpstr>
      <vt:lpstr>Desdoblaments</vt:lpstr>
      <vt:lpstr>Mesures i suports addicionals</vt:lpstr>
      <vt:lpstr>Són mesures per ajustar la resposta educativa de forma flexible, preventiva i temporal    (15%)</vt:lpstr>
      <vt:lpstr>SEP</vt:lpstr>
      <vt:lpstr>Aula d’acollida</vt:lpstr>
      <vt:lpstr>MESURES I SUPORTS INTENSIUS</vt:lpstr>
      <vt:lpstr>Són específics pels alumnes amb nee. Poden comportar un PI ( 5%)</vt:lpstr>
      <vt:lpstr>PG a l’AEE</vt:lpstr>
      <vt:lpstr>Atenció individual logopeda CREDA</vt:lpstr>
      <vt:lpstr>Anticipació diària</vt:lpstr>
      <vt:lpstr>Tasques alternatives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 ATENCIÓ DIVERSITAT</dc:title>
  <dc:creator>Victoria-pc</dc:creator>
  <cp:lastModifiedBy>HP</cp:lastModifiedBy>
  <cp:revision>24</cp:revision>
  <dcterms:created xsi:type="dcterms:W3CDTF">2020-02-25T19:37:02Z</dcterms:created>
  <dcterms:modified xsi:type="dcterms:W3CDTF">2020-03-06T12:20:45Z</dcterms:modified>
</cp:coreProperties>
</file>