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63" r:id="rId2"/>
    <p:sldId id="257" r:id="rId3"/>
    <p:sldId id="258" r:id="rId4"/>
    <p:sldId id="260" r:id="rId5"/>
    <p:sldId id="267" r:id="rId6"/>
    <p:sldId id="264" r:id="rId7"/>
    <p:sldId id="259" r:id="rId8"/>
    <p:sldId id="265" r:id="rId9"/>
    <p:sldId id="262" r:id="rId10"/>
    <p:sldId id="268" r:id="rId11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70DF1-0D39-4933-A175-2A59F5D36155}" type="datetimeFigureOut">
              <a:rPr lang="ca-ES" smtClean="0"/>
              <a:t>14/02/2019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A45FB-64FF-405D-986C-4743B87E0BF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973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45FB-64FF-405D-986C-4743B87E0BFD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564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45FB-64FF-405D-986C-4743B87E0BFD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3025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657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244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686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7264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569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6050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9191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395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227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987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7059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405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459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405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279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067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6F092-C213-4D0D-85C7-A0BA77A41C94}" type="datetimeFigureOut">
              <a:rPr lang="ca-ES" smtClean="0"/>
              <a:pPr/>
              <a:t>14/02/2019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DA4CF7-94D8-47AD-A3F6-60445286868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29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7103" y="6277969"/>
            <a:ext cx="1924335" cy="382137"/>
          </a:xfrm>
        </p:spPr>
        <p:txBody>
          <a:bodyPr>
            <a:normAutofit/>
          </a:bodyPr>
          <a:lstStyle/>
          <a:p>
            <a:r>
              <a:rPr lang="ca-ES" dirty="0" smtClean="0"/>
              <a:t>MARTI TURON</a:t>
            </a:r>
            <a:endParaRPr lang="ca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312" y="137661"/>
            <a:ext cx="9114310" cy="20789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98" y="1055329"/>
            <a:ext cx="919139" cy="7373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66" y="1022239"/>
            <a:ext cx="966477" cy="7704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70" y="2216577"/>
            <a:ext cx="7744691" cy="390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150" y="377587"/>
            <a:ext cx="8596668" cy="1320800"/>
          </a:xfrm>
        </p:spPr>
        <p:txBody>
          <a:bodyPr>
            <a:noAutofit/>
          </a:bodyPr>
          <a:lstStyle/>
          <a:p>
            <a:r>
              <a:rPr lang="ca-ES" sz="20000" dirty="0" smtClean="0">
                <a:latin typeface="Comic Sans MS" pitchFamily="66" charset="0"/>
              </a:rPr>
              <a:t>    </a:t>
            </a:r>
            <a:r>
              <a:rPr lang="ca-ES" sz="15000" dirty="0" smtClean="0">
                <a:latin typeface="Comic Sans MS" pitchFamily="66" charset="0"/>
              </a:rPr>
              <a:t>FI</a:t>
            </a:r>
            <a:endParaRPr lang="ca-ES" sz="15000" dirty="0">
              <a:latin typeface="Comic Sans MS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4967" y="4203510"/>
            <a:ext cx="10614137" cy="18378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a-ES" sz="5000" dirty="0" smtClean="0">
                <a:latin typeface="Comic Sans MS" pitchFamily="66" charset="0"/>
              </a:rPr>
              <a:t>Gràcies per la vostra atenció</a:t>
            </a:r>
            <a:endParaRPr lang="ca-ES" sz="5000" dirty="0">
              <a:latin typeface="Comic Sans MS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999556" flipV="1">
            <a:off x="7562092" y="1547261"/>
            <a:ext cx="2232088" cy="16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38485" y="491320"/>
            <a:ext cx="5336274" cy="1815152"/>
          </a:xfrm>
        </p:spPr>
        <p:txBody>
          <a:bodyPr/>
          <a:lstStyle/>
          <a:p>
            <a:pPr algn="ctr"/>
            <a:r>
              <a:rPr lang="ca-ES" dirty="0" smtClean="0">
                <a:latin typeface="Comic Sans MS" panose="030F0702030302020204" pitchFamily="66" charset="0"/>
              </a:rPr>
              <a:t>Índex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0499" y="1787856"/>
            <a:ext cx="8591615" cy="4012442"/>
          </a:xfrm>
        </p:spPr>
        <p:txBody>
          <a:bodyPr>
            <a:normAutofit/>
          </a:bodyPr>
          <a:lstStyle/>
          <a:p>
            <a:pPr algn="l"/>
            <a:r>
              <a:rPr lang="ca-ES" sz="2800" dirty="0" smtClean="0">
                <a:latin typeface="Comic Sans MS" panose="030F0702030302020204" pitchFamily="66" charset="0"/>
              </a:rPr>
              <a:t>1.Què </a:t>
            </a:r>
            <a:r>
              <a:rPr lang="ca-ES" sz="2800" dirty="0">
                <a:latin typeface="Comic Sans MS" panose="030F0702030302020204" pitchFamily="66" charset="0"/>
              </a:rPr>
              <a:t>é</a:t>
            </a:r>
            <a:r>
              <a:rPr lang="ca-ES" sz="2800" dirty="0" smtClean="0">
                <a:latin typeface="Comic Sans MS" panose="030F0702030302020204" pitchFamily="66" charset="0"/>
              </a:rPr>
              <a:t>s l’aigua? Els seus estats</a:t>
            </a:r>
            <a:endParaRPr lang="ca-ES" sz="2800" dirty="0">
              <a:latin typeface="Comic Sans MS" panose="030F0702030302020204" pitchFamily="66" charset="0"/>
            </a:endParaRPr>
          </a:p>
          <a:p>
            <a:pPr algn="l"/>
            <a:r>
              <a:rPr lang="ca-ES" sz="2800" dirty="0" smtClean="0">
                <a:latin typeface="Comic Sans MS" panose="030F0702030302020204" pitchFamily="66" charset="0"/>
              </a:rPr>
              <a:t>2.El cicle </a:t>
            </a:r>
            <a:r>
              <a:rPr lang="ca-ES" sz="2800" dirty="0">
                <a:latin typeface="Comic Sans MS" panose="030F0702030302020204" pitchFamily="66" charset="0"/>
              </a:rPr>
              <a:t>de </a:t>
            </a:r>
            <a:r>
              <a:rPr lang="ca-ES" sz="2800" dirty="0" smtClean="0">
                <a:latin typeface="Comic Sans MS" panose="030F0702030302020204" pitchFamily="66" charset="0"/>
              </a:rPr>
              <a:t>l’aigua</a:t>
            </a:r>
          </a:p>
          <a:p>
            <a:pPr algn="l"/>
            <a:r>
              <a:rPr lang="ca-ES" sz="2800" dirty="0">
                <a:latin typeface="Comic Sans MS" panose="030F0702030302020204" pitchFamily="66" charset="0"/>
              </a:rPr>
              <a:t> </a:t>
            </a:r>
            <a:r>
              <a:rPr lang="ca-ES" sz="2800" dirty="0" smtClean="0">
                <a:latin typeface="Comic Sans MS" panose="030F0702030302020204" pitchFamily="66" charset="0"/>
              </a:rPr>
              <a:t> </a:t>
            </a:r>
            <a:r>
              <a:rPr lang="ca-ES" sz="2400" dirty="0" smtClean="0">
                <a:latin typeface="Comic Sans MS" panose="030F0702030302020204" pitchFamily="66" charset="0"/>
              </a:rPr>
              <a:t>2.1.Evaporació,condensació i precipitació</a:t>
            </a:r>
          </a:p>
          <a:p>
            <a:pPr algn="l"/>
            <a:r>
              <a:rPr lang="ca-ES" sz="2800" dirty="0" smtClean="0">
                <a:latin typeface="Comic Sans MS" panose="030F0702030302020204" pitchFamily="66" charset="0"/>
              </a:rPr>
              <a:t>3.El viatge d’una gota d’aigua</a:t>
            </a:r>
          </a:p>
          <a:p>
            <a:pPr algn="l"/>
            <a:r>
              <a:rPr lang="ca-ES" sz="2800" dirty="0" smtClean="0">
                <a:latin typeface="Comic Sans MS" panose="030F0702030302020204" pitchFamily="66" charset="0"/>
              </a:rPr>
              <a:t>4.Per </a:t>
            </a:r>
            <a:r>
              <a:rPr lang="ca-ES" sz="2800" dirty="0">
                <a:latin typeface="Comic Sans MS" panose="030F0702030302020204" pitchFamily="66" charset="0"/>
              </a:rPr>
              <a:t>què la fem servir? </a:t>
            </a:r>
          </a:p>
          <a:p>
            <a:pPr algn="l"/>
            <a:r>
              <a:rPr lang="ca-ES" sz="2800" dirty="0" smtClean="0">
                <a:latin typeface="Comic Sans MS" panose="030F0702030302020204" pitchFamily="66" charset="0"/>
              </a:rPr>
              <a:t>5.Com </a:t>
            </a:r>
            <a:r>
              <a:rPr lang="ca-ES" sz="2800" dirty="0">
                <a:latin typeface="Comic Sans MS" panose="030F0702030302020204" pitchFamily="66" charset="0"/>
              </a:rPr>
              <a:t>la podem estalviar?</a:t>
            </a:r>
          </a:p>
          <a:p>
            <a:pPr algn="l"/>
            <a:r>
              <a:rPr lang="ca-ES" sz="2800" dirty="0">
                <a:latin typeface="Comic Sans MS" panose="030F0702030302020204" pitchFamily="66" charset="0"/>
              </a:rPr>
              <a:t>6</a:t>
            </a:r>
            <a:r>
              <a:rPr lang="ca-ES" sz="2800" dirty="0" smtClean="0">
                <a:latin typeface="Comic Sans MS" panose="030F0702030302020204" pitchFamily="66" charset="0"/>
              </a:rPr>
              <a:t>.Per </a:t>
            </a:r>
            <a:r>
              <a:rPr lang="ca-ES" sz="2800" dirty="0">
                <a:latin typeface="Comic Sans MS" panose="030F0702030302020204" pitchFamily="66" charset="0"/>
              </a:rPr>
              <a:t>què he triat aquest tema?</a:t>
            </a:r>
          </a:p>
          <a:p>
            <a:pPr algn="l"/>
            <a:endParaRPr lang="ca-ES" sz="2800" dirty="0" smtClean="0"/>
          </a:p>
          <a:p>
            <a:pPr algn="l"/>
            <a:endParaRPr lang="ca-ES" sz="2800" dirty="0"/>
          </a:p>
          <a:p>
            <a:pPr algn="l"/>
            <a:endParaRPr lang="ca-ES" sz="2800" dirty="0"/>
          </a:p>
          <a:p>
            <a:pPr algn="l"/>
            <a:endParaRPr lang="ca-ES" sz="2800" dirty="0" smtClean="0"/>
          </a:p>
          <a:p>
            <a:pPr algn="l"/>
            <a:endParaRPr lang="ca-ES" sz="28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18" y="2920592"/>
            <a:ext cx="1787857" cy="13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31" y="395785"/>
            <a:ext cx="4939447" cy="1009934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latin typeface="Comic Sans MS" panose="030F0702030302020204" pitchFamily="66" charset="0"/>
              </a:rPr>
              <a:t>1-Què </a:t>
            </a:r>
            <a:r>
              <a:rPr lang="ca-ES" dirty="0">
                <a:latin typeface="Comic Sans MS" panose="030F0702030302020204" pitchFamily="66" charset="0"/>
              </a:rPr>
              <a:t>é</a:t>
            </a:r>
            <a:r>
              <a:rPr lang="ca-ES" dirty="0" smtClean="0">
                <a:latin typeface="Comic Sans MS" panose="030F0702030302020204" pitchFamily="66" charset="0"/>
              </a:rPr>
              <a:t>s l’aigua?</a:t>
            </a:r>
            <a:br>
              <a:rPr lang="ca-ES" dirty="0" smtClean="0">
                <a:latin typeface="Comic Sans MS" panose="030F0702030302020204" pitchFamily="66" charset="0"/>
              </a:rPr>
            </a:br>
            <a:r>
              <a:rPr lang="ca-ES" dirty="0" smtClean="0">
                <a:latin typeface="Comic Sans MS" panose="030F0702030302020204" pitchFamily="66" charset="0"/>
              </a:rPr>
              <a:t>   Els seus estats</a:t>
            </a:r>
            <a:endParaRPr lang="ca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sz="2000" dirty="0" smtClean="0">
                <a:latin typeface="Comic Sans MS" panose="030F0702030302020204" pitchFamily="66" charset="0"/>
              </a:rPr>
              <a:t>L’aigua és un compost químic transparent, sense olor i sense gust.</a:t>
            </a:r>
          </a:p>
          <a:p>
            <a:pPr marL="0" indent="0">
              <a:buNone/>
            </a:pPr>
            <a:r>
              <a:rPr lang="ca-ES" sz="2000" dirty="0" smtClean="0">
                <a:latin typeface="Comic Sans MS" panose="030F0702030302020204" pitchFamily="66" charset="0"/>
              </a:rPr>
              <a:t>Està format químicament per hidrogen i oxigen, i la seva fórmula química és H</a:t>
            </a:r>
            <a:r>
              <a:rPr lang="ca-ES" sz="1400" dirty="0" smtClean="0">
                <a:latin typeface="Comic Sans MS" panose="030F0702030302020204" pitchFamily="66" charset="0"/>
              </a:rPr>
              <a:t>2</a:t>
            </a:r>
            <a:r>
              <a:rPr lang="ca-ES" sz="2000" dirty="0" smtClean="0">
                <a:latin typeface="Comic Sans MS" panose="030F0702030302020204" pitchFamily="66" charset="0"/>
              </a:rPr>
              <a:t>0.  </a:t>
            </a:r>
          </a:p>
          <a:p>
            <a:pPr marL="0" indent="0">
              <a:buNone/>
            </a:pPr>
            <a:endParaRPr lang="ca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4022" y="3916419"/>
            <a:ext cx="3572857" cy="25616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2" y="3363967"/>
            <a:ext cx="983944" cy="7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376" y="368490"/>
            <a:ext cx="6864824" cy="968991"/>
          </a:xfrm>
        </p:spPr>
        <p:txBody>
          <a:bodyPr/>
          <a:lstStyle/>
          <a:p>
            <a:r>
              <a:rPr lang="ca-ES" dirty="0" smtClean="0">
                <a:latin typeface="Comic Sans MS" panose="030F0702030302020204" pitchFamily="66" charset="0"/>
              </a:rPr>
              <a:t>2-El cicle de l’aigua</a:t>
            </a:r>
            <a:endParaRPr lang="ca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" y="1650990"/>
            <a:ext cx="8615247" cy="2176428"/>
          </a:xfrm>
        </p:spPr>
        <p:txBody>
          <a:bodyPr>
            <a:normAutofit/>
          </a:bodyPr>
          <a:lstStyle/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1514902"/>
            <a:ext cx="7532980" cy="49196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1022397"/>
            <a:ext cx="1078173" cy="80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634" y="287383"/>
            <a:ext cx="9896187" cy="1933303"/>
          </a:xfrm>
        </p:spPr>
        <p:txBody>
          <a:bodyPr>
            <a:normAutofit/>
          </a:bodyPr>
          <a:lstStyle/>
          <a:p>
            <a:r>
              <a:rPr lang="ca-ES" dirty="0" smtClean="0">
                <a:latin typeface="Comic Sans MS" panose="030F0702030302020204" pitchFamily="66" charset="0"/>
              </a:rPr>
              <a:t>2.1.Evaporació, Condensació i Precipitació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86798" y="1078173"/>
            <a:ext cx="7105568" cy="4976838"/>
          </a:xfrm>
        </p:spPr>
        <p:txBody>
          <a:bodyPr/>
          <a:lstStyle/>
          <a:p>
            <a:r>
              <a:rPr lang="ca-ES" dirty="0">
                <a:latin typeface="Comic Sans MS" panose="030F0702030302020204" pitchFamily="66" charset="0"/>
              </a:rPr>
              <a:t>1.Evaporació: </a:t>
            </a:r>
            <a:r>
              <a:rPr lang="ca-ES" dirty="0" smtClean="0">
                <a:latin typeface="Comic Sans MS" panose="030F0702030302020204" pitchFamily="66" charset="0"/>
              </a:rPr>
              <a:t> </a:t>
            </a:r>
            <a:r>
              <a:rPr lang="ca-ES" dirty="0">
                <a:latin typeface="Comic Sans MS" panose="030F0702030302020204" pitchFamily="66" charset="0"/>
              </a:rPr>
              <a:t>L</a:t>
            </a:r>
            <a:r>
              <a:rPr lang="ca-ES" dirty="0" smtClean="0">
                <a:latin typeface="Comic Sans MS" panose="030F0702030302020204" pitchFamily="66" charset="0"/>
              </a:rPr>
              <a:t>’aigua </a:t>
            </a:r>
            <a:r>
              <a:rPr lang="ca-ES" dirty="0" smtClean="0">
                <a:latin typeface="Comic Sans MS" panose="030F0702030302020204" pitchFamily="66" charset="0"/>
              </a:rPr>
              <a:t> la trobem al </a:t>
            </a:r>
            <a:r>
              <a:rPr lang="ca-ES" dirty="0">
                <a:latin typeface="Comic Sans MS" panose="030F0702030302020204" pitchFamily="66" charset="0"/>
              </a:rPr>
              <a:t>mar, </a:t>
            </a:r>
            <a:r>
              <a:rPr lang="ca-ES" dirty="0" smtClean="0">
                <a:latin typeface="Comic Sans MS" panose="030F0702030302020204" pitchFamily="66" charset="0"/>
              </a:rPr>
              <a:t>als</a:t>
            </a:r>
            <a:r>
              <a:rPr lang="ca-ES" dirty="0" smtClean="0">
                <a:latin typeface="Comic Sans MS" panose="030F0702030302020204" pitchFamily="66" charset="0"/>
              </a:rPr>
              <a:t> </a:t>
            </a:r>
            <a:r>
              <a:rPr lang="ca-ES" dirty="0">
                <a:latin typeface="Comic Sans MS" panose="030F0702030302020204" pitchFamily="66" charset="0"/>
              </a:rPr>
              <a:t>rius i </a:t>
            </a:r>
            <a:r>
              <a:rPr lang="ca-ES" dirty="0" smtClean="0">
                <a:latin typeface="Comic Sans MS" panose="030F0702030302020204" pitchFamily="66" charset="0"/>
              </a:rPr>
              <a:t>als</a:t>
            </a:r>
            <a:r>
              <a:rPr lang="ca-ES" dirty="0" smtClean="0">
                <a:latin typeface="Comic Sans MS" panose="030F0702030302020204" pitchFamily="66" charset="0"/>
              </a:rPr>
              <a:t> </a:t>
            </a:r>
            <a:r>
              <a:rPr lang="ca-ES" dirty="0">
                <a:latin typeface="Comic Sans MS" panose="030F0702030302020204" pitchFamily="66" charset="0"/>
              </a:rPr>
              <a:t>llacs. Part d’aquesta aigua </a:t>
            </a:r>
            <a:r>
              <a:rPr lang="ca-ES" dirty="0" smtClean="0">
                <a:latin typeface="Comic Sans MS" panose="030F0702030302020204" pitchFamily="66" charset="0"/>
              </a:rPr>
              <a:t> </a:t>
            </a:r>
            <a:r>
              <a:rPr lang="ca-ES" dirty="0">
                <a:latin typeface="Comic Sans MS" panose="030F0702030302020204" pitchFamily="66" charset="0"/>
              </a:rPr>
              <a:t>líquida s’evapora i es transforma en vapor d’aigua. Aquest vapor ascendeix i passa a formar part de l’aire que ens envolta.</a:t>
            </a:r>
          </a:p>
          <a:p>
            <a:r>
              <a:rPr lang="ca-ES" dirty="0">
                <a:latin typeface="Comic Sans MS" panose="030F0702030302020204" pitchFamily="66" charset="0"/>
              </a:rPr>
              <a:t>2.Condensació: Quan el vapor d’aigua es refreda, es condensa i es transforma en  gotes </a:t>
            </a:r>
            <a:r>
              <a:rPr lang="ca-ES" dirty="0" smtClean="0">
                <a:latin typeface="Comic Sans MS" panose="030F0702030302020204" pitchFamily="66" charset="0"/>
              </a:rPr>
              <a:t>diminutes </a:t>
            </a:r>
            <a:r>
              <a:rPr lang="ca-ES" dirty="0">
                <a:latin typeface="Comic Sans MS" panose="030F0702030302020204" pitchFamily="66" charset="0"/>
              </a:rPr>
              <a:t>que formen els </a:t>
            </a:r>
            <a:r>
              <a:rPr lang="ca-ES" dirty="0" smtClean="0">
                <a:latin typeface="Comic Sans MS" panose="030F0702030302020204" pitchFamily="66" charset="0"/>
              </a:rPr>
              <a:t>núvols. </a:t>
            </a:r>
            <a:endParaRPr lang="ca-ES" dirty="0" smtClean="0">
              <a:latin typeface="Comic Sans MS" panose="030F0702030302020204" pitchFamily="66" charset="0"/>
            </a:endParaRPr>
          </a:p>
          <a:p>
            <a:endParaRPr lang="ca-ES" dirty="0">
              <a:latin typeface="Comic Sans MS" panose="030F0702030302020204" pitchFamily="66" charset="0"/>
            </a:endParaRPr>
          </a:p>
          <a:p>
            <a:endParaRPr lang="ca-ES" dirty="0" smtClean="0">
              <a:latin typeface="Comic Sans MS" panose="030F0702030302020204" pitchFamily="66" charset="0"/>
            </a:endParaRPr>
          </a:p>
          <a:p>
            <a:endParaRPr lang="ca-ES" dirty="0">
              <a:latin typeface="Comic Sans MS" panose="030F0702030302020204" pitchFamily="66" charset="0"/>
            </a:endParaRPr>
          </a:p>
          <a:p>
            <a:endParaRPr lang="ca-ES" dirty="0">
              <a:latin typeface="Comic Sans MS" panose="030F0702030302020204" pitchFamily="66" charset="0"/>
            </a:endParaRPr>
          </a:p>
          <a:p>
            <a:r>
              <a:rPr lang="ca-ES" dirty="0" smtClean="0">
                <a:latin typeface="Comic Sans MS" panose="030F0702030302020204" pitchFamily="66" charset="0"/>
              </a:rPr>
              <a:t>3.Precipitació: Les gotes diminutes cauen en forma de pluja, neu o pedra </a:t>
            </a:r>
            <a:r>
              <a:rPr lang="ca-ES" dirty="0">
                <a:latin typeface="Comic Sans MS" panose="030F0702030302020204" pitchFamily="66" charset="0"/>
              </a:rPr>
              <a:t>.</a:t>
            </a:r>
            <a:r>
              <a:rPr lang="ca-ES" dirty="0" smtClean="0">
                <a:latin typeface="Comic Sans MS" panose="030F0702030302020204" pitchFamily="66" charset="0"/>
              </a:rPr>
              <a:t>L’aigua </a:t>
            </a:r>
            <a:r>
              <a:rPr lang="ca-ES" dirty="0">
                <a:latin typeface="Comic Sans MS" panose="030F0702030302020204" pitchFamily="66" charset="0"/>
              </a:rPr>
              <a:t>s’escola seguin el relleu de les muntanyes o es filtra sota terra.</a:t>
            </a:r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5186120"/>
            <a:ext cx="1787857" cy="13391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12" y="3401933"/>
            <a:ext cx="1470049" cy="11011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82" y="3360216"/>
            <a:ext cx="1525743" cy="114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Comic Sans MS" panose="030F0702030302020204" pitchFamily="66" charset="0"/>
              </a:rPr>
              <a:t>3.El viatge d’ una gota d’aigua</a:t>
            </a:r>
            <a:endParaRPr lang="ca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del</a:t>
            </a:r>
            <a:r>
              <a:rPr lang="ca-E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moment en què una gota d'aigua s'evapora fins que torna a l'oceà, poden passar alguns dies, desenes d'anys, o fins i tot milers </a:t>
            </a:r>
            <a:r>
              <a:rPr lang="ca-ES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d'anys. Per exemple en el cas que aquesta </a:t>
            </a:r>
            <a:r>
              <a:rPr lang="ca-E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gota es </a:t>
            </a:r>
            <a:r>
              <a:rPr lang="ca-ES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converteixi </a:t>
            </a:r>
            <a:r>
              <a:rPr lang="ca-E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volva de neu i </a:t>
            </a:r>
            <a:r>
              <a:rPr lang="ca-ES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caigui </a:t>
            </a:r>
            <a:r>
              <a:rPr lang="ca-E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l'Antàrtida.</a:t>
            </a:r>
            <a:endParaRPr lang="ca-E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L'aigua, doncs, no circula de manera uniforme.</a:t>
            </a:r>
            <a:endParaRPr lang="ca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"De l'oceà vénen els núvols. Dels núvols la pluja. De la pluja neixen els rius. I dels rius l'oceà .</a:t>
            </a:r>
            <a:br>
              <a:rPr lang="ca-E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a-E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Aquest és el cicle del món."</a:t>
            </a:r>
            <a:endParaRPr lang="ca-E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09" y="4490084"/>
            <a:ext cx="637755" cy="4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Comic Sans MS" panose="030F0702030302020204" pitchFamily="66" charset="0"/>
              </a:rPr>
              <a:t>4.Per que fem servir l’aigua?</a:t>
            </a:r>
            <a:endParaRPr lang="ca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2160589"/>
            <a:ext cx="8936071" cy="3880773"/>
          </a:xfrm>
        </p:spPr>
        <p:txBody>
          <a:bodyPr/>
          <a:lstStyle/>
          <a:p>
            <a:r>
              <a:rPr lang="ca-ES" dirty="0" smtClean="0">
                <a:latin typeface="Comic Sans MS" panose="030F0702030302020204" pitchFamily="66" charset="0"/>
              </a:rPr>
              <a:t>L’aigua la fem servir per moltes coses. </a:t>
            </a:r>
          </a:p>
          <a:p>
            <a:r>
              <a:rPr lang="ca-ES" dirty="0" smtClean="0">
                <a:latin typeface="Comic Sans MS" panose="030F0702030302020204" pitchFamily="66" charset="0"/>
              </a:rPr>
              <a:t>El més important és saber que entre un 55 % i un 60% del pes del nostre cos és aigua. Exemple: el Martí pesa 27 Kg, 16,2 Kg del seu pes és aigua. </a:t>
            </a:r>
          </a:p>
          <a:p>
            <a:r>
              <a:rPr lang="ca-ES" dirty="0" smtClean="0">
                <a:latin typeface="Comic Sans MS" panose="030F0702030302020204" pitchFamily="66" charset="0"/>
              </a:rPr>
              <a:t>La necessitem per beure, per estar vius.</a:t>
            </a:r>
          </a:p>
          <a:p>
            <a:r>
              <a:rPr lang="ca-ES" dirty="0">
                <a:latin typeface="Comic Sans MS" panose="030F0702030302020204" pitchFamily="66" charset="0"/>
              </a:rPr>
              <a:t>Per fer </a:t>
            </a:r>
            <a:r>
              <a:rPr lang="ca-ES" dirty="0" smtClean="0">
                <a:latin typeface="Comic Sans MS" panose="030F0702030302020204" pitchFamily="66" charset="0"/>
              </a:rPr>
              <a:t>menjar.</a:t>
            </a:r>
          </a:p>
          <a:p>
            <a:r>
              <a:rPr lang="ca-ES" dirty="0" smtClean="0">
                <a:latin typeface="Comic Sans MS" panose="030F0702030302020204" pitchFamily="66" charset="0"/>
              </a:rPr>
              <a:t>Per netejar.</a:t>
            </a:r>
          </a:p>
          <a:p>
            <a:r>
              <a:rPr lang="ca-ES" dirty="0" smtClean="0">
                <a:latin typeface="Comic Sans MS" panose="030F0702030302020204" pitchFamily="66" charset="0"/>
              </a:rPr>
              <a:t>Per regar.</a:t>
            </a:r>
          </a:p>
          <a:p>
            <a:r>
              <a:rPr lang="ca-ES" dirty="0" smtClean="0">
                <a:latin typeface="Comic Sans MS" panose="030F0702030302020204" pitchFamily="66" charset="0"/>
              </a:rPr>
              <a:t>Per </a:t>
            </a:r>
            <a:r>
              <a:rPr lang="ca-ES" dirty="0">
                <a:latin typeface="Comic Sans MS" panose="030F0702030302020204" pitchFamily="66" charset="0"/>
              </a:rPr>
              <a:t>fer </a:t>
            </a:r>
            <a:r>
              <a:rPr lang="ca-ES" dirty="0" smtClean="0">
                <a:latin typeface="Comic Sans MS" panose="030F0702030302020204" pitchFamily="66" charset="0"/>
              </a:rPr>
              <a:t>els teixits de  la roba.</a:t>
            </a:r>
          </a:p>
          <a:p>
            <a:r>
              <a:rPr lang="ca-ES" dirty="0" smtClean="0">
                <a:latin typeface="Comic Sans MS" panose="030F0702030302020204" pitchFamily="66" charset="0"/>
              </a:rPr>
              <a:t>Per fer </a:t>
            </a:r>
            <a:r>
              <a:rPr lang="ca-ES" dirty="0">
                <a:latin typeface="Comic Sans MS" panose="030F0702030302020204" pitchFamily="66" charset="0"/>
              </a:rPr>
              <a:t>electricitat</a:t>
            </a:r>
            <a:r>
              <a:rPr lang="ca-E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ca-ES" dirty="0" smtClean="0">
                <a:latin typeface="Comic Sans MS" panose="030F0702030302020204" pitchFamily="66" charset="0"/>
              </a:rPr>
              <a:t>I per més coses.</a:t>
            </a:r>
            <a:endParaRPr lang="ca-ES" dirty="0"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0" y="609600"/>
            <a:ext cx="955343" cy="715585"/>
          </a:xfrm>
          <a:prstGeom prst="rect">
            <a:avLst/>
          </a:prstGeom>
        </p:spPr>
      </p:pic>
      <p:sp>
        <p:nvSpPr>
          <p:cNvPr id="5" name="AutoShape 2" descr="Resultat d'imatges de fotos presa"/>
          <p:cNvSpPr>
            <a:spLocks noChangeAspect="1" noChangeArrowheads="1"/>
          </p:cNvSpPr>
          <p:nvPr/>
        </p:nvSpPr>
        <p:spPr bwMode="auto">
          <a:xfrm>
            <a:off x="155575" y="-1265238"/>
            <a:ext cx="366339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3255157"/>
            <a:ext cx="4752108" cy="35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524" y="56537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latin typeface="Comic Sans MS" panose="030F0702030302020204" pitchFamily="66" charset="0"/>
              </a:rPr>
              <a:t>5.Com podem estalviar l’aigua.</a:t>
            </a:r>
            <a:br>
              <a:rPr lang="ca-ES" dirty="0" smtClean="0">
                <a:latin typeface="Comic Sans MS" panose="030F0702030302020204" pitchFamily="66" charset="0"/>
              </a:rPr>
            </a:br>
            <a:r>
              <a:rPr lang="ca-ES" dirty="0">
                <a:latin typeface="Comic Sans MS" panose="030F0702030302020204" pitchFamily="66" charset="0"/>
              </a:rPr>
              <a:t/>
            </a:r>
            <a:br>
              <a:rPr lang="ca-ES" dirty="0">
                <a:latin typeface="Comic Sans MS" panose="030F0702030302020204" pitchFamily="66" charset="0"/>
              </a:rPr>
            </a:br>
            <a:endParaRPr lang="ca-ES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762" y="420334"/>
            <a:ext cx="2524125" cy="18097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99" y="2230084"/>
            <a:ext cx="2298488" cy="1721648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 flipH="1">
            <a:off x="1157265" y="2031212"/>
            <a:ext cx="85176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Comic Sans MS" panose="030F0702030302020204" pitchFamily="66" charset="0"/>
              </a:rPr>
              <a:t>Tancant l’aixeta quan ens rentem les dents.</a:t>
            </a:r>
          </a:p>
          <a:p>
            <a:endParaRPr lang="ca-ES" dirty="0">
              <a:latin typeface="Comic Sans MS" panose="030F0702030302020204" pitchFamily="66" charset="0"/>
            </a:endParaRPr>
          </a:p>
          <a:p>
            <a:r>
              <a:rPr lang="ca-ES" dirty="0" smtClean="0">
                <a:latin typeface="Comic Sans MS" panose="030F0702030302020204" pitchFamily="66" charset="0"/>
              </a:rPr>
              <a:t>Tancant l’aixeta quan ens posem sabó al cap i el cos, quan ens dutxem</a:t>
            </a:r>
            <a:r>
              <a:rPr lang="ca-ES" dirty="0">
                <a:latin typeface="Comic Sans MS" panose="030F0702030302020204" pitchFamily="66" charset="0"/>
              </a:rPr>
              <a:t>.</a:t>
            </a:r>
            <a:r>
              <a:rPr lang="ca-ES" dirty="0" smtClean="0">
                <a:latin typeface="Comic Sans MS" panose="030F0702030302020204" pitchFamily="66" charset="0"/>
              </a:rPr>
              <a:t> </a:t>
            </a:r>
          </a:p>
          <a:p>
            <a:endParaRPr lang="ca-ES" dirty="0">
              <a:latin typeface="Comic Sans MS" panose="030F0702030302020204" pitchFamily="66" charset="0"/>
            </a:endParaRPr>
          </a:p>
          <a:p>
            <a:r>
              <a:rPr lang="ca-ES" dirty="0" smtClean="0">
                <a:latin typeface="Comic Sans MS" panose="030F0702030302020204" pitchFamily="66" charset="0"/>
              </a:rPr>
              <a:t>Regant amb sistema de gota a gota.</a:t>
            </a:r>
          </a:p>
          <a:p>
            <a:endParaRPr lang="ca-ES" dirty="0">
              <a:latin typeface="Comic Sans MS" panose="030F0702030302020204" pitchFamily="66" charset="0"/>
            </a:endParaRPr>
          </a:p>
          <a:p>
            <a:r>
              <a:rPr lang="ca-ES" dirty="0" smtClean="0">
                <a:latin typeface="Comic Sans MS" panose="030F0702030302020204" pitchFamily="66" charset="0"/>
              </a:rPr>
              <a:t>Fent rentadores plenes.</a:t>
            </a:r>
          </a:p>
          <a:p>
            <a:endParaRPr lang="ca-ES" dirty="0"/>
          </a:p>
          <a:p>
            <a:r>
              <a:rPr lang="ca-ES" dirty="0" smtClean="0">
                <a:latin typeface="Comic Sans MS" panose="030F0702030302020204" pitchFamily="66" charset="0"/>
              </a:rPr>
              <a:t>No deixant l’ aixeta oberta quan no cal...</a:t>
            </a:r>
            <a:endParaRPr lang="ca-ES" dirty="0"/>
          </a:p>
          <a:p>
            <a:endParaRPr lang="ca-ES" dirty="0" smtClean="0"/>
          </a:p>
          <a:p>
            <a:endParaRPr lang="ca-E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25" y="3017062"/>
            <a:ext cx="3181702" cy="23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1792" y="2926080"/>
            <a:ext cx="9887712" cy="124751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220000"/>
              </a:lnSpc>
            </a:pPr>
            <a:r>
              <a:rPr lang="ca-ES" sz="7200" dirty="0" smtClean="0">
                <a:latin typeface="Comic Sans MS" panose="030F0702030302020204" pitchFamily="66" charset="0"/>
              </a:rPr>
              <a:t>He triat aquest tema per que és un líquid que fem servir molt i que necessitem per viure.</a:t>
            </a:r>
          </a:p>
          <a:p>
            <a:pPr algn="l"/>
            <a:endParaRPr lang="ca-ES" sz="7200" dirty="0">
              <a:latin typeface="Comic Sans MS" panose="030F0702030302020204" pitchFamily="66" charset="0"/>
            </a:endParaRPr>
          </a:p>
          <a:p>
            <a:pPr algn="l"/>
            <a:endParaRPr lang="ca-ES" sz="7200" dirty="0" smtClean="0">
              <a:latin typeface="Comic Sans MS" panose="030F0702030302020204" pitchFamily="66" charset="0"/>
            </a:endParaRPr>
          </a:p>
          <a:p>
            <a:pPr algn="l"/>
            <a:endParaRPr lang="ca-ES" sz="5500" dirty="0" smtClean="0"/>
          </a:p>
          <a:p>
            <a:pPr algn="l"/>
            <a:endParaRPr lang="ca-ES" sz="4500" dirty="0"/>
          </a:p>
          <a:p>
            <a:pPr algn="l"/>
            <a:endParaRPr lang="ca-ES" sz="4500" dirty="0" smtClean="0"/>
          </a:p>
          <a:p>
            <a:pPr algn="l"/>
            <a:r>
              <a:rPr lang="ca-ES" sz="4500" dirty="0" smtClean="0"/>
              <a:t>			</a:t>
            </a:r>
            <a:endParaRPr lang="ca-ES" sz="4500" dirty="0"/>
          </a:p>
          <a:p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07067" y="342901"/>
            <a:ext cx="6899954" cy="781049"/>
          </a:xfrm>
        </p:spPr>
        <p:txBody>
          <a:bodyPr/>
          <a:lstStyle/>
          <a:p>
            <a:r>
              <a:rPr lang="ca-ES" sz="3600" dirty="0" smtClean="0"/>
              <a:t>6.Per què he triat aquest tema?</a:t>
            </a:r>
            <a:endParaRPr lang="ca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7" y="2258539"/>
            <a:ext cx="863001" cy="646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55" y="3543300"/>
            <a:ext cx="516774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2237</TotalTime>
  <Words>438</Words>
  <Application>Microsoft Office PowerPoint</Application>
  <PresentationFormat>Panorámica</PresentationFormat>
  <Paragraphs>91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Trebuchet MS</vt:lpstr>
      <vt:lpstr>Wingdings 3</vt:lpstr>
      <vt:lpstr>Faceta</vt:lpstr>
      <vt:lpstr>Presentación de PowerPoint</vt:lpstr>
      <vt:lpstr>Índex </vt:lpstr>
      <vt:lpstr>1-Què és l’aigua?    Els seus estats</vt:lpstr>
      <vt:lpstr>2-El cicle de l’aigua</vt:lpstr>
      <vt:lpstr>2.1.Evaporació, Condensació i Precipitació </vt:lpstr>
      <vt:lpstr>3.El viatge d’ una gota d’aigua</vt:lpstr>
      <vt:lpstr>4.Per que fem servir l’aigua?</vt:lpstr>
      <vt:lpstr>5.Com podem estalviar l’aigua.  </vt:lpstr>
      <vt:lpstr>6.Per què he triat aquest tema?</vt:lpstr>
      <vt:lpstr>    FI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Lagu</dc:title>
  <dc:creator>bordabiscastros@outlook.com</dc:creator>
  <cp:lastModifiedBy>bordabiscastros@outlook.com</cp:lastModifiedBy>
  <cp:revision>59</cp:revision>
  <dcterms:created xsi:type="dcterms:W3CDTF">2018-11-18T13:17:25Z</dcterms:created>
  <dcterms:modified xsi:type="dcterms:W3CDTF">2019-02-14T18:15:53Z</dcterms:modified>
</cp:coreProperties>
</file>