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70" r:id="rId4"/>
    <p:sldId id="262" r:id="rId5"/>
    <p:sldId id="258" r:id="rId6"/>
    <p:sldId id="268" r:id="rId7"/>
    <p:sldId id="276" r:id="rId8"/>
    <p:sldId id="265" r:id="rId9"/>
    <p:sldId id="260" r:id="rId10"/>
    <p:sldId id="266" r:id="rId11"/>
    <p:sldId id="277" r:id="rId12"/>
    <p:sldId id="263" r:id="rId13"/>
    <p:sldId id="261" r:id="rId14"/>
    <p:sldId id="264" r:id="rId15"/>
    <p:sldId id="259" r:id="rId16"/>
    <p:sldId id="269" r:id="rId17"/>
    <p:sldId id="267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98" autoAdjust="0"/>
    <p:restoredTop sz="94638" autoAdjust="0"/>
  </p:normalViewPr>
  <p:slideViewPr>
    <p:cSldViewPr>
      <p:cViewPr>
        <p:scale>
          <a:sx n="100" d="100"/>
          <a:sy n="100" d="100"/>
        </p:scale>
        <p:origin x="-98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296B5-155E-4391-8005-C31185BCEE46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95AEF-DD1E-4ABE-89A5-9DEBC84057B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95AEF-DD1E-4ABE-89A5-9DEBC84057BA}" type="slidenum">
              <a:rPr lang="ca-ES" smtClean="0"/>
              <a:pPr/>
              <a:t>4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95AEF-DD1E-4ABE-89A5-9DEBC84057BA}" type="slidenum">
              <a:rPr lang="ca-ES" smtClean="0"/>
              <a:pPr/>
              <a:t>5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95AEF-DD1E-4ABE-89A5-9DEBC84057BA}" type="slidenum">
              <a:rPr lang="ca-ES" smtClean="0"/>
              <a:pPr/>
              <a:t>10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5FB3-B08A-4CE1-9B68-4DA79332D439}" type="datetimeFigureOut">
              <a:rPr lang="ca-ES" smtClean="0"/>
              <a:pPr/>
              <a:t>16/11/2018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F3BC-D5ED-4173-9700-4E3F01531C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Yp2WwdKKcM" TargetMode="External"/><Relationship Id="rId2" Type="http://schemas.openxmlformats.org/officeDocument/2006/relationships/hyperlink" Target="https://youtu.be/gHgD8vKUwF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ma.cat/tv3/super3/infok/els-pandes-xinesos/video/4378750/" TargetMode="External"/><Relationship Id="rId5" Type="http://schemas.openxmlformats.org/officeDocument/2006/relationships/hyperlink" Target="https://youtu.be/wPJCwEthKg8" TargetMode="External"/><Relationship Id="rId4" Type="http://schemas.openxmlformats.org/officeDocument/2006/relationships/hyperlink" Target="https://youtube/ZYp2WwdKKc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t d'imatges de tigre x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536" cy="688315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8062664" cy="1899642"/>
          </a:xfrm>
        </p:spPr>
        <p:txBody>
          <a:bodyPr>
            <a:normAutofit/>
          </a:bodyPr>
          <a:lstStyle/>
          <a:p>
            <a:r>
              <a:rPr lang="ca-ES" sz="5400" dirty="0" smtClean="0">
                <a:solidFill>
                  <a:srgbClr val="00B050"/>
                </a:solidFill>
              </a:rPr>
              <a:t>ELS ANIMAL EN PERILL DE EXTINCIÓ  DE LA XINA</a:t>
            </a:r>
            <a:endParaRPr lang="ca-ES" sz="5400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a-ES" dirty="0" smtClean="0">
              <a:solidFill>
                <a:srgbClr val="FF0000"/>
              </a:solidFill>
            </a:endParaRPr>
          </a:p>
          <a:p>
            <a:r>
              <a:rPr lang="ca-ES" dirty="0" smtClean="0">
                <a:solidFill>
                  <a:srgbClr val="FF0000"/>
                </a:solidFill>
              </a:rPr>
              <a:t>Gina Viñals Ronquillo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5è      ESCOLA D’ALINS</a:t>
            </a:r>
          </a:p>
          <a:p>
            <a:endParaRPr lang="ca-ES" dirty="0" smtClean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80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3600" dirty="0" smtClean="0"/>
              <a:t>QUE MENJA EL PANDA VERMELL?</a:t>
            </a:r>
            <a:endParaRPr lang="ca-ES" sz="3600" dirty="0"/>
          </a:p>
        </p:txBody>
      </p:sp>
      <p:pic>
        <p:nvPicPr>
          <p:cNvPr id="7" name="6 Marcador de contenido" descr="balles kkk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13376" y="1628800"/>
            <a:ext cx="2530624" cy="1687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96344" cy="5112568"/>
          </a:xfrm>
        </p:spPr>
        <p:txBody>
          <a:bodyPr>
            <a:noAutofit/>
          </a:bodyPr>
          <a:lstStyle/>
          <a:p>
            <a:r>
              <a:rPr lang="ca-ES" sz="2800" dirty="0" smtClean="0"/>
              <a:t>El seu menú és dos pals de bambú diaris i també d’altres aliments com  baies, fruits, glans, líquens. També menja ocells, ous, petits rosegadors. </a:t>
            </a:r>
          </a:p>
          <a:p>
            <a:r>
              <a:rPr lang="ca-ES" sz="2800" dirty="0" smtClean="0"/>
              <a:t>En captivitat, també s'alimenta de carn.</a:t>
            </a:r>
            <a:endParaRPr lang="ca-ES" sz="2800" dirty="0"/>
          </a:p>
        </p:txBody>
      </p:sp>
      <p:pic>
        <p:nvPicPr>
          <p:cNvPr id="9" name="8 Imagen" descr="arels 44.png"/>
          <p:cNvPicPr>
            <a:picLocks noChangeAspect="1"/>
          </p:cNvPicPr>
          <p:nvPr/>
        </p:nvPicPr>
        <p:blipFill>
          <a:blip r:embed="rId4" cstate="print"/>
          <a:srcRect l="6061" t="4752" r="6061"/>
          <a:stretch>
            <a:fillRect/>
          </a:stretch>
        </p:blipFill>
        <p:spPr>
          <a:xfrm>
            <a:off x="4067944" y="1772816"/>
            <a:ext cx="2232248" cy="1194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9 Imagen" descr="agla qqq.JPG"/>
          <p:cNvPicPr>
            <a:picLocks noChangeAspect="1"/>
          </p:cNvPicPr>
          <p:nvPr/>
        </p:nvPicPr>
        <p:blipFill>
          <a:blip r:embed="rId5" cstate="print"/>
          <a:srcRect l="6688" r="10626" b="3946"/>
          <a:stretch>
            <a:fillRect/>
          </a:stretch>
        </p:blipFill>
        <p:spPr>
          <a:xfrm>
            <a:off x="6948264" y="4293096"/>
            <a:ext cx="2016224" cy="1561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10 Imagen" descr="liquens ññ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293096"/>
            <a:ext cx="2178572" cy="1631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2" name="AutoShape 2" descr="C:\Users\usario\Desktop\ginaa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8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3600" dirty="0" smtClean="0"/>
              <a:t>COMPORTAMENT DEL PANDA VERMELL</a:t>
            </a:r>
            <a:endParaRPr lang="ca-ES" sz="3600" dirty="0"/>
          </a:p>
        </p:txBody>
      </p:sp>
      <p:pic>
        <p:nvPicPr>
          <p:cNvPr id="5" name="4 Marcador de contenido" descr="panda-rojo.jpgtyuiop0857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988840"/>
            <a:ext cx="5068800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>
            <a:noAutofit/>
          </a:bodyPr>
          <a:lstStyle/>
          <a:p>
            <a:r>
              <a:rPr lang="ca-ES" sz="2400" dirty="0" smtClean="0"/>
              <a:t>El panda vermell prefereix viure sense la companyia d'altres grups però quan s’ha</a:t>
            </a:r>
          </a:p>
          <a:p>
            <a:r>
              <a:rPr lang="ca-ES" sz="2400" dirty="0" smtClean="0"/>
              <a:t>de reproduir s'ajunta . Les seves activitats són principalment nocturnes i durant el dia dorm sobre els arbres. De fet, aquest animal és un dormilega.</a:t>
            </a:r>
            <a:endParaRPr lang="ca-ES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ca-ES" sz="11500" dirty="0" smtClean="0"/>
              <a:t>Mico de pelatge daurat</a:t>
            </a:r>
            <a:endParaRPr lang="ca-ES" sz="11500" dirty="0"/>
          </a:p>
        </p:txBody>
      </p:sp>
      <p:pic>
        <p:nvPicPr>
          <p:cNvPr id="4" name="3 Imagen" descr="Silvery_marmoset.jpg5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2185443" cy="336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0081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 smtClean="0"/>
              <a:t>MICO DE PELATGE DAURAT</a:t>
            </a:r>
            <a:r>
              <a:rPr lang="es-ES" dirty="0"/>
              <a:t/>
            </a:r>
            <a:br>
              <a:rPr lang="es-ES" dirty="0"/>
            </a:br>
            <a:endParaRPr lang="ca-ES" dirty="0"/>
          </a:p>
        </p:txBody>
      </p:sp>
      <p:pic>
        <p:nvPicPr>
          <p:cNvPr id="5" name="4 Marcador de contenido" descr="Conoce-al-mono1111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375" y="1561306"/>
            <a:ext cx="49911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Autofit/>
          </a:bodyPr>
          <a:lstStyle/>
          <a:p>
            <a:r>
              <a:rPr lang="ca-ES" sz="2700" dirty="0" smtClean="0"/>
              <a:t>Principalment, habita en els boscos muntanyosos freds del centre i sud-oest de la Xina.  Estan amenaçats per la desforestació, estan sota protecció de l’Estat. Considerats tresors nacionals. I d'aquest animal se’n  sap molt poc.</a:t>
            </a:r>
            <a:endParaRPr lang="ca-ES" sz="27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ca-ES" sz="16600" smtClean="0"/>
              <a:t>EL TIGRE de</a:t>
            </a:r>
            <a:endParaRPr lang="ca-ES" sz="16600" dirty="0"/>
          </a:p>
        </p:txBody>
      </p:sp>
      <p:pic>
        <p:nvPicPr>
          <p:cNvPr id="4" name="3 Imagen" descr="tigre-mama-bebe.pngbebe3434343343434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112568" cy="3834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a-ES" sz="5400" dirty="0" smtClean="0"/>
              <a:t>EL TIGRE </a:t>
            </a:r>
            <a:endParaRPr lang="ca-ES" sz="5400" dirty="0"/>
          </a:p>
        </p:txBody>
      </p:sp>
      <p:pic>
        <p:nvPicPr>
          <p:cNvPr id="5" name="4 Marcador de contenido" descr="tig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204864"/>
            <a:ext cx="5111750" cy="3067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Autofit/>
          </a:bodyPr>
          <a:lstStyle/>
          <a:p>
            <a:r>
              <a:rPr lang="ca-ES" sz="3000" dirty="0" smtClean="0"/>
              <a:t>També conegut com el tigre d’Amur, aquest és considerat el major depredador de la Xina. També, una espècie en perill d’extinció a causa de la caça excessiva d’aquest animal. </a:t>
            </a:r>
            <a:endParaRPr lang="ca-ES" sz="3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4800" dirty="0" smtClean="0"/>
              <a:t>TIGRE I LA SEVA DESAPARICIÓ</a:t>
            </a:r>
            <a:endParaRPr lang="ca-ES" sz="60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539552" y="1844823"/>
            <a:ext cx="3240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 smtClean="0"/>
              <a:t>Els tigres viuen a l'Àsia, des de </a:t>
            </a:r>
            <a:r>
              <a:rPr lang="ca-ES" sz="2000" dirty="0" err="1" smtClean="0"/>
              <a:t>Sibèria</a:t>
            </a:r>
            <a:r>
              <a:rPr lang="ca-ES" sz="2000" dirty="0" smtClean="0"/>
              <a:t> fins a l'illa de Java. Però la seva història moderna és totalment descoratjadora. L'home ha perseguit el tigre fins a fer-lo desaparèixer de moltes zones i ha destruït el seu  hàbitat. A la Xina queden pocs exemplars en estat salvatge i només resten algunes poblacions de tigres salvatges a l'Índia, Nepal i Bangladesh.</a:t>
            </a:r>
            <a:endParaRPr lang="ca-ES" sz="2000" dirty="0"/>
          </a:p>
        </p:txBody>
      </p:sp>
      <p:pic>
        <p:nvPicPr>
          <p:cNvPr id="8" name="7 Marcador de contenido" descr="caca frtoina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69"/>
          <a:stretch>
            <a:fillRect/>
          </a:stretch>
        </p:blipFill>
        <p:spPr>
          <a:xfrm>
            <a:off x="3851920" y="2060848"/>
            <a:ext cx="4753415" cy="397244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0801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5400" dirty="0" smtClean="0"/>
              <a:t>EL TIGRE A LA CULTURA</a:t>
            </a:r>
            <a:endParaRPr lang="ca-ES" sz="5400" dirty="0"/>
          </a:p>
        </p:txBody>
      </p:sp>
      <p:pic>
        <p:nvPicPr>
          <p:cNvPr id="5" name="4 Marcador de contenido" descr="tigre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5234947" cy="4196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435100"/>
            <a:ext cx="3096343" cy="5234260"/>
          </a:xfrm>
        </p:spPr>
        <p:txBody>
          <a:bodyPr>
            <a:noAutofit/>
          </a:bodyPr>
          <a:lstStyle/>
          <a:p>
            <a:r>
              <a:rPr lang="ca-ES" sz="3200" dirty="0" smtClean="0"/>
              <a:t>El tigre té gran importància a la cultura xinesa:  </a:t>
            </a:r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És un símbol del zodíac xinès: </a:t>
            </a:r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Rata, gos, cavall, porc, tigre etc...jo per l’any que vaig néixer sóc una rata. </a:t>
            </a:r>
          </a:p>
          <a:p>
            <a:pPr fontAlgn="base"/>
            <a:endParaRPr lang="ca-ES" sz="24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a-ES" sz="4800" dirty="0" smtClean="0"/>
              <a:t>VÍDEOS</a:t>
            </a:r>
            <a:endParaRPr lang="ca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6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a-ES" dirty="0" smtClean="0"/>
              <a:t>Os panda</a:t>
            </a:r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https://youtu.be/gHgD8vKUwFo</a:t>
            </a:r>
            <a:endParaRPr lang="es-ES" dirty="0" smtClean="0"/>
          </a:p>
          <a:p>
            <a:pPr lvl="6"/>
            <a:r>
              <a:rPr lang="ca-ES" sz="3000" dirty="0" smtClean="0"/>
              <a:t>Panda vermell</a:t>
            </a:r>
            <a:endParaRPr lang="es-ES" sz="3000" dirty="0" smtClean="0">
              <a:hlinkClick r:id="rId3"/>
            </a:endParaRPr>
          </a:p>
          <a:p>
            <a:r>
              <a:rPr lang="es-ES" dirty="0" smtClean="0">
                <a:hlinkClick r:id="rId4"/>
              </a:rPr>
              <a:t>https://youtube/ZYp2WwdKKcM</a:t>
            </a:r>
            <a:endParaRPr lang="es-ES" dirty="0" smtClean="0"/>
          </a:p>
          <a:p>
            <a:pPr algn="ctr"/>
            <a:r>
              <a:rPr lang="ca-ES" dirty="0" smtClean="0"/>
              <a:t>Mico de pelatge daurat 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https://youtu.be/wPJCwEthKg8</a:t>
            </a:r>
            <a:endParaRPr lang="es-ES" dirty="0" smtClean="0"/>
          </a:p>
          <a:p>
            <a:pPr algn="ctr"/>
            <a:r>
              <a:rPr lang="ca-ES" dirty="0" smtClean="0"/>
              <a:t>Os panda</a:t>
            </a:r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6"/>
              </a:rPr>
              <a:t>http://www.ccma.cat/tv3/super3/infok/els-pandes-xinesos/video/4378750/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a-ES" dirty="0" smtClean="0"/>
              <a:t>PERQUÈ HE TRIAT AQUEST TEMA?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2800" dirty="0" smtClean="0"/>
              <a:t>He triat aquest tema perquè m’agraden els animals i estic molt interessada amb la Xina i perquè  un dels meus animals preferits és el panda vermell i el tigre. Us volia ensenyar com s‘escriu:tigre,os panda en xinès:  l’os panda s‘escriu</a:t>
            </a:r>
            <a:r>
              <a:rPr lang="ca-ES" sz="2800" dirty="0" smtClean="0"/>
              <a:t>:</a:t>
            </a:r>
            <a:r>
              <a:rPr lang="ja-JP" altLang="ca-ES" sz="2400" smtClean="0"/>
              <a:t>熊</a:t>
            </a:r>
            <a:r>
              <a:rPr lang="ja-JP" altLang="ca-ES" sz="2400" smtClean="0"/>
              <a:t>貓 </a:t>
            </a:r>
            <a:r>
              <a:rPr lang="ca-ES" altLang="ja-JP" sz="2400" dirty="0" smtClean="0"/>
              <a:t>/ </a:t>
            </a:r>
            <a:r>
              <a:rPr lang="ca-ES" sz="2400" dirty="0" err="1" smtClean="0"/>
              <a:t>Xióngmāo</a:t>
            </a:r>
            <a:r>
              <a:rPr lang="ca-ES" sz="2400" dirty="0" smtClean="0"/>
              <a:t> </a:t>
            </a:r>
            <a:r>
              <a:rPr lang="ca-ES" sz="2400" dirty="0" err="1" smtClean="0"/>
              <a:t>xióng</a:t>
            </a:r>
            <a:endParaRPr lang="ca-ES" sz="2400" dirty="0" smtClean="0"/>
          </a:p>
          <a:p>
            <a:r>
              <a:rPr lang="ca-ES" sz="2800" dirty="0" smtClean="0"/>
              <a:t>El tigre escriu</a:t>
            </a:r>
            <a:r>
              <a:rPr lang="ca-ES" sz="2800" dirty="0" smtClean="0"/>
              <a:t>:</a:t>
            </a:r>
            <a:r>
              <a:rPr lang="ja-JP" altLang="ca-ES" sz="2400" smtClean="0"/>
              <a:t>蒂格</a:t>
            </a:r>
            <a:r>
              <a:rPr lang="ja-JP" altLang="ca-ES" sz="2400" smtClean="0"/>
              <a:t>雷 </a:t>
            </a:r>
            <a:r>
              <a:rPr lang="ca-ES" altLang="ja-JP" sz="2400" dirty="0" smtClean="0"/>
              <a:t>/ </a:t>
            </a:r>
            <a:r>
              <a:rPr lang="ca-ES" sz="2800" dirty="0" err="1" smtClean="0"/>
              <a:t>Dì</a:t>
            </a:r>
            <a:r>
              <a:rPr lang="ca-ES" sz="2800" dirty="0" smtClean="0"/>
              <a:t> </a:t>
            </a:r>
            <a:r>
              <a:rPr lang="ca-ES" sz="2800" dirty="0" err="1" smtClean="0"/>
              <a:t>géléi</a:t>
            </a:r>
            <a:endParaRPr lang="ca-ES" sz="2800" dirty="0" smtClean="0"/>
          </a:p>
          <a:p>
            <a:r>
              <a:rPr lang="ca-ES" sz="3000" dirty="0" smtClean="0">
                <a:latin typeface="Broadway" pitchFamily="82" charset="0"/>
              </a:rPr>
              <a:t>Espero que us hagi agradat !!!</a:t>
            </a:r>
            <a:endParaRPr lang="ca-ES" sz="3000" dirty="0">
              <a:latin typeface="Broadway" pitchFamily="82" charset="0"/>
            </a:endParaRPr>
          </a:p>
        </p:txBody>
      </p:sp>
      <p:pic>
        <p:nvPicPr>
          <p:cNvPr id="5" name="4 Imagen" descr="tigre47495yuo.jpg"/>
          <p:cNvPicPr>
            <a:picLocks noChangeAspect="1"/>
          </p:cNvPicPr>
          <p:nvPr/>
        </p:nvPicPr>
        <p:blipFill>
          <a:blip r:embed="rId2" cstate="print"/>
          <a:srcRect l="1029" t="1290" r="1029"/>
          <a:stretch>
            <a:fillRect/>
          </a:stretch>
        </p:blipFill>
        <p:spPr>
          <a:xfrm>
            <a:off x="6948264" y="4869160"/>
            <a:ext cx="2016224" cy="1596021"/>
          </a:xfrm>
          <a:prstGeom prst="rect">
            <a:avLst/>
          </a:prstGeom>
        </p:spPr>
      </p:pic>
      <p:pic>
        <p:nvPicPr>
          <p:cNvPr id="6" name="4 Marcador de contenido" descr="oso-panda.jpgyu7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869160"/>
            <a:ext cx="1738164" cy="1738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0"/>
            <a:ext cx="5421288" cy="810344"/>
          </a:xfrm>
        </p:spPr>
        <p:txBody>
          <a:bodyPr>
            <a:normAutofit fontScale="90000"/>
          </a:bodyPr>
          <a:lstStyle/>
          <a:p>
            <a:r>
              <a:rPr lang="ca-ES" sz="5400" dirty="0" smtClean="0"/>
              <a:t>ÍNDEX</a:t>
            </a:r>
            <a:endParaRPr lang="ca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688056"/>
          </a:xfrm>
        </p:spPr>
        <p:txBody>
          <a:bodyPr>
            <a:normAutofit fontScale="25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QUINS SÓN ELS ANIMALS XINESOS?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L’OS PANDA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L’os panda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Simbologia de l’Os Panda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Característiques de l’Os Panda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EL PANDA VERMELL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Panda vermell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Què menja panda Vermell?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Comportament del Panda Vermell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EL MICO DE PELATGE DAURAT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Mico de pelatge daurat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EL TIGRE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El tigre i la seva desaparició</a:t>
            </a:r>
          </a:p>
          <a:p>
            <a:pPr lvl="2">
              <a:buFont typeface="Wingdings" pitchFamily="2" charset="2"/>
              <a:buChar char="Ø"/>
            </a:pPr>
            <a:r>
              <a:rPr lang="ca-ES" sz="8000" dirty="0" smtClean="0"/>
              <a:t>El tigre a la cultura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Vídeos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Perquè he triat aquet tema?</a:t>
            </a:r>
          </a:p>
          <a:p>
            <a:pPr lvl="1">
              <a:buFont typeface="Wingdings" pitchFamily="2" charset="2"/>
              <a:buChar char="Ø"/>
            </a:pPr>
            <a:r>
              <a:rPr lang="ca-ES" sz="8000" dirty="0" smtClean="0"/>
              <a:t>Fi</a:t>
            </a:r>
          </a:p>
          <a:p>
            <a:pPr lvl="1">
              <a:buFont typeface="Wingdings" pitchFamily="2" charset="2"/>
              <a:buChar char="Ø"/>
            </a:pPr>
            <a:endParaRPr lang="ca-ES" sz="11200" dirty="0" smtClean="0"/>
          </a:p>
          <a:p>
            <a:pPr lvl="1">
              <a:buFont typeface="Wingdings" pitchFamily="2" charset="2"/>
              <a:buChar char="Ø"/>
            </a:pPr>
            <a:endParaRPr lang="es-ES" sz="8000" dirty="0" smtClean="0"/>
          </a:p>
          <a:p>
            <a:pPr lvl="1">
              <a:buNone/>
            </a:pPr>
            <a:r>
              <a:rPr lang="es-ES" sz="8000" dirty="0" smtClean="0"/>
              <a:t/>
            </a:r>
            <a:br>
              <a:rPr lang="es-ES" sz="8000" dirty="0" smtClean="0"/>
            </a:br>
            <a:endParaRPr lang="ca-ES" sz="9600" dirty="0" smtClean="0"/>
          </a:p>
          <a:p>
            <a:pPr lvl="1">
              <a:buFont typeface="Wingdings" pitchFamily="2" charset="2"/>
              <a:buChar char="Ø"/>
            </a:pPr>
            <a:endParaRPr lang="ca-ES" dirty="0"/>
          </a:p>
        </p:txBody>
      </p:sp>
      <p:pic>
        <p:nvPicPr>
          <p:cNvPr id="4" name="3 Imagen" descr="Chinese-Zodiac-chinese-zodiac-13753486-1024-1024.jpe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5940152" y="764704"/>
            <a:ext cx="2843808" cy="258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a-ES" sz="34400" dirty="0" smtClean="0">
                <a:solidFill>
                  <a:srgbClr val="000099"/>
                </a:solidFill>
                <a:latin typeface="Algerian" pitchFamily="82" charset="0"/>
              </a:rPr>
              <a:t>FI</a:t>
            </a:r>
            <a:endParaRPr lang="ca-ES" sz="34400" dirty="0">
              <a:solidFill>
                <a:srgbClr val="000099"/>
              </a:solidFill>
              <a:latin typeface="Algerian" pitchFamily="82" charset="0"/>
            </a:endParaRPr>
          </a:p>
        </p:txBody>
      </p:sp>
      <p:pic>
        <p:nvPicPr>
          <p:cNvPr id="5" name="4 Imagen" descr="drac xines45678890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7670"/>
            <a:ext cx="9143999" cy="686567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76470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0000" i="1" dirty="0" smtClean="0">
                <a:solidFill>
                  <a:schemeClr val="tx2">
                    <a:lumMod val="75000"/>
                  </a:schemeClr>
                </a:solidFill>
              </a:rPr>
              <a:t>FI</a:t>
            </a:r>
            <a:endParaRPr lang="ca-ES" sz="30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0000"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a-ES" dirty="0" smtClean="0"/>
              <a:t>QUINS SON ELS ANIMALS XINESOS?</a:t>
            </a:r>
            <a:endParaRPr lang="ca-ES" dirty="0"/>
          </a:p>
        </p:txBody>
      </p:sp>
      <p:pic>
        <p:nvPicPr>
          <p:cNvPr id="7" name="6 Marcador de contenido" descr="minu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040188" cy="2525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minih654.jpg"/>
          <p:cNvPicPr>
            <a:picLocks noChangeAspect="1"/>
          </p:cNvPicPr>
          <p:nvPr/>
        </p:nvPicPr>
        <p:blipFill>
          <a:blip r:embed="rId3" cstate="print"/>
          <a:srcRect l="5113" r="16925"/>
          <a:stretch>
            <a:fillRect/>
          </a:stretch>
        </p:blipFill>
        <p:spPr>
          <a:xfrm>
            <a:off x="323528" y="1484784"/>
            <a:ext cx="3923928" cy="2831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Imagen" descr="mini8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37112"/>
            <a:ext cx="5328592" cy="224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9 Imagen" descr="mini8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437112"/>
            <a:ext cx="2865850" cy="2146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ca-ES" sz="16600" dirty="0" smtClean="0"/>
              <a:t>  L’os panda</a:t>
            </a:r>
          </a:p>
        </p:txBody>
      </p:sp>
      <p:pic>
        <p:nvPicPr>
          <p:cNvPr id="4" name="3 Imagen" descr="oso-panda-comiendo.jpgmus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771238" cy="284883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620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5400" dirty="0" smtClean="0"/>
              <a:t>L’OS PANDA</a:t>
            </a:r>
            <a:endParaRPr lang="ca-ES" sz="5400" dirty="0"/>
          </a:p>
        </p:txBody>
      </p:sp>
      <p:pic>
        <p:nvPicPr>
          <p:cNvPr id="7" name="6 Marcador de contenido" descr="panda 222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2132856"/>
            <a:ext cx="5111750" cy="3514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>
            <a:noAutofit/>
          </a:bodyPr>
          <a:lstStyle/>
          <a:p>
            <a:r>
              <a:rPr lang="ca-ES" sz="2400" dirty="0" smtClean="0"/>
              <a:t>Aquest animal viu pels boscos i muntanyes del sud-oest de la Xina. És una espècie en perill d’extinció. L’espècie està molt localitzada. L’os panda és un excel·lent trepador d’arbres i un animal molt intel·ligent.</a:t>
            </a:r>
            <a:endParaRPr lang="ca-ES" sz="2200" dirty="0" smtClean="0"/>
          </a:p>
          <a:p>
            <a:endParaRPr lang="ca-ES" sz="2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15212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4400" dirty="0" smtClean="0"/>
              <a:t>SIMBOLOGIA DE L’OS</a:t>
            </a:r>
            <a:endParaRPr lang="ca-ES" sz="4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a-ES" sz="2300" b="1" dirty="0" smtClean="0"/>
              <a:t>L’ÓS PANDA </a:t>
            </a:r>
            <a:r>
              <a:rPr lang="ca-ES" sz="2300" dirty="0" smtClean="0"/>
              <a:t>a més de ser un adorable animal del que desperta un somriure quan el veiem, és un símbol molt important per la Xina: El seu nom traduït al xinès significa “</a:t>
            </a:r>
            <a:r>
              <a:rPr lang="ca-ES" sz="2300" dirty="0" err="1" smtClean="0"/>
              <a:t>os-gat</a:t>
            </a:r>
            <a:r>
              <a:rPr lang="ca-ES" sz="2300" dirty="0" smtClean="0"/>
              <a:t> gran” .</a:t>
            </a:r>
          </a:p>
          <a:p>
            <a:r>
              <a:rPr lang="ca-ES" sz="2300" dirty="0" smtClean="0"/>
              <a:t>Els colors blanc i negre simbolitzen el </a:t>
            </a:r>
            <a:r>
              <a:rPr lang="ca-ES" sz="2300" dirty="0" err="1" smtClean="0"/>
              <a:t>yin</a:t>
            </a:r>
            <a:r>
              <a:rPr lang="ca-ES" sz="2300" dirty="0" smtClean="0"/>
              <a:t> i el </a:t>
            </a:r>
            <a:r>
              <a:rPr lang="ca-ES" sz="2300" dirty="0" err="1" smtClean="0"/>
              <a:t>yan</a:t>
            </a:r>
            <a:r>
              <a:rPr lang="ca-ES" sz="2300" dirty="0" smtClean="0"/>
              <a:t>, l’equilibri de l’energia .</a:t>
            </a:r>
          </a:p>
        </p:txBody>
      </p:sp>
      <p:sp>
        <p:nvSpPr>
          <p:cNvPr id="14338" name="AutoShape 2" descr="C:\Users\usario\Desktop\ginaa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4340" name="AutoShape 4" descr="C:\Users\usario\Desktop\ginaa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8" name="7 Marcador de contenido" descr="yin yan 78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04" r="19705"/>
          <a:stretch>
            <a:fillRect/>
          </a:stretch>
        </p:blipFill>
        <p:spPr>
          <a:xfrm>
            <a:off x="4067944" y="1704854"/>
            <a:ext cx="3960440" cy="390480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080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3600" dirty="0" smtClean="0"/>
              <a:t>CARACTERISTIQUES DE L’OS PANDA</a:t>
            </a:r>
            <a:endParaRPr lang="ca-ES" sz="3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484784"/>
            <a:ext cx="3682752" cy="5184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a-ES" sz="1500" b="1" dirty="0" smtClean="0"/>
              <a:t>1/Són carnívors</a:t>
            </a:r>
            <a:r>
              <a:rPr lang="ca-ES" sz="1500" dirty="0" smtClean="0"/>
              <a:t>, però mengen bambú. Menja uns 12  Kg al dia de bambú  que li permet mantenir-se  fort.</a:t>
            </a:r>
          </a:p>
          <a:p>
            <a:pPr>
              <a:buFont typeface="Arial" pitchFamily="34" charset="0"/>
              <a:buChar char="•"/>
            </a:pPr>
            <a:r>
              <a:rPr lang="ca-ES" sz="1500" b="1" dirty="0" smtClean="0"/>
              <a:t>2/Neixen cecs</a:t>
            </a:r>
            <a:r>
              <a:rPr lang="ca-ES" sz="1500" dirty="0" smtClean="0"/>
              <a:t>. En néixer no només no hi veuen, sinó que a més neixen completament blancs i les taques apareixen després.</a:t>
            </a:r>
          </a:p>
          <a:p>
            <a:pPr>
              <a:buFont typeface="Arial" pitchFamily="34" charset="0"/>
              <a:buChar char="•"/>
            </a:pPr>
            <a:r>
              <a:rPr lang="ca-ES" sz="1500" b="1" dirty="0" smtClean="0"/>
              <a:t>3/Són solitaris</a:t>
            </a:r>
            <a:r>
              <a:rPr lang="ca-ES" sz="1500" dirty="0" smtClean="0"/>
              <a:t>. Segur que t’ encantaria tenir-ne  un a casa i acariciar-lo tot el temps, però lamentem dir-te que no et deixaria. L'ós panda és solitari, camina sol per la vida buscant menjar i llocs en què “meditar”.</a:t>
            </a:r>
          </a:p>
          <a:p>
            <a:pPr>
              <a:buFont typeface="Arial" pitchFamily="34" charset="0"/>
              <a:buChar char="•"/>
            </a:pPr>
            <a:r>
              <a:rPr lang="ca-ES" sz="1500" b="1" dirty="0" smtClean="0"/>
              <a:t>4/No hivernen</a:t>
            </a:r>
            <a:r>
              <a:rPr lang="ca-ES" sz="1500" dirty="0" smtClean="0"/>
              <a:t>. A diferència d'altres óssos, el panda no hiverna, ja que la seva principal font d'aliment -el bambú- no el </a:t>
            </a:r>
          </a:p>
          <a:p>
            <a:r>
              <a:rPr lang="ca-ES" sz="1500" dirty="0" smtClean="0"/>
              <a:t> deixa acumula greix.</a:t>
            </a:r>
          </a:p>
          <a:p>
            <a:pPr>
              <a:buFont typeface="Arial" pitchFamily="34" charset="0"/>
              <a:buChar char="•"/>
            </a:pPr>
            <a:r>
              <a:rPr lang="ca-ES" sz="1500" b="1" dirty="0" smtClean="0"/>
              <a:t>5/El seu augment de pes</a:t>
            </a:r>
            <a:r>
              <a:rPr lang="ca-ES" sz="1500" dirty="0" smtClean="0"/>
              <a:t>. Quan neixen pesen uns 30 g, mentre que en poc més d'un any es converteixen en animals de més de 50 Kg.</a:t>
            </a:r>
          </a:p>
          <a:p>
            <a:pPr>
              <a:buFont typeface="Arial" pitchFamily="34" charset="0"/>
              <a:buChar char="•"/>
            </a:pPr>
            <a:endParaRPr lang="ca-ES" sz="1500" dirty="0" smtClean="0"/>
          </a:p>
          <a:p>
            <a:endParaRPr lang="ca-ES" sz="1500" dirty="0" smtClean="0"/>
          </a:p>
          <a:p>
            <a:endParaRPr lang="ca-ES" sz="1500" dirty="0" smtClean="0"/>
          </a:p>
          <a:p>
            <a:endParaRPr lang="ca-ES" sz="1500" dirty="0" smtClean="0"/>
          </a:p>
          <a:p>
            <a:endParaRPr lang="ca-ES" dirty="0"/>
          </a:p>
        </p:txBody>
      </p:sp>
      <p:pic>
        <p:nvPicPr>
          <p:cNvPr id="7" name="6 Marcador de contenido" descr="c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340768"/>
            <a:ext cx="2268253" cy="1512168"/>
          </a:xfrm>
        </p:spPr>
      </p:pic>
      <p:pic>
        <p:nvPicPr>
          <p:cNvPr id="8" name="7 Imagen" descr="l'os es solitari876ñlo.jpg"/>
          <p:cNvPicPr>
            <a:picLocks noChangeAspect="1"/>
          </p:cNvPicPr>
          <p:nvPr/>
        </p:nvPicPr>
        <p:blipFill>
          <a:blip r:embed="rId3" cstate="print"/>
          <a:srcRect l="38188"/>
          <a:stretch>
            <a:fillRect/>
          </a:stretch>
        </p:blipFill>
        <p:spPr>
          <a:xfrm>
            <a:off x="4788024" y="1700808"/>
            <a:ext cx="1779444" cy="1800200"/>
          </a:xfrm>
          <a:prstGeom prst="rect">
            <a:avLst/>
          </a:prstGeom>
        </p:spPr>
      </p:pic>
      <p:pic>
        <p:nvPicPr>
          <p:cNvPr id="10" name="9 Imagen" descr="pes 564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636912"/>
            <a:ext cx="1896550" cy="1611660"/>
          </a:xfrm>
          <a:prstGeom prst="rect">
            <a:avLst/>
          </a:prstGeom>
        </p:spPr>
      </p:pic>
      <p:pic>
        <p:nvPicPr>
          <p:cNvPr id="11" name="10 Imagen" descr="secdfer456373.jpg"/>
          <p:cNvPicPr>
            <a:picLocks noChangeAspect="1"/>
          </p:cNvPicPr>
          <p:nvPr/>
        </p:nvPicPr>
        <p:blipFill>
          <a:blip r:embed="rId5" cstate="print"/>
          <a:srcRect l="21651" r="48865"/>
          <a:stretch>
            <a:fillRect/>
          </a:stretch>
        </p:blipFill>
        <p:spPr>
          <a:xfrm>
            <a:off x="7164288" y="4535176"/>
            <a:ext cx="1152128" cy="2200031"/>
          </a:xfrm>
          <a:prstGeom prst="rect">
            <a:avLst/>
          </a:prstGeom>
        </p:spPr>
      </p:pic>
      <p:pic>
        <p:nvPicPr>
          <p:cNvPr id="15" name="14 Imagen" descr="foto-dormir-300x262.pngkomnk89.png"/>
          <p:cNvPicPr>
            <a:picLocks noChangeAspect="1"/>
          </p:cNvPicPr>
          <p:nvPr/>
        </p:nvPicPr>
        <p:blipFill>
          <a:blip r:embed="rId6" cstate="print"/>
          <a:srcRect l="12600" t="23084" r="11801"/>
          <a:stretch>
            <a:fillRect/>
          </a:stretch>
        </p:blipFill>
        <p:spPr>
          <a:xfrm>
            <a:off x="4499992" y="3933056"/>
            <a:ext cx="1872208" cy="1663555"/>
          </a:xfrm>
          <a:prstGeom prst="rect">
            <a:avLst/>
          </a:prstGeom>
        </p:spPr>
      </p:pic>
      <p:sp>
        <p:nvSpPr>
          <p:cNvPr id="16" name="15 Arco"/>
          <p:cNvSpPr/>
          <p:nvPr/>
        </p:nvSpPr>
        <p:spPr>
          <a:xfrm>
            <a:off x="4427984" y="3861048"/>
            <a:ext cx="2160240" cy="1944216"/>
          </a:xfrm>
          <a:prstGeom prst="arc">
            <a:avLst>
              <a:gd name="adj1" fmla="val 16200000"/>
              <a:gd name="adj2" fmla="val 16053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4788024" y="4077072"/>
            <a:ext cx="1512168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Arco"/>
          <p:cNvSpPr/>
          <p:nvPr/>
        </p:nvSpPr>
        <p:spPr>
          <a:xfrm>
            <a:off x="8316416" y="4797152"/>
            <a:ext cx="288032" cy="842392"/>
          </a:xfrm>
          <a:prstGeom prst="arc">
            <a:avLst>
              <a:gd name="adj1" fmla="val 14681075"/>
              <a:gd name="adj2" fmla="val 41680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5" name="24 Conector recto"/>
          <p:cNvCxnSpPr>
            <a:stCxn id="23" idx="2"/>
          </p:cNvCxnSpPr>
          <p:nvPr/>
        </p:nvCxnSpPr>
        <p:spPr>
          <a:xfrm>
            <a:off x="8566791" y="5502331"/>
            <a:ext cx="397696" cy="14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Forma libre"/>
          <p:cNvSpPr/>
          <p:nvPr/>
        </p:nvSpPr>
        <p:spPr>
          <a:xfrm>
            <a:off x="4391025" y="1988840"/>
            <a:ext cx="324874" cy="716260"/>
          </a:xfrm>
          <a:custGeom>
            <a:avLst/>
            <a:gdLst>
              <a:gd name="connsiteX0" fmla="*/ 152400 w 324874"/>
              <a:gd name="connsiteY0" fmla="*/ 0 h 981075"/>
              <a:gd name="connsiteX1" fmla="*/ 219075 w 324874"/>
              <a:gd name="connsiteY1" fmla="*/ 9525 h 981075"/>
              <a:gd name="connsiteX2" fmla="*/ 257175 w 324874"/>
              <a:gd name="connsiteY2" fmla="*/ 66675 h 981075"/>
              <a:gd name="connsiteX3" fmla="*/ 266700 w 324874"/>
              <a:gd name="connsiteY3" fmla="*/ 95250 h 981075"/>
              <a:gd name="connsiteX4" fmla="*/ 276225 w 324874"/>
              <a:gd name="connsiteY4" fmla="*/ 238125 h 981075"/>
              <a:gd name="connsiteX5" fmla="*/ 285750 w 324874"/>
              <a:gd name="connsiteY5" fmla="*/ 285750 h 981075"/>
              <a:gd name="connsiteX6" fmla="*/ 295275 w 324874"/>
              <a:gd name="connsiteY6" fmla="*/ 352425 h 981075"/>
              <a:gd name="connsiteX7" fmla="*/ 285750 w 324874"/>
              <a:gd name="connsiteY7" fmla="*/ 466725 h 981075"/>
              <a:gd name="connsiteX8" fmla="*/ 276225 w 324874"/>
              <a:gd name="connsiteY8" fmla="*/ 495300 h 981075"/>
              <a:gd name="connsiteX9" fmla="*/ 238125 w 324874"/>
              <a:gd name="connsiteY9" fmla="*/ 552450 h 981075"/>
              <a:gd name="connsiteX10" fmla="*/ 180975 w 324874"/>
              <a:gd name="connsiteY10" fmla="*/ 571500 h 981075"/>
              <a:gd name="connsiteX11" fmla="*/ 114300 w 324874"/>
              <a:gd name="connsiteY11" fmla="*/ 590550 h 981075"/>
              <a:gd name="connsiteX12" fmla="*/ 161925 w 324874"/>
              <a:gd name="connsiteY12" fmla="*/ 609600 h 981075"/>
              <a:gd name="connsiteX13" fmla="*/ 200025 w 324874"/>
              <a:gd name="connsiteY13" fmla="*/ 619125 h 981075"/>
              <a:gd name="connsiteX14" fmla="*/ 295275 w 324874"/>
              <a:gd name="connsiteY14" fmla="*/ 695325 h 981075"/>
              <a:gd name="connsiteX15" fmla="*/ 304800 w 324874"/>
              <a:gd name="connsiteY15" fmla="*/ 723900 h 981075"/>
              <a:gd name="connsiteX16" fmla="*/ 276225 w 324874"/>
              <a:gd name="connsiteY16" fmla="*/ 866775 h 981075"/>
              <a:gd name="connsiteX17" fmla="*/ 238125 w 324874"/>
              <a:gd name="connsiteY17" fmla="*/ 895350 h 981075"/>
              <a:gd name="connsiteX18" fmla="*/ 209550 w 324874"/>
              <a:gd name="connsiteY18" fmla="*/ 904875 h 981075"/>
              <a:gd name="connsiteX19" fmla="*/ 152400 w 324874"/>
              <a:gd name="connsiteY19" fmla="*/ 942975 h 981075"/>
              <a:gd name="connsiteX20" fmla="*/ 38100 w 324874"/>
              <a:gd name="connsiteY20" fmla="*/ 971550 h 981075"/>
              <a:gd name="connsiteX21" fmla="*/ 0 w 324874"/>
              <a:gd name="connsiteY21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4874" h="981075">
                <a:moveTo>
                  <a:pt x="152400" y="0"/>
                </a:moveTo>
                <a:cubicBezTo>
                  <a:pt x="174625" y="3175"/>
                  <a:pt x="197571" y="3074"/>
                  <a:pt x="219075" y="9525"/>
                </a:cubicBezTo>
                <a:cubicBezTo>
                  <a:pt x="255701" y="20513"/>
                  <a:pt x="248123" y="34993"/>
                  <a:pt x="257175" y="66675"/>
                </a:cubicBezTo>
                <a:cubicBezTo>
                  <a:pt x="259933" y="76329"/>
                  <a:pt x="263525" y="85725"/>
                  <a:pt x="266700" y="95250"/>
                </a:cubicBezTo>
                <a:cubicBezTo>
                  <a:pt x="269875" y="142875"/>
                  <a:pt x="271476" y="190631"/>
                  <a:pt x="276225" y="238125"/>
                </a:cubicBezTo>
                <a:cubicBezTo>
                  <a:pt x="277836" y="254234"/>
                  <a:pt x="283088" y="269781"/>
                  <a:pt x="285750" y="285750"/>
                </a:cubicBezTo>
                <a:cubicBezTo>
                  <a:pt x="289441" y="307895"/>
                  <a:pt x="292100" y="330200"/>
                  <a:pt x="295275" y="352425"/>
                </a:cubicBezTo>
                <a:cubicBezTo>
                  <a:pt x="292100" y="390525"/>
                  <a:pt x="290803" y="428828"/>
                  <a:pt x="285750" y="466725"/>
                </a:cubicBezTo>
                <a:cubicBezTo>
                  <a:pt x="284423" y="476677"/>
                  <a:pt x="281101" y="486523"/>
                  <a:pt x="276225" y="495300"/>
                </a:cubicBezTo>
                <a:cubicBezTo>
                  <a:pt x="265106" y="515314"/>
                  <a:pt x="259845" y="545210"/>
                  <a:pt x="238125" y="552450"/>
                </a:cubicBezTo>
                <a:cubicBezTo>
                  <a:pt x="219075" y="558800"/>
                  <a:pt x="200456" y="566630"/>
                  <a:pt x="180975" y="571500"/>
                </a:cubicBezTo>
                <a:cubicBezTo>
                  <a:pt x="133135" y="583460"/>
                  <a:pt x="155294" y="576885"/>
                  <a:pt x="114300" y="590550"/>
                </a:cubicBezTo>
                <a:cubicBezTo>
                  <a:pt x="130175" y="596900"/>
                  <a:pt x="145705" y="604193"/>
                  <a:pt x="161925" y="609600"/>
                </a:cubicBezTo>
                <a:cubicBezTo>
                  <a:pt x="174344" y="613740"/>
                  <a:pt x="189438" y="611425"/>
                  <a:pt x="200025" y="619125"/>
                </a:cubicBezTo>
                <a:cubicBezTo>
                  <a:pt x="324874" y="709924"/>
                  <a:pt x="220567" y="670422"/>
                  <a:pt x="295275" y="695325"/>
                </a:cubicBezTo>
                <a:cubicBezTo>
                  <a:pt x="298450" y="704850"/>
                  <a:pt x="304800" y="713860"/>
                  <a:pt x="304800" y="723900"/>
                </a:cubicBezTo>
                <a:cubicBezTo>
                  <a:pt x="304800" y="771908"/>
                  <a:pt x="313346" y="829654"/>
                  <a:pt x="276225" y="866775"/>
                </a:cubicBezTo>
                <a:cubicBezTo>
                  <a:pt x="265000" y="878000"/>
                  <a:pt x="251908" y="887474"/>
                  <a:pt x="238125" y="895350"/>
                </a:cubicBezTo>
                <a:cubicBezTo>
                  <a:pt x="229408" y="900331"/>
                  <a:pt x="218327" y="899999"/>
                  <a:pt x="209550" y="904875"/>
                </a:cubicBezTo>
                <a:cubicBezTo>
                  <a:pt x="189536" y="915994"/>
                  <a:pt x="174612" y="937422"/>
                  <a:pt x="152400" y="942975"/>
                </a:cubicBezTo>
                <a:lnTo>
                  <a:pt x="38100" y="971550"/>
                </a:lnTo>
                <a:lnTo>
                  <a:pt x="0" y="981075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2" name="31 Conector recto"/>
          <p:cNvCxnSpPr/>
          <p:nvPr/>
        </p:nvCxnSpPr>
        <p:spPr>
          <a:xfrm>
            <a:off x="4355976" y="422108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4139952" y="422108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4139952" y="443711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8244408" y="278092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8244408" y="278092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8244408" y="29969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Arco"/>
          <p:cNvSpPr/>
          <p:nvPr/>
        </p:nvSpPr>
        <p:spPr>
          <a:xfrm>
            <a:off x="8316416" y="2996952"/>
            <a:ext cx="432048" cy="360040"/>
          </a:xfrm>
          <a:prstGeom prst="arc">
            <a:avLst>
              <a:gd name="adj1" fmla="val 16200000"/>
              <a:gd name="adj2" fmla="val 44614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57" name="56 Conector recto"/>
          <p:cNvCxnSpPr/>
          <p:nvPr/>
        </p:nvCxnSpPr>
        <p:spPr>
          <a:xfrm flipH="1">
            <a:off x="8388424" y="155679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8532440" y="15567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ca-ES" sz="13800" dirty="0" smtClean="0"/>
              <a:t>EL PANDA VERMELL</a:t>
            </a:r>
            <a:endParaRPr lang="ca-ES" sz="13800" dirty="0"/>
          </a:p>
        </p:txBody>
      </p:sp>
      <p:pic>
        <p:nvPicPr>
          <p:cNvPr id="4" name="6 Marcador de contenido" descr="panda berme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1428" y="4077072"/>
            <a:ext cx="3360772" cy="2531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0801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5400" dirty="0" smtClean="0"/>
              <a:t>PANDA VERMELL</a:t>
            </a:r>
            <a:endParaRPr lang="ca-ES" sz="5400" dirty="0"/>
          </a:p>
        </p:txBody>
      </p:sp>
      <p:pic>
        <p:nvPicPr>
          <p:cNvPr id="6" name="5 Marcador de contenido" descr="panda frt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5111750" cy="2655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txBody>
          <a:bodyPr>
            <a:noAutofit/>
          </a:bodyPr>
          <a:lstStyle/>
          <a:p>
            <a:pPr fontAlgn="base"/>
            <a:r>
              <a:rPr lang="ca-ES" sz="2800" dirty="0" smtClean="0"/>
              <a:t>És un petit mamífer </a:t>
            </a:r>
            <a:r>
              <a:rPr lang="ca-ES" sz="2800" dirty="0" err="1" smtClean="0"/>
              <a:t>omnivor</a:t>
            </a:r>
            <a:r>
              <a:rPr lang="ca-ES" sz="2800" dirty="0" smtClean="0"/>
              <a:t> que es troba en els boscos i les  muntanyes de </a:t>
            </a:r>
          </a:p>
          <a:p>
            <a:pPr fontAlgn="base"/>
            <a:r>
              <a:rPr lang="ca-ES" sz="2800" dirty="0" smtClean="0"/>
              <a:t>la Xina. Aquest animal ja no està classificat com a animal en perill d’extinció. </a:t>
            </a:r>
          </a:p>
          <a:p>
            <a:pPr fontAlgn="base"/>
            <a:r>
              <a:rPr lang="es-ES" sz="1600" dirty="0"/>
              <a:t> 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667</Words>
  <Application>Microsoft Office PowerPoint</Application>
  <PresentationFormat>Presentación en pantalla (4:3)</PresentationFormat>
  <Paragraphs>86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ELS ANIMAL EN PERILL DE EXTINCIÓ  DE LA XINA</vt:lpstr>
      <vt:lpstr>ÍNDEX</vt:lpstr>
      <vt:lpstr>QUINS SON ELS ANIMALS XINESOS?</vt:lpstr>
      <vt:lpstr>Diapositiva 4</vt:lpstr>
      <vt:lpstr>L’OS PANDA</vt:lpstr>
      <vt:lpstr>SIMBOLOGIA DE L’OS</vt:lpstr>
      <vt:lpstr>CARACTERISTIQUES DE L’OS PANDA</vt:lpstr>
      <vt:lpstr>Diapositiva 8</vt:lpstr>
      <vt:lpstr>PANDA VERMELL</vt:lpstr>
      <vt:lpstr>QUE MENJA EL PANDA VERMELL?</vt:lpstr>
      <vt:lpstr>COMPORTAMENT DEL PANDA VERMELL</vt:lpstr>
      <vt:lpstr>Diapositiva 12</vt:lpstr>
      <vt:lpstr>MICO DE PELATGE DAURAT </vt:lpstr>
      <vt:lpstr>Diapositiva 14</vt:lpstr>
      <vt:lpstr>EL TIGRE </vt:lpstr>
      <vt:lpstr>TIGRE I LA SEVA DESAPARICIÓ</vt:lpstr>
      <vt:lpstr>EL TIGRE A LA CULTURA</vt:lpstr>
      <vt:lpstr>VÍDEOS</vt:lpstr>
      <vt:lpstr>PERQUÈ HE TRIAT AQUEST TEMA?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animal de la xina</dc:title>
  <dc:creator>usario</dc:creator>
  <cp:lastModifiedBy>usario</cp:lastModifiedBy>
  <cp:revision>47</cp:revision>
  <dcterms:created xsi:type="dcterms:W3CDTF">2018-09-27T16:06:34Z</dcterms:created>
  <dcterms:modified xsi:type="dcterms:W3CDTF">2018-11-16T07:28:54Z</dcterms:modified>
</cp:coreProperties>
</file>