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7E79-CB60-46DE-84BB-8E51DCB6F78F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BFA1-D8C5-4D8A-A994-F6EF33DF9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33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7E79-CB60-46DE-84BB-8E51DCB6F78F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BFA1-D8C5-4D8A-A994-F6EF33DF9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16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7E79-CB60-46DE-84BB-8E51DCB6F78F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BFA1-D8C5-4D8A-A994-F6EF33DF9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644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7E79-CB60-46DE-84BB-8E51DCB6F78F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BFA1-D8C5-4D8A-A994-F6EF33DF94E7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3626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7E79-CB60-46DE-84BB-8E51DCB6F78F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BFA1-D8C5-4D8A-A994-F6EF33DF9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1969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7E79-CB60-46DE-84BB-8E51DCB6F78F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BFA1-D8C5-4D8A-A994-F6EF33DF9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745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7E79-CB60-46DE-84BB-8E51DCB6F78F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BFA1-D8C5-4D8A-A994-F6EF33DF9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855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7E79-CB60-46DE-84BB-8E51DCB6F78F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BFA1-D8C5-4D8A-A994-F6EF33DF9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805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7E79-CB60-46DE-84BB-8E51DCB6F78F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BFA1-D8C5-4D8A-A994-F6EF33DF9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04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7E79-CB60-46DE-84BB-8E51DCB6F78F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BFA1-D8C5-4D8A-A994-F6EF33DF9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5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7E79-CB60-46DE-84BB-8E51DCB6F78F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BFA1-D8C5-4D8A-A994-F6EF33DF9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9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7E79-CB60-46DE-84BB-8E51DCB6F78F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BFA1-D8C5-4D8A-A994-F6EF33DF9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68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7E79-CB60-46DE-84BB-8E51DCB6F78F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BFA1-D8C5-4D8A-A994-F6EF33DF9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986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7E79-CB60-46DE-84BB-8E51DCB6F78F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BFA1-D8C5-4D8A-A994-F6EF33DF9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79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7E79-CB60-46DE-84BB-8E51DCB6F78F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BFA1-D8C5-4D8A-A994-F6EF33DF9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9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7E79-CB60-46DE-84BB-8E51DCB6F78F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BFA1-D8C5-4D8A-A994-F6EF33DF9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1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7E79-CB60-46DE-84BB-8E51DCB6F78F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BFA1-D8C5-4D8A-A994-F6EF33DF9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18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9427E79-CB60-46DE-84BB-8E51DCB6F78F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7BFA1-D8C5-4D8A-A994-F6EF33DF94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891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7RlXg9zW3r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ma.cat/tv3/super3/infok/piriscopi-que-es-la-dislexia/video/5630442/" TargetMode="External"/><Relationship Id="rId2" Type="http://schemas.openxmlformats.org/officeDocument/2006/relationships/hyperlink" Target="http://www.ccma.cat/tv3/super3/infok/en-joan-te-dislexia-i-ens-ho-explica/video/563044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youtube.com/watch?v=qxLeb5y6p7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f3UDfp-qU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529F3-3513-43B1-85A4-78042E338C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Bahnschrift Condensed" panose="020B0502040204020203" pitchFamily="34" charset="0"/>
              </a:rPr>
              <a:t>TIPUS DE DIFICULTATS EN L’APRENENTATGE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2EA9E0-2126-4308-B3F5-83EC4627CC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>
                <a:latin typeface="Bahnschrift Light Condensed" panose="020B0502040204020203" pitchFamily="34" charset="0"/>
              </a:rPr>
              <a:t>Núria casas 2018/2019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6D55941-6D1F-48AA-B71A-5BD27DADC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8198">
            <a:off x="-44651" y="19594"/>
            <a:ext cx="1040296" cy="10402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C8FAA43-EA01-4D80-96CA-FB5D3A5E3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060520" flipH="1">
            <a:off x="11219196" y="112278"/>
            <a:ext cx="1155396" cy="10425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C61372-7164-402D-8CE2-56331670D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94914">
            <a:off x="11036604" y="5827885"/>
            <a:ext cx="1158340" cy="10425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89382C4-F4F5-4A53-967A-FD2DECBDE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7803">
            <a:off x="120705" y="5815494"/>
            <a:ext cx="104250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9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CE0BB-88C0-4F36-9BB2-46AD3D420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64" y="0"/>
            <a:ext cx="9485618" cy="1397000"/>
          </a:xfrm>
        </p:spPr>
        <p:txBody>
          <a:bodyPr/>
          <a:lstStyle/>
          <a:p>
            <a:r>
              <a:rPr lang="ca-ES" dirty="0">
                <a:solidFill>
                  <a:schemeClr val="tx1"/>
                </a:solidFill>
                <a:latin typeface="Yellowtail"/>
              </a:rPr>
              <a:t>TOTS TENIM DIFICULTATS ENCARA QUE NO SIGUIN D’AQUEST TIPUS?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BD8E83-7B2A-423F-8752-794B6559D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dirty="0">
                <a:latin typeface="Schoolbell"/>
              </a:rPr>
              <a:t>Sí, igual que tots tenim qualitats molt diferents, hi ha persones que tenen dificultats, o  minusvàlides, però el més important, és que no et diguin ruc o et facin caure o que </a:t>
            </a:r>
            <a:r>
              <a:rPr lang="ca-ES" dirty="0" err="1">
                <a:latin typeface="Schoolbell"/>
              </a:rPr>
              <a:t>s’enriguin</a:t>
            </a:r>
            <a:r>
              <a:rPr lang="ca-ES" dirty="0">
                <a:latin typeface="Schoolbell"/>
              </a:rPr>
              <a:t> de tu. Tothom té qualitats i dificultats. Tots som diferents i bons en alguna cosa.</a:t>
            </a:r>
          </a:p>
          <a:p>
            <a:pPr marL="0" indent="0">
              <a:buNone/>
            </a:pPr>
            <a:r>
              <a:rPr lang="ca-ES" dirty="0">
                <a:latin typeface="Schoolbell"/>
              </a:rPr>
              <a:t>Si veiem un noi cec pel carrer, se’ns acudiria riure’ns?, o donar-li una empenta? Doncs a un nen amb alguna dificultat cal ajudar-lo.</a:t>
            </a:r>
          </a:p>
        </p:txBody>
      </p:sp>
    </p:spTree>
    <p:extLst>
      <p:ext uri="{BB962C8B-B14F-4D97-AF65-F5344CB8AC3E}">
        <p14:creationId xmlns:p14="http://schemas.microsoft.com/office/powerpoint/2010/main" val="372100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A8DB8-FD69-442F-B332-1EB3E1B7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800" y="609601"/>
            <a:ext cx="3827834" cy="842682"/>
          </a:xfrm>
        </p:spPr>
        <p:txBody>
          <a:bodyPr/>
          <a:lstStyle/>
          <a:p>
            <a:r>
              <a:rPr lang="es-ES" dirty="0"/>
              <a:t>WEBGRAFIA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08151D-EAFA-4769-AA5A-49D567CE7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>
                <a:latin typeface="Schoolbell"/>
              </a:rPr>
              <a:t>Imatges</a:t>
            </a:r>
            <a:r>
              <a:rPr lang="es-ES" dirty="0">
                <a:latin typeface="Schoolbell"/>
              </a:rPr>
              <a:t> </a:t>
            </a:r>
            <a:r>
              <a:rPr lang="es-ES" dirty="0" err="1">
                <a:latin typeface="Schoolbell"/>
              </a:rPr>
              <a:t>Canva</a:t>
            </a:r>
            <a:endParaRPr lang="es-ES" dirty="0">
              <a:latin typeface="Schoolbell"/>
            </a:endParaRPr>
          </a:p>
          <a:p>
            <a:r>
              <a:rPr lang="es-ES" dirty="0">
                <a:latin typeface="Schoolbell"/>
              </a:rPr>
              <a:t>Google</a:t>
            </a:r>
          </a:p>
          <a:p>
            <a:r>
              <a:rPr lang="es-ES" dirty="0" err="1">
                <a:latin typeface="Schoolbell"/>
              </a:rPr>
              <a:t>Yotube</a:t>
            </a:r>
            <a:endParaRPr lang="es-ES" dirty="0">
              <a:latin typeface="Schoolbell"/>
            </a:endParaRPr>
          </a:p>
          <a:p>
            <a:r>
              <a:rPr lang="es-ES" dirty="0">
                <a:latin typeface="Schoolbell"/>
              </a:rPr>
              <a:t>Hospital Sant Joan de </a:t>
            </a:r>
            <a:r>
              <a:rPr lang="es-ES" dirty="0" err="1">
                <a:latin typeface="Schoolbell"/>
              </a:rPr>
              <a:t>Déu</a:t>
            </a:r>
            <a:endParaRPr lang="es-ES" dirty="0">
              <a:latin typeface="Schoolbell"/>
            </a:endParaRPr>
          </a:p>
          <a:p>
            <a:r>
              <a:rPr lang="es-ES" dirty="0">
                <a:latin typeface="Schoolbell"/>
              </a:rPr>
              <a:t>Hop </a:t>
            </a:r>
            <a:r>
              <a:rPr lang="es-ES" dirty="0" err="1">
                <a:latin typeface="Schoolbell"/>
              </a:rPr>
              <a:t>toys</a:t>
            </a:r>
            <a:endParaRPr lang="es-ES" dirty="0">
              <a:latin typeface="Schoolbell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10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EB759-1780-41BB-AC02-2C71C9F43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511" y="478118"/>
            <a:ext cx="8472489" cy="906182"/>
          </a:xfrm>
        </p:spPr>
        <p:txBody>
          <a:bodyPr/>
          <a:lstStyle/>
          <a:p>
            <a:r>
              <a:rPr lang="es-ES" dirty="0"/>
              <a:t>PERQUÈ HE TRIAT AQUEST TEMA?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3BF7CBF-19BD-4A84-89D8-F575452CF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8588" y="3791231"/>
            <a:ext cx="1344612" cy="134461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D9E4977-38BE-4B05-8A09-5D9A9A98B108}"/>
              </a:ext>
            </a:extLst>
          </p:cNvPr>
          <p:cNvSpPr txBox="1"/>
          <p:nvPr/>
        </p:nvSpPr>
        <p:spPr>
          <a:xfrm>
            <a:off x="203200" y="1787546"/>
            <a:ext cx="11595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Schoolbell"/>
              </a:rPr>
              <a:t>He </a:t>
            </a:r>
            <a:r>
              <a:rPr lang="es-ES" sz="2000" dirty="0" err="1">
                <a:latin typeface="Schoolbell"/>
              </a:rPr>
              <a:t>triat</a:t>
            </a:r>
            <a:r>
              <a:rPr lang="es-ES" sz="2000" dirty="0">
                <a:latin typeface="Schoolbell"/>
              </a:rPr>
              <a:t> </a:t>
            </a:r>
            <a:r>
              <a:rPr lang="es-ES" sz="2000" dirty="0" err="1">
                <a:latin typeface="Schoolbell"/>
              </a:rPr>
              <a:t>aquest</a:t>
            </a:r>
            <a:r>
              <a:rPr lang="es-ES" sz="2000" dirty="0">
                <a:latin typeface="Schoolbell"/>
              </a:rPr>
              <a:t> tema </a:t>
            </a:r>
            <a:r>
              <a:rPr lang="es-ES" sz="2000" dirty="0" err="1">
                <a:latin typeface="Schoolbell"/>
              </a:rPr>
              <a:t>perque</a:t>
            </a:r>
            <a:r>
              <a:rPr lang="es-ES" sz="2000" dirty="0">
                <a:latin typeface="Schoolbell"/>
              </a:rPr>
              <a:t> </a:t>
            </a:r>
            <a:r>
              <a:rPr lang="es-ES" sz="2000" dirty="0" err="1">
                <a:latin typeface="Schoolbell"/>
              </a:rPr>
              <a:t>com</a:t>
            </a:r>
            <a:r>
              <a:rPr lang="es-ES" sz="2000" dirty="0">
                <a:latin typeface="Schoolbell"/>
              </a:rPr>
              <a:t> que </a:t>
            </a:r>
            <a:r>
              <a:rPr lang="es-ES" sz="2000" dirty="0" err="1">
                <a:latin typeface="Schoolbell"/>
              </a:rPr>
              <a:t>jo</a:t>
            </a:r>
            <a:r>
              <a:rPr lang="es-ES" sz="2000" dirty="0">
                <a:latin typeface="Schoolbell"/>
              </a:rPr>
              <a:t> </a:t>
            </a:r>
            <a:r>
              <a:rPr lang="es-ES" sz="2000" dirty="0" err="1">
                <a:latin typeface="Schoolbell"/>
              </a:rPr>
              <a:t>tinc</a:t>
            </a:r>
            <a:r>
              <a:rPr lang="es-ES" sz="2000" dirty="0">
                <a:latin typeface="Schoolbell"/>
              </a:rPr>
              <a:t> una </a:t>
            </a:r>
            <a:r>
              <a:rPr lang="es-ES" sz="2000" dirty="0" err="1">
                <a:latin typeface="Schoolbell"/>
              </a:rPr>
              <a:t>dificultat</a:t>
            </a:r>
            <a:r>
              <a:rPr lang="es-ES" sz="2000" dirty="0">
                <a:latin typeface="Schoolbell"/>
              </a:rPr>
              <a:t> en </a:t>
            </a:r>
            <a:r>
              <a:rPr lang="es-ES" sz="2000" dirty="0" err="1">
                <a:latin typeface="Schoolbell"/>
              </a:rPr>
              <a:t>aprenentatge</a:t>
            </a:r>
            <a:r>
              <a:rPr lang="es-ES" sz="2000" dirty="0">
                <a:latin typeface="Schoolbell"/>
              </a:rPr>
              <a:t> </a:t>
            </a:r>
            <a:r>
              <a:rPr lang="es-ES" sz="2000" dirty="0" err="1">
                <a:latin typeface="Schoolbell"/>
              </a:rPr>
              <a:t>m’ha</a:t>
            </a:r>
            <a:r>
              <a:rPr lang="es-ES" sz="2000" dirty="0">
                <a:latin typeface="Schoolbell"/>
              </a:rPr>
              <a:t> </a:t>
            </a:r>
            <a:r>
              <a:rPr lang="es-ES" sz="2000" dirty="0" err="1">
                <a:latin typeface="Schoolbell"/>
              </a:rPr>
              <a:t>interesat</a:t>
            </a:r>
            <a:r>
              <a:rPr lang="es-ES" sz="2000" dirty="0">
                <a:latin typeface="Schoolbell"/>
              </a:rPr>
              <a:t> buscar </a:t>
            </a:r>
            <a:r>
              <a:rPr lang="es-ES" sz="2000" dirty="0" err="1">
                <a:latin typeface="Schoolbell"/>
              </a:rPr>
              <a:t>informació</a:t>
            </a:r>
            <a:r>
              <a:rPr lang="es-ES" sz="2000" dirty="0">
                <a:latin typeface="Schoolbell"/>
              </a:rPr>
              <a:t> per saber </a:t>
            </a:r>
            <a:r>
              <a:rPr lang="es-ES" sz="2000" dirty="0" err="1">
                <a:latin typeface="Schoolbell"/>
              </a:rPr>
              <a:t>més</a:t>
            </a:r>
            <a:r>
              <a:rPr lang="es-ES" sz="2000" dirty="0">
                <a:latin typeface="Schoolbell"/>
              </a:rPr>
              <a:t> del tema.</a:t>
            </a:r>
            <a:br>
              <a:rPr lang="es-ES" sz="2000" dirty="0">
                <a:latin typeface="Schoolbell"/>
              </a:rPr>
            </a:br>
            <a:br>
              <a:rPr lang="es-ES" sz="2000" dirty="0">
                <a:latin typeface="Schoolbell"/>
              </a:rPr>
            </a:br>
            <a:r>
              <a:rPr lang="es-ES" sz="2000" dirty="0">
                <a:latin typeface="Schoolbell"/>
              </a:rPr>
              <a:t>També per que </a:t>
            </a:r>
            <a:r>
              <a:rPr lang="es-ES" sz="2000" dirty="0" err="1">
                <a:latin typeface="Schoolbell"/>
              </a:rPr>
              <a:t>sapigueu</a:t>
            </a:r>
            <a:r>
              <a:rPr lang="es-ES" sz="2000" dirty="0">
                <a:latin typeface="Schoolbell"/>
              </a:rPr>
              <a:t> mes de la </a:t>
            </a:r>
            <a:r>
              <a:rPr lang="es-ES" sz="2000" dirty="0" err="1">
                <a:latin typeface="Schoolbell"/>
              </a:rPr>
              <a:t>dificultat</a:t>
            </a:r>
            <a:r>
              <a:rPr lang="es-ES" sz="2000" dirty="0">
                <a:latin typeface="Schoolbell"/>
              </a:rPr>
              <a:t> del </a:t>
            </a:r>
            <a:r>
              <a:rPr lang="es-ES" sz="2000" dirty="0" err="1">
                <a:latin typeface="Schoolbell"/>
              </a:rPr>
              <a:t>vostra</a:t>
            </a:r>
            <a:r>
              <a:rPr lang="es-ES" sz="2000" dirty="0">
                <a:latin typeface="Schoolbell"/>
              </a:rPr>
              <a:t> amiga, </a:t>
            </a:r>
            <a:r>
              <a:rPr lang="es-ES" sz="2000" dirty="0" err="1">
                <a:latin typeface="Schoolbell"/>
              </a:rPr>
              <a:t>companya</a:t>
            </a:r>
            <a:r>
              <a:rPr lang="es-ES" sz="2000" dirty="0">
                <a:latin typeface="Schoolbell"/>
              </a:rPr>
              <a:t> i  alumna.    </a:t>
            </a:r>
          </a:p>
        </p:txBody>
      </p:sp>
    </p:spTree>
    <p:extLst>
      <p:ext uri="{BB962C8B-B14F-4D97-AF65-F5344CB8AC3E}">
        <p14:creationId xmlns:p14="http://schemas.microsoft.com/office/powerpoint/2010/main" val="379508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D9964-3F32-41B5-A142-6142ED6B0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ca-ES" sz="19900" dirty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ca-ES" sz="19900" dirty="0">
                <a:solidFill>
                  <a:srgbClr val="C00000"/>
                </a:solidFill>
              </a:rPr>
              <a:t>I</a:t>
            </a:r>
            <a:r>
              <a:rPr lang="ca-ES" sz="19900" dirty="0">
                <a:solidFill>
                  <a:srgbClr val="0070C0"/>
                </a:solidFill>
              </a:rPr>
              <a:t>.</a:t>
            </a:r>
            <a:r>
              <a:rPr lang="ca-ES" dirty="0">
                <a:solidFill>
                  <a:schemeClr val="accent3">
                    <a:lumMod val="75000"/>
                  </a:schemeClr>
                </a:solidFill>
              </a:rPr>
              <a:t>GRACIES</a:t>
            </a:r>
            <a:r>
              <a:rPr lang="ca-ES" dirty="0">
                <a:solidFill>
                  <a:prstClr val="white"/>
                </a:solidFill>
              </a:rPr>
              <a:t> </a:t>
            </a:r>
            <a:r>
              <a:rPr lang="ca-ES" dirty="0">
                <a:solidFill>
                  <a:srgbClr val="FF0000"/>
                </a:solidFill>
              </a:rPr>
              <a:t>PER LA VOSTRA </a:t>
            </a:r>
            <a:r>
              <a:rPr lang="ca-ES" dirty="0">
                <a:solidFill>
                  <a:srgbClr val="0070C0"/>
                </a:solidFill>
              </a:rPr>
              <a:t>PASIENCIA I LA </a:t>
            </a:r>
            <a:r>
              <a:rPr lang="ca-ES" dirty="0">
                <a:solidFill>
                  <a:schemeClr val="accent3">
                    <a:lumMod val="75000"/>
                  </a:schemeClr>
                </a:solidFill>
              </a:rPr>
              <a:t>ATENCIÓ</a:t>
            </a:r>
            <a:r>
              <a:rPr lang="ca-ES" dirty="0">
                <a:solidFill>
                  <a:prstClr val="white"/>
                </a:solidFill>
              </a:rPr>
              <a:t> </a:t>
            </a:r>
            <a:r>
              <a:rPr lang="ca-ES" dirty="0">
                <a:solidFill>
                  <a:srgbClr val="FF0000"/>
                </a:solidFill>
              </a:rPr>
              <a:t>!</a:t>
            </a:r>
            <a:r>
              <a:rPr lang="ca-ES" dirty="0">
                <a:solidFill>
                  <a:srgbClr val="0070C0"/>
                </a:solidFill>
              </a:rPr>
              <a:t>!</a:t>
            </a:r>
            <a:r>
              <a:rPr lang="ca-ES" dirty="0">
                <a:solidFill>
                  <a:schemeClr val="accent3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551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67444-FE30-47F1-B62D-1E00EBEC1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8999" y="226360"/>
            <a:ext cx="2640428" cy="766482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GUIÓ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AEDED4-1B39-4091-BAF3-853AF45C7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rgbClr val="000000"/>
                </a:solidFill>
                <a:latin typeface="Schoolbell"/>
              </a:rPr>
              <a:t> </a:t>
            </a:r>
            <a:r>
              <a:rPr lang="ca-ES" dirty="0">
                <a:latin typeface="Schoolbell"/>
              </a:rPr>
              <a:t>Com funciona el nostre cervell ?</a:t>
            </a:r>
          </a:p>
          <a:p>
            <a:r>
              <a:rPr lang="ca-ES" dirty="0">
                <a:latin typeface="Schoolbell"/>
              </a:rPr>
              <a:t>Tipus de dificultats en l'aprenentatge:</a:t>
            </a:r>
          </a:p>
          <a:p>
            <a:pPr lvl="1"/>
            <a:r>
              <a:rPr lang="ca-ES" b="1" dirty="0">
                <a:latin typeface="Schoolbell"/>
              </a:rPr>
              <a:t>Dislèxia</a:t>
            </a:r>
            <a:r>
              <a:rPr lang="ca-ES" dirty="0">
                <a:latin typeface="Schoolbell"/>
              </a:rPr>
              <a:t>.</a:t>
            </a:r>
          </a:p>
          <a:p>
            <a:pPr lvl="1"/>
            <a:r>
              <a:rPr lang="ca-ES" b="1" dirty="0">
                <a:latin typeface="Schoolbell"/>
              </a:rPr>
              <a:t>Discalcúlia</a:t>
            </a:r>
            <a:r>
              <a:rPr lang="ca-ES" dirty="0">
                <a:latin typeface="Schoolbell"/>
              </a:rPr>
              <a:t>.</a:t>
            </a:r>
          </a:p>
          <a:p>
            <a:pPr lvl="1"/>
            <a:r>
              <a:rPr lang="ca-ES" b="1" dirty="0">
                <a:latin typeface="Schoolbell"/>
              </a:rPr>
              <a:t>TEA </a:t>
            </a:r>
            <a:r>
              <a:rPr lang="ca-ES" dirty="0">
                <a:latin typeface="Schoolbell"/>
              </a:rPr>
              <a:t>(Trastorn d’ Espectre Autista)</a:t>
            </a:r>
          </a:p>
          <a:p>
            <a:pPr lvl="1"/>
            <a:r>
              <a:rPr lang="ca-ES" b="1" dirty="0">
                <a:latin typeface="Schoolbell"/>
              </a:rPr>
              <a:t>TDAH </a:t>
            </a:r>
            <a:r>
              <a:rPr lang="ca-ES" dirty="0">
                <a:latin typeface="Schoolbell"/>
              </a:rPr>
              <a:t>(Trastorn per Dèficit d'Atenció i Hiperactivitat)</a:t>
            </a:r>
          </a:p>
          <a:p>
            <a:pPr lvl="1"/>
            <a:r>
              <a:rPr lang="ca-ES" b="1" dirty="0">
                <a:latin typeface="Schoolbell"/>
              </a:rPr>
              <a:t>TDC </a:t>
            </a:r>
            <a:r>
              <a:rPr lang="ca-ES" dirty="0">
                <a:latin typeface="Schoolbell"/>
              </a:rPr>
              <a:t>(Trastorn del desenvolupament de la coordinació)</a:t>
            </a:r>
          </a:p>
          <a:p>
            <a:r>
              <a:rPr lang="ca-ES" dirty="0">
                <a:latin typeface="Schoolbell"/>
              </a:rPr>
              <a:t>Tots tenim dificultats encara que no siguin d’aquest tipus?</a:t>
            </a:r>
          </a:p>
          <a:p>
            <a:r>
              <a:rPr lang="ca-ES" dirty="0">
                <a:latin typeface="Schoolbell"/>
              </a:rPr>
              <a:t>Webgrafia.</a:t>
            </a:r>
          </a:p>
          <a:p>
            <a:r>
              <a:rPr lang="ca-ES" dirty="0">
                <a:latin typeface="Schoolbell"/>
              </a:rPr>
              <a:t>Per què he triat aquest tema?</a:t>
            </a:r>
          </a:p>
        </p:txBody>
      </p:sp>
    </p:spTree>
    <p:extLst>
      <p:ext uri="{BB962C8B-B14F-4D97-AF65-F5344CB8AC3E}">
        <p14:creationId xmlns:p14="http://schemas.microsoft.com/office/powerpoint/2010/main" val="326270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36B7D-777D-4591-BD2D-5F5C7E92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 FUNCIONA EL NOSTE CERVELL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4B9A86-1B4C-4DCA-812D-EF6353E79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816419"/>
            <a:ext cx="8946541" cy="4195481"/>
          </a:xfrm>
        </p:spPr>
        <p:txBody>
          <a:bodyPr/>
          <a:lstStyle/>
          <a:p>
            <a:r>
              <a:rPr lang="es-ES" dirty="0">
                <a:latin typeface="Schoolbell"/>
                <a:hlinkClick r:id="rId2"/>
              </a:rPr>
              <a:t>https://www.youtube.com/watch?v=7RlXg9zW3rM</a:t>
            </a:r>
            <a:endParaRPr lang="es-ES" dirty="0">
              <a:latin typeface="Schoolbell"/>
            </a:endParaRPr>
          </a:p>
          <a:p>
            <a:endParaRPr lang="es-ES" dirty="0">
              <a:latin typeface="Schoolbell"/>
            </a:endParaRPr>
          </a:p>
          <a:p>
            <a:endParaRPr lang="es-ES" dirty="0">
              <a:latin typeface="Schoolbell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68EEC4-BF29-4261-A895-1C48740B9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1" t="8483" r="3848" b="9505"/>
          <a:stretch/>
        </p:blipFill>
        <p:spPr>
          <a:xfrm>
            <a:off x="3851565" y="2707681"/>
            <a:ext cx="2718048" cy="2412959"/>
          </a:xfrm>
          <a:prstGeom prst="rect">
            <a:avLst/>
          </a:prstGeom>
        </p:spPr>
      </p:pic>
      <p:pic>
        <p:nvPicPr>
          <p:cNvPr id="1026" name="Picture 2" descr="Resultat d'imatges de ilustraciones interrogante">
            <a:extLst>
              <a:ext uri="{FF2B5EF4-FFF2-40B4-BE49-F238E27FC236}">
                <a16:creationId xmlns:a16="http://schemas.microsoft.com/office/drawing/2014/main" id="{EF08368F-5325-4DAE-9AF8-8F6DA1C71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49" y="2302413"/>
            <a:ext cx="2959342" cy="295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2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ECB51-4C99-4A42-8F47-0710ADD6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012" y="540844"/>
            <a:ext cx="8348870" cy="625931"/>
          </a:xfrm>
        </p:spPr>
        <p:txBody>
          <a:bodyPr/>
          <a:lstStyle/>
          <a:p>
            <a:r>
              <a:rPr lang="fr-FR" sz="3600" b="1" cap="all" dirty="0">
                <a:solidFill>
                  <a:schemeClr val="tx1"/>
                </a:solidFill>
                <a:latin typeface="Glacial Indifference"/>
              </a:rPr>
              <a:t>TIPUS DE DIFICULTATS EN L'APRENENTATGE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E786A9-D91A-48AF-BC9F-140865DAA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31235"/>
            <a:ext cx="8946541" cy="4586421"/>
          </a:xfrm>
        </p:spPr>
        <p:txBody>
          <a:bodyPr>
            <a:normAutofit/>
          </a:bodyPr>
          <a:lstStyle/>
          <a:p>
            <a:r>
              <a:rPr lang="ca-ES" dirty="0">
                <a:latin typeface="Schoolbell"/>
              </a:rPr>
              <a:t>Dislèxia:</a:t>
            </a:r>
          </a:p>
          <a:p>
            <a:pPr marL="0" indent="0">
              <a:buNone/>
            </a:pPr>
            <a:endParaRPr lang="ca-ES" dirty="0">
              <a:latin typeface="Schoolbell"/>
            </a:endParaRPr>
          </a:p>
          <a:p>
            <a:r>
              <a:rPr lang="ca-ES" dirty="0">
                <a:latin typeface="Schoolbell"/>
              </a:rPr>
              <a:t>Discalculia:</a:t>
            </a:r>
          </a:p>
          <a:p>
            <a:pPr marL="0" indent="0">
              <a:buNone/>
            </a:pPr>
            <a:endParaRPr lang="ca-ES" dirty="0">
              <a:latin typeface="Schoolbell"/>
            </a:endParaRPr>
          </a:p>
          <a:p>
            <a:r>
              <a:rPr lang="ca-ES" dirty="0">
                <a:latin typeface="Schoolbell"/>
              </a:rPr>
              <a:t>TEA(Trastorn d‘Espectre Autista):</a:t>
            </a:r>
          </a:p>
          <a:p>
            <a:pPr marL="0" indent="0">
              <a:buNone/>
            </a:pPr>
            <a:endParaRPr lang="ca-ES" dirty="0">
              <a:latin typeface="Schoolbell"/>
            </a:endParaRPr>
          </a:p>
          <a:p>
            <a:r>
              <a:rPr lang="ca-ES" dirty="0">
                <a:latin typeface="Schoolbell"/>
              </a:rPr>
              <a:t>TDAH(Trastorn per Dèficit d'Atenció i Hiperactivitat):</a:t>
            </a:r>
          </a:p>
          <a:p>
            <a:pPr marL="0" indent="0">
              <a:buNone/>
            </a:pPr>
            <a:endParaRPr lang="ca-ES" dirty="0">
              <a:latin typeface="Schoolbell"/>
            </a:endParaRPr>
          </a:p>
          <a:p>
            <a:pPr marL="0" indent="0">
              <a:buNone/>
            </a:pPr>
            <a:endParaRPr lang="es-ES" dirty="0">
              <a:solidFill>
                <a:srgbClr val="111111"/>
              </a:solidFill>
              <a:latin typeface="Schoolbell"/>
            </a:endParaRPr>
          </a:p>
          <a:p>
            <a:r>
              <a:rPr lang="es-ES" dirty="0">
                <a:latin typeface="Schoolbell"/>
              </a:rPr>
              <a:t>TDC(</a:t>
            </a:r>
            <a:r>
              <a:rPr lang="es-ES" dirty="0" err="1">
                <a:latin typeface="Schoolbell"/>
              </a:rPr>
              <a:t>Trastorn</a:t>
            </a:r>
            <a:r>
              <a:rPr lang="es-ES" dirty="0">
                <a:latin typeface="Schoolbell"/>
              </a:rPr>
              <a:t> del </a:t>
            </a:r>
            <a:r>
              <a:rPr lang="es-ES" dirty="0" err="1">
                <a:latin typeface="Schoolbell"/>
              </a:rPr>
              <a:t>Desenvolupament</a:t>
            </a:r>
            <a:r>
              <a:rPr lang="es-ES" dirty="0">
                <a:latin typeface="Schoolbell"/>
              </a:rPr>
              <a:t> de la </a:t>
            </a:r>
            <a:r>
              <a:rPr lang="es-ES" dirty="0" err="1">
                <a:latin typeface="Schoolbell"/>
              </a:rPr>
              <a:t>Coordinació</a:t>
            </a:r>
            <a:r>
              <a:rPr lang="es-ES" dirty="0">
                <a:latin typeface="Schoolbell"/>
              </a:rPr>
              <a:t>):</a:t>
            </a:r>
          </a:p>
          <a:p>
            <a:endParaRPr lang="ca-ES" dirty="0">
              <a:latin typeface="Schoolbell"/>
            </a:endParaRPr>
          </a:p>
          <a:p>
            <a:endParaRPr lang="ca-ES" dirty="0"/>
          </a:p>
          <a:p>
            <a:pPr marL="0" indent="0">
              <a:buNone/>
            </a:pPr>
            <a:endParaRPr lang="ca-ES" dirty="0"/>
          </a:p>
          <a:p>
            <a:endParaRPr lang="ca-ES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2C9C91-17D2-4DDB-BEF5-A8B91DCAF6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t="3981" r="40479" b="3004"/>
          <a:stretch/>
        </p:blipFill>
        <p:spPr>
          <a:xfrm>
            <a:off x="1134928" y="2692719"/>
            <a:ext cx="707821" cy="3982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3F49470-0F5B-468A-B678-8C5707B3DA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994" r="-383" b="7357"/>
          <a:stretch/>
        </p:blipFill>
        <p:spPr>
          <a:xfrm>
            <a:off x="1161333" y="3499842"/>
            <a:ext cx="707822" cy="5731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0CDCB50-CD5A-470F-96BF-9BF527760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928" y="4468758"/>
            <a:ext cx="980602" cy="65850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D9E5977-0908-4A78-B94B-CC01809779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35" t="1927" r="19783" b="36756"/>
          <a:stretch/>
        </p:blipFill>
        <p:spPr>
          <a:xfrm>
            <a:off x="1134928" y="1824793"/>
            <a:ext cx="980602" cy="5644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C851375-D7A6-4F9F-84CB-AF5BAB9912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2" t="-995" r="38288" b="4705"/>
          <a:stretch/>
        </p:blipFill>
        <p:spPr>
          <a:xfrm>
            <a:off x="869004" y="5673574"/>
            <a:ext cx="1184261" cy="1115938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D867FDAF-88F2-4745-8905-D0AB8281B496}"/>
              </a:ext>
            </a:extLst>
          </p:cNvPr>
          <p:cNvSpPr/>
          <p:nvPr/>
        </p:nvSpPr>
        <p:spPr>
          <a:xfrm>
            <a:off x="1198012" y="5804452"/>
            <a:ext cx="263122" cy="213204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52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1A5B7-3728-4780-B472-F5A66DA18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858" y="609601"/>
            <a:ext cx="2602523" cy="855577"/>
          </a:xfrm>
        </p:spPr>
        <p:txBody>
          <a:bodyPr/>
          <a:lstStyle/>
          <a:p>
            <a:r>
              <a:rPr lang="es-ES" dirty="0"/>
              <a:t>DISLÈXIA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5DEA34-139C-4EBE-B804-52757E68B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a-ES" dirty="0">
                <a:latin typeface="Schoolbell"/>
              </a:rPr>
              <a:t>La dislèxia és una dificultat on  costen més les coses de l'aprenentatge com per exemple l'escriptura o la lectura, però no només, les coses de l'escola, també saber diferenciar quina mà és la dreta i quina és l'esquera, seguir una línia recta,…</a:t>
            </a:r>
          </a:p>
          <a:p>
            <a:pPr marL="0" indent="0" algn="just">
              <a:buNone/>
            </a:pPr>
            <a:r>
              <a:rPr lang="ca-ES" dirty="0">
                <a:latin typeface="Schoolbell"/>
              </a:rPr>
              <a:t>Però dos dislèxics no són iguals, alguns tenen més dificultats que altres. </a:t>
            </a:r>
          </a:p>
          <a:p>
            <a:pPr marL="0" indent="0" algn="just">
              <a:buNone/>
            </a:pPr>
            <a:r>
              <a:rPr lang="ca-ES" dirty="0">
                <a:latin typeface="Schoolbell"/>
              </a:rPr>
              <a:t>Però no ens equivoquem que el problema no es físic és del cervell.</a:t>
            </a:r>
            <a:br>
              <a:rPr lang="ca-ES" dirty="0"/>
            </a:br>
            <a:r>
              <a:rPr lang="ca-ES" dirty="0">
                <a:latin typeface="Schoolbell"/>
              </a:rPr>
              <a:t>Eiiii director desperta!!!!</a:t>
            </a:r>
          </a:p>
          <a:p>
            <a:pPr marL="0" indent="0">
              <a:buNone/>
            </a:pPr>
            <a:endParaRPr lang="ca-ES" dirty="0">
              <a:solidFill>
                <a:srgbClr val="000000"/>
              </a:solidFill>
              <a:latin typeface="Schoolbell"/>
            </a:endParaRPr>
          </a:p>
          <a:p>
            <a:pPr marL="0" indent="0">
              <a:buNone/>
            </a:pPr>
            <a:r>
              <a:rPr lang="ca-ES" dirty="0">
                <a:solidFill>
                  <a:srgbClr val="000000"/>
                </a:solidFill>
                <a:latin typeface="Schoolbell"/>
                <a:hlinkClick r:id="rId2"/>
              </a:rPr>
              <a:t>http://www.ccma.cat/tv3/super3/infok/en-joan-te-dislexia-i-ens-ho-explica/video/5630443/</a:t>
            </a:r>
            <a:endParaRPr lang="ca-ES" dirty="0">
              <a:solidFill>
                <a:srgbClr val="000000"/>
              </a:solidFill>
              <a:latin typeface="Schoolbell"/>
            </a:endParaRPr>
          </a:p>
          <a:p>
            <a:pPr marL="0" indent="0">
              <a:buNone/>
            </a:pPr>
            <a:endParaRPr lang="ca-ES" dirty="0">
              <a:solidFill>
                <a:srgbClr val="000000"/>
              </a:solidFill>
              <a:latin typeface="Schoolbell"/>
            </a:endParaRPr>
          </a:p>
          <a:p>
            <a:pPr marL="0" indent="0">
              <a:buNone/>
            </a:pPr>
            <a:r>
              <a:rPr lang="ca-ES" dirty="0">
                <a:solidFill>
                  <a:srgbClr val="000000"/>
                </a:solidFill>
                <a:latin typeface="Schoolbell"/>
                <a:hlinkClick r:id="rId3"/>
              </a:rPr>
              <a:t>http://www.ccma.cat/tv3/super3/infok/piriscopi-que-es-la-dislexia/video/5630442/</a:t>
            </a:r>
            <a:endParaRPr lang="ca-ES" dirty="0">
              <a:solidFill>
                <a:srgbClr val="000000"/>
              </a:solidFill>
              <a:latin typeface="Schoolbel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DFE824-F592-40AD-88C9-2CB2D469B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2" y="0"/>
            <a:ext cx="2796718" cy="15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3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78511-5654-4FB8-9A8B-7FA3555C5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412" y="609601"/>
            <a:ext cx="3727939" cy="939984"/>
          </a:xfrm>
        </p:spPr>
        <p:txBody>
          <a:bodyPr/>
          <a:lstStyle/>
          <a:p>
            <a:r>
              <a:rPr lang="es-ES" dirty="0"/>
              <a:t>DISCALCÚLIA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96A2F6A-A982-4AA0-A48B-190C34ED8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489" y="2052917"/>
            <a:ext cx="10586111" cy="4195481"/>
          </a:xfrm>
        </p:spPr>
        <p:txBody>
          <a:bodyPr/>
          <a:lstStyle/>
          <a:p>
            <a:pPr marL="0" indent="0">
              <a:buNone/>
            </a:pPr>
            <a:r>
              <a:rPr lang="ca-ES" dirty="0">
                <a:latin typeface="Schoolbell"/>
              </a:rPr>
              <a:t>És una dificultat molt semblant a la dislèxia però més centrada en els números.</a:t>
            </a:r>
            <a:br>
              <a:rPr lang="ca-ES" dirty="0"/>
            </a:br>
            <a:r>
              <a:rPr lang="ca-ES" dirty="0">
                <a:latin typeface="Schoolbell"/>
              </a:rPr>
              <a:t>Per exemple la dificultat implica comptar, calcular mentalment, les hores, les mesures (longituds, volums...).</a:t>
            </a:r>
            <a:br>
              <a:rPr lang="ca-ES" dirty="0"/>
            </a:br>
            <a:r>
              <a:rPr lang="ca-ES" dirty="0">
                <a:latin typeface="Schoolbell"/>
              </a:rPr>
              <a:t>Però no es igual que la dislèxia perquè la </a:t>
            </a:r>
            <a:r>
              <a:rPr lang="ca-ES" dirty="0" err="1">
                <a:latin typeface="Schoolbell"/>
              </a:rPr>
              <a:t>discalcúlia</a:t>
            </a:r>
            <a:r>
              <a:rPr lang="ca-ES" dirty="0">
                <a:latin typeface="Schoolbell"/>
              </a:rPr>
              <a:t> amb molt entrenament es pot resoldre.    </a:t>
            </a:r>
            <a:endParaRPr lang="ca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14F266-A23E-445A-9B85-2D7B1D0E29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84"/>
          <a:stretch/>
        </p:blipFill>
        <p:spPr>
          <a:xfrm>
            <a:off x="3352800" y="4150658"/>
            <a:ext cx="3475699" cy="19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1528B-2E23-44EB-B3F3-63DF733F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0" y="609601"/>
            <a:ext cx="1206500" cy="690282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TEA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AA161B-C53F-4B02-8C13-C9FAF225D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0" y="1689100"/>
            <a:ext cx="9120414" cy="415290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a-ES" sz="8000" dirty="0">
                <a:latin typeface="Schoolbell"/>
              </a:rPr>
              <a:t>El TEA (significa </a:t>
            </a:r>
            <a:r>
              <a:rPr lang="ca-ES" sz="8000" dirty="0" err="1">
                <a:latin typeface="Schoolbell"/>
              </a:rPr>
              <a:t>Transtorn</a:t>
            </a:r>
            <a:r>
              <a:rPr lang="ca-ES" sz="8000" dirty="0">
                <a:latin typeface="Schoolbell"/>
              </a:rPr>
              <a:t> d‘Espectre Autista) és un trastorn fa que tinguis moltes dificultats socials. Fa com que, a vegades, no hi sentis, com si estiguessis en un món paral·lel, o que tinguis una mania de endreçar-ho tot, o que no entenguis bé que la gent alci la veu, o que et digui coses que poden ferir.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a-ES" sz="8000" dirty="0">
                <a:latin typeface="Schoolbell"/>
              </a:rPr>
              <a:t>D’autistes, n’hi ha molts graus, des de nens que no poden anar sols pel mon, o els què, amb ajuda poden fer vida normal.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a-ES" sz="8000" dirty="0">
                <a:latin typeface="Schoolbell"/>
              </a:rPr>
              <a:t>N’hi ha que no poden parlar mai, i n’ hi ha d’altres que no poden parar de parlar mai.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a-ES" sz="8000" dirty="0">
                <a:latin typeface="Schoolbell"/>
              </a:rPr>
              <a:t>Però tot i això, pots utilitzar pictogrames, </a:t>
            </a:r>
            <a:r>
              <a:rPr lang="ca-ES" sz="8000" dirty="0" err="1">
                <a:latin typeface="Schoolbell"/>
              </a:rPr>
              <a:t>Tomatis</a:t>
            </a:r>
            <a:r>
              <a:rPr lang="ca-ES" sz="8000" dirty="0">
                <a:latin typeface="Schoolbell"/>
              </a:rPr>
              <a:t>, </a:t>
            </a:r>
            <a:r>
              <a:rPr lang="ca-ES" sz="8000" dirty="0" err="1">
                <a:latin typeface="Schoolbell"/>
              </a:rPr>
              <a:t>Padovan</a:t>
            </a:r>
            <a:r>
              <a:rPr lang="ca-ES" sz="8000" dirty="0">
                <a:latin typeface="Schoolbell"/>
              </a:rPr>
              <a:t>, ja que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a-ES" sz="8000" dirty="0">
                <a:latin typeface="Schoolbell"/>
              </a:rPr>
              <a:t>ajuden a fer que et sigui mes fàcil.</a:t>
            </a:r>
          </a:p>
          <a:p>
            <a:pPr marL="0" indent="0">
              <a:lnSpc>
                <a:spcPct val="120000"/>
              </a:lnSpc>
              <a:buNone/>
            </a:pPr>
            <a:endParaRPr lang="ca-ES" sz="8000" dirty="0">
              <a:latin typeface="Schoolbell"/>
            </a:endParaRPr>
          </a:p>
          <a:p>
            <a:pPr marL="0" indent="0">
              <a:buNone/>
            </a:pPr>
            <a:r>
              <a:rPr lang="ca-ES" sz="8000" dirty="0">
                <a:latin typeface="Schoolbel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https://www.youtube.com/watch?v=qxLeb5y6p7s</a:t>
            </a:r>
            <a:endParaRPr lang="ca-ES" sz="8000" dirty="0">
              <a:latin typeface="Schoolbell"/>
            </a:endParaRPr>
          </a:p>
          <a:p>
            <a:pPr marL="0" indent="0">
              <a:buNone/>
            </a:pPr>
            <a:br>
              <a:rPr lang="ca-ES" sz="8000" dirty="0">
                <a:latin typeface="Schoolbell"/>
              </a:rPr>
            </a:br>
            <a:br>
              <a:rPr lang="ca-ES" sz="8000" dirty="0"/>
            </a:br>
            <a:endParaRPr lang="ca-ES" sz="8000" dirty="0">
              <a:latin typeface="Schoolbell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1A7FFE-2386-4D0A-AAB2-E0C11AB73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3844316"/>
            <a:ext cx="2231570" cy="301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600ED-0311-4421-99A7-6B66AF0A2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0" y="609601"/>
            <a:ext cx="1638300" cy="677582"/>
          </a:xfrm>
        </p:spPr>
        <p:txBody>
          <a:bodyPr/>
          <a:lstStyle/>
          <a:p>
            <a:r>
              <a:rPr lang="es-ES" dirty="0"/>
              <a:t>TDAH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7C6194-47A2-4BDE-BE81-094147AA8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dirty="0">
                <a:latin typeface="Schoolbell"/>
              </a:rPr>
              <a:t> Aquest significa (Trastorn per Dèficit d'Atenció i Hiperactivitat) dificultat que consisteix en no poder controlar molt bé els teus nervis, que de vegades no pots estar quiet a la cadira o centrar allò que t’estan explicant.</a:t>
            </a:r>
          </a:p>
          <a:p>
            <a:pPr marL="0" indent="0">
              <a:buNone/>
            </a:pPr>
            <a:r>
              <a:rPr lang="ca-ES" dirty="0">
                <a:latin typeface="Schoolbell"/>
              </a:rPr>
              <a:t>Hi ha vegades que els metges donen medicació per aquesta dificultat, però és un medicament molt fort i s’hauria de vigilar quan es dona.</a:t>
            </a:r>
          </a:p>
          <a:p>
            <a:pPr marL="0" indent="0">
              <a:buNone/>
            </a:pPr>
            <a:endParaRPr lang="ca-ES" dirty="0">
              <a:latin typeface="Schoolbell"/>
            </a:endParaRPr>
          </a:p>
          <a:p>
            <a:pPr marL="0" indent="0">
              <a:buNone/>
            </a:pPr>
            <a:endParaRPr lang="ca-ES" dirty="0">
              <a:latin typeface="Schoolbell"/>
            </a:endParaRPr>
          </a:p>
          <a:p>
            <a:pPr marL="0" indent="0">
              <a:buNone/>
            </a:pPr>
            <a:endParaRPr lang="ca-ES" dirty="0">
              <a:latin typeface="Schoolbell"/>
            </a:endParaRPr>
          </a:p>
          <a:p>
            <a:pPr marL="0" indent="0">
              <a:buNone/>
            </a:pPr>
            <a:r>
              <a:rPr lang="ca-ES" dirty="0">
                <a:hlinkClick r:id="rId2"/>
              </a:rPr>
              <a:t>https://www.youtube.com/watch?v=Hf3UDfp-qUs</a:t>
            </a:r>
            <a:endParaRPr lang="ca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675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8BD3F-6567-4BB2-9AAC-4D3801B94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765" y="452718"/>
            <a:ext cx="1251391" cy="660465"/>
          </a:xfrm>
        </p:spPr>
        <p:txBody>
          <a:bodyPr/>
          <a:lstStyle/>
          <a:p>
            <a:pPr algn="ctr"/>
            <a:r>
              <a:rPr lang="ca-ES" dirty="0"/>
              <a:t>TDC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9071CE-D3AA-4076-92B6-D90A4209D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180" y="1673679"/>
            <a:ext cx="8947674" cy="4602361"/>
          </a:xfrm>
        </p:spPr>
        <p:txBody>
          <a:bodyPr/>
          <a:lstStyle/>
          <a:p>
            <a:pPr marL="457200" lvl="1" indent="0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ca-ES" sz="2000" dirty="0">
                <a:latin typeface="Schoolbell"/>
              </a:rPr>
              <a:t>Aquesta és una dificultat significa </a:t>
            </a:r>
            <a:r>
              <a:rPr lang="ca-ES" sz="2000" dirty="0">
                <a:solidFill>
                  <a:prstClr val="white"/>
                </a:solidFill>
                <a:latin typeface="Schoolbell"/>
              </a:rPr>
              <a:t>(Trastorn del desenvolupament de la coordinació) </a:t>
            </a:r>
            <a:r>
              <a:rPr lang="ca-ES" sz="2000" dirty="0">
                <a:latin typeface="Schoolbell"/>
              </a:rPr>
              <a:t>que afecta a dos punts diferents:</a:t>
            </a:r>
          </a:p>
          <a:p>
            <a:pPr marL="457200" lvl="1" indent="0">
              <a:buClr>
                <a:srgbClr val="1E5155">
                  <a:lumMod val="40000"/>
                  <a:lumOff val="60000"/>
                </a:srgbClr>
              </a:buClr>
              <a:buNone/>
            </a:pPr>
            <a:endParaRPr lang="ca-ES" dirty="0">
              <a:latin typeface="Schoolbell"/>
            </a:endParaRPr>
          </a:p>
          <a:p>
            <a:r>
              <a:rPr lang="ca-ES" dirty="0">
                <a:latin typeface="Schoolbell"/>
              </a:rPr>
              <a:t>La psicomotricitat fina consisteix en agafar una forquilla, en agafar un llapis resseguir un dibuix o sigui que allò que més et pot costar són els treballs de l’escola.</a:t>
            </a:r>
          </a:p>
          <a:p>
            <a:endParaRPr lang="ca-ES" dirty="0">
              <a:latin typeface="Schoolbell"/>
            </a:endParaRPr>
          </a:p>
          <a:p>
            <a:endParaRPr lang="ca-ES" dirty="0">
              <a:latin typeface="Schoolbell"/>
            </a:endParaRPr>
          </a:p>
          <a:p>
            <a:r>
              <a:rPr lang="ca-ES" dirty="0">
                <a:latin typeface="Schoolbell"/>
              </a:rPr>
              <a:t>La psicomotricitat gruixuda consisteix en agafar una pilota, xutar-la, anar amb bicicleta, inclús saltar la corda o sigui allò que més et pot costar son tot allò relacionat amb esports.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4002BB-8DCE-436B-8185-75D20858B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664" y="4706665"/>
            <a:ext cx="2151335" cy="21513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2718AA9-B8CD-4DC4-B66E-311F28C901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9" t="1462" r="4694"/>
          <a:stretch/>
        </p:blipFill>
        <p:spPr>
          <a:xfrm>
            <a:off x="9968593" y="1445079"/>
            <a:ext cx="2114550" cy="1713908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8CAB381-CEBE-49B0-9167-415FB00F34A6}"/>
              </a:ext>
            </a:extLst>
          </p:cNvPr>
          <p:cNvCxnSpPr>
            <a:cxnSpLocks/>
          </p:cNvCxnSpPr>
          <p:nvPr/>
        </p:nvCxnSpPr>
        <p:spPr>
          <a:xfrm>
            <a:off x="0" y="4162957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83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xtura grung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516</TotalTime>
  <Words>270</Words>
  <Application>Microsoft Office PowerPoint</Application>
  <PresentationFormat>Panorámica</PresentationFormat>
  <Paragraphs>75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Bahnschrift Condensed</vt:lpstr>
      <vt:lpstr>Bahnschrift Light Condensed</vt:lpstr>
      <vt:lpstr>Century Gothic</vt:lpstr>
      <vt:lpstr>Glacial Indifference</vt:lpstr>
      <vt:lpstr>Schoolbell</vt:lpstr>
      <vt:lpstr>Wingdings 3</vt:lpstr>
      <vt:lpstr>Yellowtail</vt:lpstr>
      <vt:lpstr>Ion</vt:lpstr>
      <vt:lpstr>TIPUS DE DIFICULTATS EN L’APRENENTATGE</vt:lpstr>
      <vt:lpstr>GUIÓ</vt:lpstr>
      <vt:lpstr>COM FUNCIONA EL NOSTE CERVELL</vt:lpstr>
      <vt:lpstr>TIPUS DE DIFICULTATS EN L'APRENENTATGE</vt:lpstr>
      <vt:lpstr>DISLÈXIA</vt:lpstr>
      <vt:lpstr>DISCALCÚLIA</vt:lpstr>
      <vt:lpstr>TEA</vt:lpstr>
      <vt:lpstr>TDAH</vt:lpstr>
      <vt:lpstr>TDC</vt:lpstr>
      <vt:lpstr>TOTS TENIM DIFICULTATS ENCARA QUE NO SIGUIN D’AQUEST TIPUS?</vt:lpstr>
      <vt:lpstr>WEBGRAFIA</vt:lpstr>
      <vt:lpstr>PERQUÈ HE TRIAT AQUEST TEMA?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TIPUS DE DIFICULTATS EN APRENENTATGE</dc:title>
  <dc:creator>Laia L</dc:creator>
  <cp:lastModifiedBy>Laia L</cp:lastModifiedBy>
  <cp:revision>71</cp:revision>
  <dcterms:created xsi:type="dcterms:W3CDTF">2018-10-27T16:55:30Z</dcterms:created>
  <dcterms:modified xsi:type="dcterms:W3CDTF">2018-11-25T19:45:30Z</dcterms:modified>
</cp:coreProperties>
</file>