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79dae4bb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079dae4b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38000"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7.jpg"/><Relationship Id="rId5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lp9QVUPSAlHUt9oSBFwjXGx_-iDB2SHq/view" TargetMode="External"/><Relationship Id="rId4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gif"/><Relationship Id="rId4" Type="http://schemas.openxmlformats.org/officeDocument/2006/relationships/image" Target="../media/image22.gif"/><Relationship Id="rId5" Type="http://schemas.openxmlformats.org/officeDocument/2006/relationships/image" Target="../media/image21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9.jpg"/><Relationship Id="rId5" Type="http://schemas.openxmlformats.org/officeDocument/2006/relationships/hyperlink" Target="http://catatrux.blogspot.com/2011/09/canco-de-les-vocals-la-mosca.html" TargetMode="External"/><Relationship Id="rId6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14.jpg"/><Relationship Id="rId9" Type="http://schemas.openxmlformats.org/officeDocument/2006/relationships/image" Target="../media/image5.gif"/><Relationship Id="rId5" Type="http://schemas.openxmlformats.org/officeDocument/2006/relationships/image" Target="../media/image15.png"/><Relationship Id="rId6" Type="http://schemas.openxmlformats.org/officeDocument/2006/relationships/hyperlink" Target="http://www.pngall.com/3-number-png" TargetMode="External"/><Relationship Id="rId7" Type="http://schemas.openxmlformats.org/officeDocument/2006/relationships/hyperlink" Target="https://creativecommons.org/licenses/by-nc/3.0/" TargetMode="External"/><Relationship Id="rId8" Type="http://schemas.openxmlformats.org/officeDocument/2006/relationships/image" Target="../media/image4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2226365" y="397565"/>
            <a:ext cx="7169426" cy="52976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</a:pPr>
            <a:r>
              <a:rPr lang="ca-ES" sz="8000">
                <a:latin typeface="Calibri"/>
                <a:ea typeface="Calibri"/>
                <a:cs typeface="Calibri"/>
                <a:sym typeface="Calibri"/>
              </a:rPr>
              <a:t>L’explosió del</a:t>
            </a:r>
            <a:br>
              <a:rPr lang="ca-ES" sz="8000">
                <a:latin typeface="Calibri"/>
                <a:ea typeface="Calibri"/>
                <a:cs typeface="Calibri"/>
                <a:sym typeface="Calibri"/>
              </a:rPr>
            </a:br>
            <a:r>
              <a:rPr lang="ca-ES" sz="8000">
                <a:latin typeface="Calibri"/>
                <a:ea typeface="Calibri"/>
                <a:cs typeface="Calibri"/>
                <a:sym typeface="Calibri"/>
              </a:rPr>
              <a:t>reactor nº4</a:t>
            </a:r>
            <a:br>
              <a:rPr lang="ca-ES" sz="8000">
                <a:latin typeface="Calibri"/>
                <a:ea typeface="Calibri"/>
                <a:cs typeface="Calibri"/>
                <a:sym typeface="Calibri"/>
              </a:rPr>
            </a:br>
            <a:r>
              <a:rPr lang="ca-ES" sz="800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ca-ES" sz="8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Txernòbil</a:t>
            </a:r>
            <a:endParaRPr sz="8000"/>
          </a:p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6980580" y="5695255"/>
            <a:ext cx="3965714" cy="120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a-ES"/>
              <a:t>Diethard Peralta Schneider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a-ES"/>
              <a:t>4t A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14:flip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213304"/>
            <a:ext cx="4726884" cy="595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5625" y="470699"/>
            <a:ext cx="5902450" cy="609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8143" y="1115463"/>
            <a:ext cx="9392676" cy="462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3" title="video Txernòbi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94225"/>
            <a:ext cx="12192000" cy="5486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/>
              <a:t>        </a:t>
            </a:r>
            <a:r>
              <a:rPr b="1" lang="ca-ES"/>
              <a:t>Preguntes. </a:t>
            </a:r>
            <a:endParaRPr b="1"/>
          </a:p>
        </p:txBody>
      </p:sp>
      <p:sp>
        <p:nvSpPr>
          <p:cNvPr id="166" name="Google Shape;166;p2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975" y="1342550"/>
            <a:ext cx="10204425" cy="551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040900">
            <a:off x="8226763" y="-222278"/>
            <a:ext cx="1607350" cy="1607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04675" y="-518975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838200" y="-147224"/>
            <a:ext cx="10515600" cy="16565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b="1" lang="ca-ES" sz="7200">
                <a:latin typeface="Calibri"/>
                <a:ea typeface="Calibri"/>
                <a:cs typeface="Calibri"/>
                <a:sym typeface="Calibri"/>
              </a:rPr>
              <a:t>Qu</a:t>
            </a:r>
            <a:r>
              <a:rPr b="1" lang="ca-ES" sz="7200"/>
              <a:t>è</a:t>
            </a:r>
            <a:r>
              <a:rPr b="1" lang="ca-ES" sz="7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ca-ES" sz="7200"/>
              <a:t>é</a:t>
            </a:r>
            <a:r>
              <a:rPr b="1" lang="ca-ES" sz="7200">
                <a:latin typeface="Calibri"/>
                <a:ea typeface="Calibri"/>
                <a:cs typeface="Calibri"/>
                <a:sym typeface="Calibri"/>
              </a:rPr>
              <a:t>s una planta nuclear?</a:t>
            </a:r>
            <a:endParaRPr/>
          </a:p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838200" y="1825625"/>
            <a:ext cx="10515600" cy="14741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94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ca-ES" sz="4400"/>
              <a:t>É</a:t>
            </a:r>
            <a:r>
              <a:rPr lang="ca-ES" sz="4400">
                <a:latin typeface="Calibri"/>
                <a:ea typeface="Calibri"/>
                <a:cs typeface="Calibri"/>
                <a:sym typeface="Calibri"/>
              </a:rPr>
              <a:t>s una instal·lació.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3799" y="2933700"/>
            <a:ext cx="569595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838200" y="228601"/>
            <a:ext cx="10515600" cy="146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b="1" lang="ca-ES" sz="7200">
                <a:latin typeface="Calibri"/>
                <a:ea typeface="Calibri"/>
                <a:cs typeface="Calibri"/>
                <a:sym typeface="Calibri"/>
              </a:rPr>
              <a:t>      Per què serveix?</a:t>
            </a:r>
            <a:endParaRPr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838200" y="1825625"/>
            <a:ext cx="10515600" cy="1116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23622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a-ES" sz="4800">
                <a:latin typeface="Calibri"/>
                <a:ea typeface="Calibri"/>
                <a:cs typeface="Calibri"/>
                <a:sym typeface="Calibri"/>
              </a:rPr>
              <a:t>Generar energia elèctrica.</a:t>
            </a:r>
            <a:endParaRPr sz="6600"/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1539" y="3916018"/>
            <a:ext cx="5209020" cy="2031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0837" y="3429000"/>
            <a:ext cx="4065563" cy="2708031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101" name="Google Shape;101;p15"/>
          <p:cNvSpPr txBox="1"/>
          <p:nvPr/>
        </p:nvSpPr>
        <p:spPr>
          <a:xfrm>
            <a:off x="1420837" y="6137032"/>
            <a:ext cx="406556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9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Esta foto</a:t>
            </a:r>
            <a:r>
              <a:rPr b="0" i="0" lang="ca-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Autor desconocido está bajo licencia </a:t>
            </a:r>
            <a:r>
              <a:rPr b="0" i="0" lang="ca-ES" sz="9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CC BY-NC-ND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1295400" y="136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ca-ES" sz="3600"/>
              <a:t> </a:t>
            </a:r>
            <a:r>
              <a:rPr b="1" lang="ca-ES" sz="4000"/>
              <a:t>Llocs  d’Espanya i Catalunya on hi ha  centrals.</a:t>
            </a:r>
            <a:endParaRPr b="1" sz="7600"/>
          </a:p>
        </p:txBody>
      </p:sp>
      <p:sp>
        <p:nvSpPr>
          <p:cNvPr id="107" name="Google Shape;107;p16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5400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9574" y="1516123"/>
            <a:ext cx="7242900" cy="50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ca-ES" sz="4900">
                <a:latin typeface="Calibri"/>
                <a:ea typeface="Calibri"/>
                <a:cs typeface="Calibri"/>
                <a:sym typeface="Calibri"/>
              </a:rPr>
              <a:t>Quins perills té una planta nuclear i com afect</a:t>
            </a:r>
            <a:r>
              <a:rPr b="1" lang="ca-ES" sz="4900"/>
              <a:t>a</a:t>
            </a:r>
            <a:r>
              <a:rPr b="1" lang="ca-ES" sz="4900"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lang="ca-ES" sz="1800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838200" y="1825625"/>
            <a:ext cx="10515600" cy="559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3495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a-ES" sz="4000"/>
              <a:t> Una p</a:t>
            </a:r>
            <a:r>
              <a:rPr lang="ca-ES" sz="4000">
                <a:latin typeface="Calibri"/>
                <a:ea typeface="Calibri"/>
                <a:cs typeface="Calibri"/>
                <a:sym typeface="Calibri"/>
              </a:rPr>
              <a:t>lanta nuclear t</a:t>
            </a:r>
            <a:r>
              <a:rPr lang="ca-ES" sz="4000"/>
              <a:t>é</a:t>
            </a:r>
            <a:r>
              <a:rPr lang="ca-ES" sz="4000">
                <a:latin typeface="Calibri"/>
                <a:ea typeface="Calibri"/>
                <a:cs typeface="Calibri"/>
                <a:sym typeface="Calibri"/>
              </a:rPr>
              <a:t> 3 inconvenients</a:t>
            </a:r>
            <a:r>
              <a:rPr lang="ca-ES" sz="4000"/>
              <a:t>:</a:t>
            </a:r>
            <a:endParaRPr sz="5400"/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1853" y="2385391"/>
            <a:ext cx="1440992" cy="1914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6074" y="4300330"/>
            <a:ext cx="1745974" cy="174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90552" y="3442013"/>
            <a:ext cx="2931506" cy="234520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8438325" y="6843840"/>
            <a:ext cx="17011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Esta foto</a:t>
            </a:r>
            <a:r>
              <a:rPr lang="ca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Autor desconocido está bajo licencia </a:t>
            </a:r>
            <a:r>
              <a:rPr lang="ca-ES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CC BY-NC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10581" y="2570921"/>
            <a:ext cx="1543878" cy="1543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94361" y="4614615"/>
            <a:ext cx="1543878" cy="1543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109480" y="3999712"/>
            <a:ext cx="1543878" cy="1543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ca-ES"/>
              <a:t>L’</a:t>
            </a: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 accident més important.</a:t>
            </a:r>
            <a:endParaRPr b="1" sz="8800"/>
          </a:p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838200" y="1825625"/>
            <a:ext cx="5006009" cy="10960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3973" y="1690688"/>
            <a:ext cx="5794027" cy="3865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2283" y="1690688"/>
            <a:ext cx="4974292" cy="4974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ca-ES" sz="4400"/>
              <a:t>On va passar?</a:t>
            </a:r>
            <a:endParaRPr b="1"/>
          </a:p>
        </p:txBody>
      </p:sp>
      <p:pic>
        <p:nvPicPr>
          <p:cNvPr id="135" name="Google Shape;135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8144" y="1690688"/>
            <a:ext cx="77357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ca-ES" sz="4400"/>
              <a:t>Quan va passar?</a:t>
            </a:r>
            <a:endParaRPr b="1"/>
          </a:p>
        </p:txBody>
      </p:sp>
      <p:pic>
        <p:nvPicPr>
          <p:cNvPr id="141" name="Google Shape;141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9948" y="1690688"/>
            <a:ext cx="7275443" cy="4780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29942" y="1689081"/>
            <a:ext cx="7175223" cy="4783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ca-ES" sz="4400"/>
              <a:t>Què va passar?</a:t>
            </a:r>
            <a:endParaRPr b="1" sz="4400"/>
          </a:p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</a:pPr>
            <a:r>
              <a:rPr lang="ca-ES" sz="3900"/>
              <a:t>Prova.</a:t>
            </a:r>
            <a:endParaRPr sz="3900"/>
          </a:p>
          <a:p>
            <a:pPr indent="-29845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</a:pPr>
            <a:r>
              <a:rPr lang="ca-ES" sz="3900"/>
              <a:t>Error humà.</a:t>
            </a:r>
            <a:endParaRPr sz="3900"/>
          </a:p>
          <a:p>
            <a:pPr indent="-29845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</a:pPr>
            <a:r>
              <a:rPr lang="ca-ES" sz="3900"/>
              <a:t>Explosió.</a:t>
            </a:r>
            <a:endParaRPr sz="3900"/>
          </a:p>
          <a:p>
            <a:pPr indent="-29845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</a:pPr>
            <a:r>
              <a:rPr lang="ca-ES" sz="3900"/>
              <a:t>Vapor.</a:t>
            </a:r>
            <a:endParaRPr sz="3900"/>
          </a:p>
          <a:p>
            <a:pPr indent="-29845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</a:pPr>
            <a:r>
              <a:rPr lang="ca-ES" sz="3900"/>
              <a:t>Pluja.</a:t>
            </a:r>
            <a:endParaRPr sz="3900"/>
          </a:p>
          <a:p>
            <a:pPr indent="-29845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</a:pPr>
            <a:r>
              <a:rPr lang="ca-ES" sz="3900"/>
              <a:t>Contaminació</a:t>
            </a:r>
            <a:endParaRPr sz="3900"/>
          </a:p>
          <a:p>
            <a:pPr indent="-508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900"/>
          </a:p>
          <a:p>
            <a:pPr indent="-508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