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7" r:id="rId2"/>
    <p:sldId id="260" r:id="rId3"/>
    <p:sldId id="259" r:id="rId4"/>
    <p:sldId id="258" r:id="rId5"/>
  </p:sldIdLst>
  <p:sldSz cx="9144000" cy="6858000" type="screen4x3"/>
  <p:notesSz cx="7104063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8" autoAdjust="0"/>
    <p:restoredTop sz="93387" autoAdjust="0"/>
  </p:normalViewPr>
  <p:slideViewPr>
    <p:cSldViewPr snapToGrid="0"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74C00F6-4134-4054-8685-055726A070E3}" type="datetimeFigureOut">
              <a:rPr lang="es-ES" smtClean="0"/>
              <a:pPr/>
              <a:t>15/05/2024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6628394-968F-4E88-B80A-D145E1B8A4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632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8394-968F-4E88-B80A-D145E1B8A4C1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296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66533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6187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87275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74148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40668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5914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31769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24901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55707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34213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0004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1636-8ACD-4851-A62C-4D0B961F8FBC}" type="datetimeFigureOut">
              <a:rPr lang="ca-ES" smtClean="0"/>
              <a:pPr/>
              <a:t>15/5/2024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E312-A121-4BDE-B916-6D2277C066E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43642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ocumento1 - Wor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43" t="24268" r="29697" b="9231"/>
          <a:stretch/>
        </p:blipFill>
        <p:spPr>
          <a:xfrm>
            <a:off x="8789" y="0"/>
            <a:ext cx="9135211" cy="6858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700667" y="3319419"/>
            <a:ext cx="4304816" cy="375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6813" y="1774608"/>
            <a:ext cx="247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Dissabte </a:t>
            </a:r>
            <a:r>
              <a:rPr lang="ca-E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 de juny</a:t>
            </a:r>
            <a:endParaRPr lang="ca-E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28972" y="2147824"/>
            <a:ext cx="7791216" cy="452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1" b="1" dirty="0" smtClean="0"/>
              <a:t>11.00 h-20.00 h</a:t>
            </a:r>
            <a:r>
              <a:rPr lang="ca-ES" sz="1801" dirty="0" smtClean="0"/>
              <a:t> </a:t>
            </a:r>
          </a:p>
          <a:p>
            <a:pPr lvl="1"/>
            <a:r>
              <a:rPr lang="ca-ES" sz="1801" dirty="0" smtClean="0"/>
              <a:t>Plantada </a:t>
            </a:r>
            <a:r>
              <a:rPr lang="ca-ES" sz="1801" dirty="0"/>
              <a:t>de </a:t>
            </a:r>
            <a:r>
              <a:rPr lang="ca-ES" sz="1801" dirty="0" smtClean="0"/>
              <a:t>tendes i si ho voleu, </a:t>
            </a:r>
            <a:r>
              <a:rPr lang="ca-ES" sz="1801" b="1" i="1" dirty="0" smtClean="0"/>
              <a:t>ja us podeu quedar a dinar!!!</a:t>
            </a:r>
          </a:p>
          <a:p>
            <a:pPr lvl="1"/>
            <a:endParaRPr lang="ca-ES" sz="1801" dirty="0"/>
          </a:p>
          <a:p>
            <a:pPr lvl="1"/>
            <a:endParaRPr lang="ca-ES" sz="1801" dirty="0" smtClean="0"/>
          </a:p>
          <a:p>
            <a:pPr lvl="1"/>
            <a:r>
              <a:rPr lang="ca-ES" sz="1801" b="1" dirty="0" smtClean="0">
                <a:solidFill>
                  <a:srgbClr val="FF0000"/>
                </a:solidFill>
              </a:rPr>
              <a:t>                                          Recordeu portar joguines i roba de recanvi!</a:t>
            </a:r>
            <a:endParaRPr lang="ca-ES" sz="1801" dirty="0" smtClean="0"/>
          </a:p>
          <a:p>
            <a:pPr lvl="1"/>
            <a:endParaRPr lang="ca-ES" sz="1801" dirty="0" smtClean="0"/>
          </a:p>
          <a:p>
            <a:pPr lvl="1"/>
            <a:r>
              <a:rPr lang="ca-ES" sz="1801" b="1" dirty="0" smtClean="0"/>
              <a:t>AL VOLTANT DE LES 18.00 h</a:t>
            </a:r>
            <a:br>
              <a:rPr lang="ca-ES" sz="1801" b="1" dirty="0" smtClean="0"/>
            </a:br>
            <a:r>
              <a:rPr lang="ca-ES" sz="1801" dirty="0" smtClean="0"/>
              <a:t>Jocs per als infants</a:t>
            </a:r>
            <a:endParaRPr lang="ca-ES" sz="1801" b="1" dirty="0"/>
          </a:p>
          <a:p>
            <a:endParaRPr lang="ca-ES" sz="1801" b="1" dirty="0" smtClean="0"/>
          </a:p>
          <a:p>
            <a:endParaRPr lang="ca-ES" sz="1801" dirty="0" smtClean="0"/>
          </a:p>
          <a:p>
            <a:r>
              <a:rPr lang="ca-ES" sz="1801" b="1" dirty="0" smtClean="0"/>
              <a:t>20.30 h </a:t>
            </a:r>
            <a:endParaRPr lang="ca-ES" sz="1801" b="1" dirty="0"/>
          </a:p>
          <a:p>
            <a:pPr lvl="1"/>
            <a:r>
              <a:rPr lang="ca-ES" sz="1801" b="1" dirty="0" smtClean="0">
                <a:solidFill>
                  <a:prstClr val="black"/>
                </a:solidFill>
              </a:rPr>
              <a:t>Assemblea </a:t>
            </a:r>
            <a:r>
              <a:rPr lang="ca-ES" sz="1801" b="1" dirty="0">
                <a:solidFill>
                  <a:prstClr val="black"/>
                </a:solidFill>
              </a:rPr>
              <a:t>general al porxo </a:t>
            </a:r>
            <a:r>
              <a:rPr lang="ca-ES" sz="1801" b="1" dirty="0"/>
              <a:t>	</a:t>
            </a:r>
          </a:p>
          <a:p>
            <a:endParaRPr lang="ca-ES" sz="1801" b="1" dirty="0"/>
          </a:p>
          <a:p>
            <a:endParaRPr lang="ca-ES" sz="1801" b="1" dirty="0"/>
          </a:p>
          <a:p>
            <a:endParaRPr lang="ca-ES" sz="1801" b="1" dirty="0"/>
          </a:p>
          <a:p>
            <a:endParaRPr lang="ca-ES" sz="1801" b="1" dirty="0"/>
          </a:p>
        </p:txBody>
      </p:sp>
      <p:sp>
        <p:nvSpPr>
          <p:cNvPr id="8" name="AutoShape 4" descr="SeÃ±al De Advertencia Signo - GrÃ¡ficos vectoriales gratis en Pixabay"/>
          <p:cNvSpPr>
            <a:spLocks noChangeAspect="1" noChangeArrowheads="1"/>
          </p:cNvSpPr>
          <p:nvPr/>
        </p:nvSpPr>
        <p:spPr bwMode="auto">
          <a:xfrm>
            <a:off x="-136842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ca-ES" sz="1801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764" y="3260910"/>
            <a:ext cx="561975" cy="46831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488141" y="120421"/>
            <a:ext cx="6382871" cy="175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s-ES" sz="5401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ACAMPADA FAMILIAR </a:t>
            </a:r>
            <a:r>
              <a:rPr lang="es-ES" sz="5401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2024</a:t>
            </a:r>
            <a:endParaRPr lang="es-ES" sz="5401" b="1" dirty="0">
              <a:ln w="22225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406589" y="5647765"/>
            <a:ext cx="37651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a-ES" sz="1600" b="1" i="1" dirty="0"/>
              <a:t>D’obligada assistència. Hi ha un seguit de normes a seguir per a que l’acampada esdevingui un èxit </a:t>
            </a:r>
          </a:p>
        </p:txBody>
      </p:sp>
    </p:spTree>
    <p:extLst>
      <p:ext uri="{BB962C8B-B14F-4D97-AF65-F5344CB8AC3E}">
        <p14:creationId xmlns="" xmlns:p14="http://schemas.microsoft.com/office/powerpoint/2010/main" val="34786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Documento1 - Wor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43" t="24268" r="29697" b="9231"/>
          <a:stretch/>
        </p:blipFill>
        <p:spPr>
          <a:xfrm>
            <a:off x="0" y="7938"/>
            <a:ext cx="9135211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80655" y="2506412"/>
            <a:ext cx="7721604" cy="341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1" b="1" dirty="0"/>
              <a:t>21.00h </a:t>
            </a:r>
            <a:endParaRPr lang="ca-ES" sz="1801" dirty="0" smtClean="0"/>
          </a:p>
          <a:p>
            <a:pPr lvl="1"/>
            <a:r>
              <a:rPr lang="ca-ES" sz="1801" dirty="0" smtClean="0"/>
              <a:t>Sopar </a:t>
            </a:r>
            <a:r>
              <a:rPr lang="ca-ES" sz="1801" dirty="0"/>
              <a:t>a la pista de l’escola</a:t>
            </a:r>
          </a:p>
          <a:p>
            <a:r>
              <a:rPr lang="ca-ES" sz="1801" dirty="0"/>
              <a:t>		</a:t>
            </a:r>
            <a:endParaRPr lang="ca-ES" sz="1801" dirty="0" smtClean="0"/>
          </a:p>
          <a:p>
            <a:r>
              <a:rPr lang="ca-ES" sz="1801" dirty="0"/>
              <a:t>	</a:t>
            </a:r>
            <a:endParaRPr lang="ca-ES" sz="1801" b="1" dirty="0"/>
          </a:p>
          <a:p>
            <a:r>
              <a:rPr lang="ca-ES" sz="1801" b="1" dirty="0" smtClean="0"/>
              <a:t>22.00-22.30h </a:t>
            </a:r>
            <a:endParaRPr lang="ca-ES" sz="1801" b="1" dirty="0"/>
          </a:p>
          <a:p>
            <a:pPr lvl="1"/>
            <a:r>
              <a:rPr lang="ca-ES" sz="1801" dirty="0" smtClean="0"/>
              <a:t>Apertura </a:t>
            </a:r>
            <a:r>
              <a:rPr lang="ca-ES" sz="1801" dirty="0"/>
              <a:t>de la porta </a:t>
            </a:r>
            <a:r>
              <a:rPr lang="ca-ES" sz="1801" dirty="0" smtClean="0"/>
              <a:t>d’entrada</a:t>
            </a:r>
            <a:endParaRPr lang="ca-ES" sz="1801" b="1" dirty="0"/>
          </a:p>
          <a:p>
            <a:endParaRPr lang="ca-ES" sz="1801" b="1" dirty="0" smtClean="0"/>
          </a:p>
          <a:p>
            <a:r>
              <a:rPr lang="ca-ES" sz="1801" b="1" dirty="0" smtClean="0"/>
              <a:t>22.30</a:t>
            </a:r>
          </a:p>
          <a:p>
            <a:pPr lvl="1"/>
            <a:r>
              <a:rPr lang="ca-ES" sz="1801" dirty="0" smtClean="0"/>
              <a:t>Jocs </a:t>
            </a:r>
            <a:r>
              <a:rPr lang="ca-ES" sz="1801" dirty="0"/>
              <a:t>de nit per a tothom </a:t>
            </a:r>
          </a:p>
          <a:p>
            <a:r>
              <a:rPr lang="ca-ES" sz="1801" b="1" dirty="0"/>
              <a:t>		</a:t>
            </a:r>
          </a:p>
          <a:p>
            <a:r>
              <a:rPr lang="ca-ES" sz="1801" b="1" dirty="0" smtClean="0"/>
              <a:t>00.30h </a:t>
            </a:r>
            <a:r>
              <a:rPr lang="ca-ES" sz="1801" b="1" dirty="0"/>
              <a:t>		FI D’ACTIVITATS I SILENCI </a:t>
            </a:r>
          </a:p>
          <a:p>
            <a:endParaRPr lang="ca-ES" sz="1801" b="1" dirty="0"/>
          </a:p>
        </p:txBody>
      </p:sp>
      <p:sp>
        <p:nvSpPr>
          <p:cNvPr id="8" name="AutoShape 4" descr="SeÃ±al De Advertencia Signo - GrÃ¡ficos vectoriales gratis en Pixabay"/>
          <p:cNvSpPr>
            <a:spLocks noChangeAspect="1" noChangeArrowheads="1"/>
          </p:cNvSpPr>
          <p:nvPr/>
        </p:nvSpPr>
        <p:spPr bwMode="auto">
          <a:xfrm>
            <a:off x="-136842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ca-ES" sz="1801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0937" y="2739538"/>
            <a:ext cx="561975" cy="468313"/>
          </a:xfrm>
          <a:prstGeom prst="rect">
            <a:avLst/>
          </a:prstGeom>
        </p:spPr>
      </p:pic>
      <p:pic>
        <p:nvPicPr>
          <p:cNvPr id="15" name="Picture 2" descr="Cara pidiendo silencio clipart. Dibujos animados descargar gratis. | 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78" y="5400888"/>
            <a:ext cx="637819" cy="637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791273" y="2639995"/>
            <a:ext cx="3410128" cy="14779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1" b="1" i="1" dirty="0" smtClean="0">
                <a:solidFill>
                  <a:srgbClr val="FF0000"/>
                </a:solidFill>
              </a:rPr>
              <a:t>Recordeu </a:t>
            </a:r>
            <a:r>
              <a:rPr lang="ca-ES" sz="1801" i="1" dirty="0" smtClean="0">
                <a:solidFill>
                  <a:srgbClr val="FF0000"/>
                </a:solidFill>
              </a:rPr>
              <a:t>que cal </a:t>
            </a:r>
            <a:r>
              <a:rPr lang="ca-ES" sz="1801" i="1" dirty="0">
                <a:solidFill>
                  <a:srgbClr val="FF0000"/>
                </a:solidFill>
              </a:rPr>
              <a:t>que cada família </a:t>
            </a:r>
            <a:r>
              <a:rPr lang="ca-ES" sz="1801" b="1" i="1" dirty="0">
                <a:solidFill>
                  <a:srgbClr val="FF0000"/>
                </a:solidFill>
              </a:rPr>
              <a:t>porti </a:t>
            </a:r>
            <a:r>
              <a:rPr lang="ca-ES" sz="1801" b="1" i="1" dirty="0" smtClean="0">
                <a:solidFill>
                  <a:srgbClr val="FF0000"/>
                </a:solidFill>
              </a:rPr>
              <a:t>el sopar i els </a:t>
            </a:r>
            <a:r>
              <a:rPr lang="ca-ES" sz="1801" b="1" i="1" dirty="0">
                <a:solidFill>
                  <a:srgbClr val="FF0000"/>
                </a:solidFill>
              </a:rPr>
              <a:t>estris necessaris</a:t>
            </a:r>
            <a:r>
              <a:rPr lang="ca-ES" sz="1801" i="1" dirty="0">
                <a:solidFill>
                  <a:srgbClr val="FF0000"/>
                </a:solidFill>
              </a:rPr>
              <a:t>; taula, </a:t>
            </a:r>
            <a:r>
              <a:rPr lang="ca-ES" sz="1801" i="1" dirty="0" smtClean="0">
                <a:solidFill>
                  <a:srgbClr val="FF0000"/>
                </a:solidFill>
              </a:rPr>
              <a:t>cadires</a:t>
            </a:r>
            <a:r>
              <a:rPr lang="ca-ES" sz="1801" i="1" dirty="0">
                <a:solidFill>
                  <a:srgbClr val="FF0000"/>
                </a:solidFill>
              </a:rPr>
              <a:t>, el sopar, coberts, plats, gots, tovallons…i </a:t>
            </a:r>
            <a:r>
              <a:rPr lang="ca-ES" sz="1801" i="1" dirty="0" smtClean="0">
                <a:solidFill>
                  <a:srgbClr val="FF0000"/>
                </a:solidFill>
              </a:rPr>
              <a:t>la gana! </a:t>
            </a:r>
            <a:endParaRPr lang="ca-ES" sz="1801" i="1" dirty="0">
              <a:solidFill>
                <a:srgbClr val="FF0000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4506101" y="4539618"/>
            <a:ext cx="570345" cy="48823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1"/>
          </a:p>
        </p:txBody>
      </p:sp>
      <p:sp>
        <p:nvSpPr>
          <p:cNvPr id="17" name="CuadroTexto 16"/>
          <p:cNvSpPr txBox="1"/>
          <p:nvPr/>
        </p:nvSpPr>
        <p:spPr>
          <a:xfrm>
            <a:off x="5205760" y="4280138"/>
            <a:ext cx="3467185" cy="923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ca-ES" sz="1801" b="1" i="1" dirty="0">
                <a:solidFill>
                  <a:srgbClr val="FF0000"/>
                </a:solidFill>
              </a:rPr>
              <a:t>Famílies necessitem </a:t>
            </a:r>
            <a:r>
              <a:rPr lang="ca-ES" sz="1801" b="1" i="1" dirty="0" smtClean="0">
                <a:solidFill>
                  <a:srgbClr val="FF0000"/>
                </a:solidFill>
              </a:rPr>
              <a:t>la </a:t>
            </a:r>
            <a:r>
              <a:rPr lang="ca-ES" sz="1801" b="1" i="1" dirty="0">
                <a:solidFill>
                  <a:srgbClr val="FF0000"/>
                </a:solidFill>
              </a:rPr>
              <a:t>vostra col·laboració per a que ens feu </a:t>
            </a:r>
            <a:r>
              <a:rPr lang="ca-ES" sz="1801" b="1" i="1" dirty="0" smtClean="0">
                <a:solidFill>
                  <a:srgbClr val="FF0000"/>
                </a:solidFill>
              </a:rPr>
              <a:t>arribar </a:t>
            </a:r>
            <a:r>
              <a:rPr lang="ca-ES" sz="1801" b="1" i="1" dirty="0">
                <a:solidFill>
                  <a:srgbClr val="FF0000"/>
                </a:solidFill>
              </a:rPr>
              <a:t>propostes!!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278898" y="210067"/>
            <a:ext cx="6709045" cy="175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s-ES" sz="5401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ACAMPADA FAMILIAR </a:t>
            </a:r>
            <a:r>
              <a:rPr lang="es-ES" sz="5401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2024</a:t>
            </a:r>
            <a:endParaRPr lang="es-ES" sz="5401" b="1" dirty="0">
              <a:ln w="22225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84743" y="1962867"/>
            <a:ext cx="2726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Dissabte </a:t>
            </a:r>
            <a:r>
              <a:rPr lang="ca-E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 de juny</a:t>
            </a:r>
            <a:endParaRPr lang="ca-E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ocumento1 - Wor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43" t="24268" r="29697" b="9231"/>
          <a:stretch/>
        </p:blipFill>
        <p:spPr>
          <a:xfrm>
            <a:off x="0" y="7938"/>
            <a:ext cx="9135211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91910" y="1996006"/>
            <a:ext cx="6225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Diumenge </a:t>
            </a:r>
            <a:r>
              <a:rPr lang="ca-E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 de juny</a:t>
            </a:r>
            <a:endParaRPr lang="ca-E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8004" y="2549527"/>
            <a:ext cx="6669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ca-ES" b="1" dirty="0" smtClean="0"/>
              <a:t>6.30h</a:t>
            </a:r>
            <a:r>
              <a:rPr lang="ca-ES" dirty="0" smtClean="0">
                <a:solidFill>
                  <a:srgbClr val="000000"/>
                </a:solidFill>
              </a:rPr>
              <a:t> </a:t>
            </a:r>
          </a:p>
          <a:p>
            <a:pPr marL="914400" lvl="1" algn="just"/>
            <a:r>
              <a:rPr lang="ca-ES" dirty="0" smtClean="0">
                <a:solidFill>
                  <a:srgbClr val="000000"/>
                </a:solidFill>
              </a:rPr>
              <a:t>Veure </a:t>
            </a:r>
            <a:r>
              <a:rPr lang="ca-ES" dirty="0">
                <a:solidFill>
                  <a:srgbClr val="000000"/>
                </a:solidFill>
              </a:rPr>
              <a:t>despuntar </a:t>
            </a:r>
            <a:r>
              <a:rPr lang="ca-ES" dirty="0" smtClean="0">
                <a:solidFill>
                  <a:srgbClr val="000000"/>
                </a:solidFill>
              </a:rPr>
              <a:t>l'alba</a:t>
            </a:r>
            <a:r>
              <a:rPr lang="ca-ES" dirty="0">
                <a:solidFill>
                  <a:srgbClr val="000000"/>
                </a:solidFill>
              </a:rPr>
              <a:t> </a:t>
            </a:r>
            <a:r>
              <a:rPr lang="ca-ES" dirty="0" smtClean="0">
                <a:solidFill>
                  <a:srgbClr val="000000"/>
                </a:solidFill>
              </a:rPr>
              <a:t>(per </a:t>
            </a:r>
            <a:r>
              <a:rPr lang="ca-ES" dirty="0">
                <a:solidFill>
                  <a:srgbClr val="000000"/>
                </a:solidFill>
              </a:rPr>
              <a:t>als/les més </a:t>
            </a:r>
            <a:r>
              <a:rPr lang="ca-ES" dirty="0" smtClean="0">
                <a:solidFill>
                  <a:srgbClr val="000000"/>
                </a:solidFill>
              </a:rPr>
              <a:t>matiners/es)</a:t>
            </a:r>
          </a:p>
          <a:p>
            <a:pPr marL="457200" algn="just">
              <a:spcAft>
                <a:spcPts val="0"/>
              </a:spcAft>
            </a:pPr>
            <a:endParaRPr lang="ca-ES" dirty="0">
              <a:solidFill>
                <a:srgbClr val="222222"/>
              </a:solidFill>
            </a:endParaRPr>
          </a:p>
          <a:p>
            <a:pPr marL="457200" algn="just">
              <a:spcAft>
                <a:spcPts val="0"/>
              </a:spcAft>
            </a:pPr>
            <a:r>
              <a:rPr lang="ca-ES" b="1" dirty="0" smtClean="0">
                <a:solidFill>
                  <a:srgbClr val="000000"/>
                </a:solidFill>
              </a:rPr>
              <a:t>09:00h </a:t>
            </a:r>
            <a:endParaRPr lang="ca-ES" dirty="0" smtClean="0">
              <a:solidFill>
                <a:srgbClr val="000000"/>
              </a:solidFill>
            </a:endParaRPr>
          </a:p>
          <a:p>
            <a:pPr marL="914400" lvl="1" algn="just"/>
            <a:r>
              <a:rPr lang="ca-ES" dirty="0">
                <a:solidFill>
                  <a:srgbClr val="000000"/>
                </a:solidFill>
              </a:rPr>
              <a:t>E</a:t>
            </a:r>
            <a:r>
              <a:rPr lang="ca-ES" dirty="0" smtClean="0">
                <a:solidFill>
                  <a:srgbClr val="000000"/>
                </a:solidFill>
              </a:rPr>
              <a:t>smorzar </a:t>
            </a:r>
            <a:r>
              <a:rPr lang="ca-ES" dirty="0">
                <a:solidFill>
                  <a:srgbClr val="000000"/>
                </a:solidFill>
              </a:rPr>
              <a:t>popular de coca dolça i xocolata desfeta.</a:t>
            </a:r>
            <a:endParaRPr lang="ca-ES" dirty="0">
              <a:solidFill>
                <a:srgbClr val="222222"/>
              </a:solidFill>
            </a:endParaRPr>
          </a:p>
          <a:p>
            <a:pPr marL="457200" algn="just">
              <a:spcAft>
                <a:spcPts val="0"/>
              </a:spcAft>
            </a:pPr>
            <a:endParaRPr lang="ca-ES" b="1" dirty="0" smtClean="0">
              <a:solidFill>
                <a:srgbClr val="000000"/>
              </a:solidFill>
            </a:endParaRPr>
          </a:p>
          <a:p>
            <a:pPr marL="457200" algn="just">
              <a:spcAft>
                <a:spcPts val="0"/>
              </a:spcAft>
            </a:pPr>
            <a:r>
              <a:rPr lang="ca-ES" b="1" dirty="0" smtClean="0">
                <a:solidFill>
                  <a:srgbClr val="000000"/>
                </a:solidFill>
              </a:rPr>
              <a:t>10.00h </a:t>
            </a:r>
          </a:p>
          <a:p>
            <a:pPr marL="914400" lvl="1" algn="just"/>
            <a:r>
              <a:rPr lang="ca-ES" dirty="0" smtClean="0">
                <a:solidFill>
                  <a:srgbClr val="000000"/>
                </a:solidFill>
              </a:rPr>
              <a:t>Recollida </a:t>
            </a:r>
            <a:r>
              <a:rPr lang="ca-ES" dirty="0">
                <a:solidFill>
                  <a:srgbClr val="000000"/>
                </a:solidFill>
              </a:rPr>
              <a:t>del campament i neteja dels espais utilitzats.</a:t>
            </a:r>
            <a:endParaRPr lang="ca-ES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56524" y="4993330"/>
            <a:ext cx="3467185" cy="923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ca-ES" sz="1801" b="1" i="1" dirty="0" smtClean="0">
                <a:solidFill>
                  <a:srgbClr val="FF0000"/>
                </a:solidFill>
              </a:rPr>
              <a:t>IMPORTANT! Famílies </a:t>
            </a:r>
            <a:r>
              <a:rPr lang="ca-ES" sz="1801" b="1" i="1" dirty="0">
                <a:solidFill>
                  <a:srgbClr val="FF0000"/>
                </a:solidFill>
              </a:rPr>
              <a:t>necessitem </a:t>
            </a:r>
            <a:r>
              <a:rPr lang="ca-ES" sz="1801" b="1" i="1" dirty="0" smtClean="0">
                <a:solidFill>
                  <a:srgbClr val="FF0000"/>
                </a:solidFill>
              </a:rPr>
              <a:t>la </a:t>
            </a:r>
            <a:r>
              <a:rPr lang="ca-ES" sz="1801" b="1" i="1" dirty="0">
                <a:solidFill>
                  <a:srgbClr val="FF0000"/>
                </a:solidFill>
              </a:rPr>
              <a:t>vostra col·laboració per a </a:t>
            </a:r>
            <a:r>
              <a:rPr lang="ca-ES" sz="1801" b="1" i="1" dirty="0" smtClean="0">
                <a:solidFill>
                  <a:srgbClr val="FF0000"/>
                </a:solidFill>
              </a:rPr>
              <a:t>que l’escola quedi ben neta!!!</a:t>
            </a:r>
            <a:endParaRPr lang="ca-ES" sz="1801" b="1" i="1" dirty="0">
              <a:solidFill>
                <a:srgbClr val="FF0000"/>
              </a:solidFill>
            </a:endParaRPr>
          </a:p>
        </p:txBody>
      </p:sp>
      <p:sp>
        <p:nvSpPr>
          <p:cNvPr id="11" name="Estrella de 5 puntas 10"/>
          <p:cNvSpPr/>
          <p:nvPr/>
        </p:nvSpPr>
        <p:spPr>
          <a:xfrm>
            <a:off x="2029519" y="5164674"/>
            <a:ext cx="570345" cy="48823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1"/>
          </a:p>
        </p:txBody>
      </p:sp>
      <p:sp>
        <p:nvSpPr>
          <p:cNvPr id="12" name="Rectángulo 11"/>
          <p:cNvSpPr/>
          <p:nvPr/>
        </p:nvSpPr>
        <p:spPr>
          <a:xfrm>
            <a:off x="1278898" y="210067"/>
            <a:ext cx="6709045" cy="175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s-ES" sz="5401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ACAMPADA FAMILIAR </a:t>
            </a:r>
            <a:r>
              <a:rPr lang="es-ES" sz="5401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2024</a:t>
            </a:r>
            <a:endParaRPr lang="es-ES" sz="5401" b="1" dirty="0">
              <a:ln w="22225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ocumento1 - Wor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43" t="24268" r="29697" b="9231"/>
          <a:stretch/>
        </p:blipFill>
        <p:spPr>
          <a:xfrm>
            <a:off x="0" y="7938"/>
            <a:ext cx="9135211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" y="2357852"/>
            <a:ext cx="9144000" cy="4510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Fer cas en tot moment de les instruccions i recomanacions dels responsables de l'organització.</a:t>
            </a:r>
          </a:p>
          <a:p>
            <a:pPr algn="just"/>
            <a:endParaRPr lang="ca-E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A les 20.00h es tancarà tot el recinte de l'escola per preservar la seguretat de tots els/les campistes. A les 22.00h s’obrirà la porta mitja hora per a aquelles persones que no han pogut arribar abans. 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</a:rPr>
              <a:t>NO S’OBRIRÀ MÉS LA PORTA A NO SER PER UNA CAUSA DE FORÇA MAJOR.</a:t>
            </a:r>
            <a:endParaRPr lang="ca-E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ca-E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a-ES" sz="1400" b="1" u="sng" dirty="0">
                <a:solidFill>
                  <a:schemeClr val="accent1">
                    <a:lumMod val="75000"/>
                  </a:schemeClr>
                </a:solidFill>
              </a:rPr>
              <a:t>És una acampada familiar</a:t>
            </a:r>
            <a:r>
              <a:rPr lang="ca-ES" sz="1400" u="sng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 per la qual és imprescindible quedar-se a dormir (no és un sopar). Comporta també, la participació en comú en totes les activitats previstes. La responsabilitat de la 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</a:rPr>
              <a:t>vigilància dels menors recau en els seus pares/mares o tutors. </a:t>
            </a:r>
            <a:r>
              <a:rPr lang="ca-ES" sz="1400" b="1" i="1" dirty="0">
                <a:solidFill>
                  <a:schemeClr val="accent1">
                    <a:lumMod val="75000"/>
                  </a:schemeClr>
                </a:solidFill>
              </a:rPr>
              <a:t>Tots les/els menors estaran en tot moment sota la responsabilitat dels adults, tant en les activitats com a l'hora de dormir.</a:t>
            </a:r>
            <a:endParaRPr lang="ca-E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ca-E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Les zones d’acampada 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</a:rPr>
              <a:t>únicament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 seran destinades per muntar les tendes de campanya. Les taules i cadires per sopar aniran a la pista. Recordeu que soparem en germanor.</a:t>
            </a:r>
          </a:p>
          <a:p>
            <a:pPr algn="just"/>
            <a:endParaRPr lang="ca-E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No se permetrà la utilització dels edificis no habilitats per a l'acampada.</a:t>
            </a:r>
          </a:p>
          <a:p>
            <a:pPr algn="just"/>
            <a:endParaRPr lang="ca-E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Us recordem que a les 00,30h aproximadament, serà el moment de donar </a:t>
            </a:r>
            <a:r>
              <a:rPr lang="ca-ES" sz="140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ca-ES" sz="1400" smtClean="0">
                <a:solidFill>
                  <a:schemeClr val="accent1">
                    <a:lumMod val="75000"/>
                  </a:schemeClr>
                </a:solidFill>
              </a:rPr>
              <a:t>finalitzades</a:t>
            </a:r>
            <a:r>
              <a:rPr lang="ca-ES" sz="1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1400" smtClean="0">
                <a:solidFill>
                  <a:schemeClr val="accent1">
                    <a:lumMod val="75000"/>
                  </a:schemeClr>
                </a:solidFill>
              </a:rPr>
              <a:t>totes 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les activitats. 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</a:rPr>
              <a:t>A partir d'aquest moment tots els nens i nenes hauran d’anar a dormir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. Disposarem d’una zona per aquells pares i mares  que encara no tingueu son. </a:t>
            </a:r>
            <a:r>
              <a:rPr lang="ca-ES" sz="1400" b="1" i="1" dirty="0">
                <a:solidFill>
                  <a:schemeClr val="accent1">
                    <a:lumMod val="75000"/>
                  </a:schemeClr>
                </a:solidFill>
              </a:rPr>
              <a:t>Fora d’aquest espai i pel bé de </a:t>
            </a:r>
            <a:r>
              <a:rPr lang="ca-ES" sz="1400" b="1" i="1" dirty="0" err="1">
                <a:solidFill>
                  <a:schemeClr val="accent1">
                    <a:lumMod val="75000"/>
                  </a:schemeClr>
                </a:solidFill>
              </a:rPr>
              <a:t>toth@m</a:t>
            </a:r>
            <a:r>
              <a:rPr lang="ca-ES" sz="1400" b="1" i="1" dirty="0">
                <a:solidFill>
                  <a:schemeClr val="accent1">
                    <a:lumMod val="75000"/>
                  </a:schemeClr>
                </a:solidFill>
              </a:rPr>
              <a:t>,  eviteu fer grups,  respectant així, el descans de la resta de famílies</a:t>
            </a:r>
            <a:r>
              <a:rPr lang="ca-ES" sz="1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ca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6545" y="2027326"/>
            <a:ext cx="823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Dissabte </a:t>
            </a:r>
            <a:r>
              <a:rPr lang="ca-ES" sz="2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1 </a:t>
            </a:r>
            <a:r>
              <a:rPr lang="ca-ES" sz="2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 Diumenge </a:t>
            </a:r>
            <a:r>
              <a:rPr lang="ca-ES" sz="2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 de juny</a:t>
            </a:r>
            <a:endParaRPr lang="ca-ES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78898" y="210067"/>
            <a:ext cx="6709045" cy="175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s-ES" sz="5401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ACAMPADA FAMILIAR </a:t>
            </a:r>
            <a:r>
              <a:rPr lang="es-ES" sz="5401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2024</a:t>
            </a:r>
            <a:endParaRPr lang="es-ES" sz="5401" b="1" dirty="0">
              <a:ln w="22225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9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207</Words>
  <Application>Microsoft Office PowerPoint</Application>
  <PresentationFormat>Presentación en pantalla (4:3)</PresentationFormat>
  <Paragraphs>56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Fujitsu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Marín Torres</dc:creator>
  <cp:lastModifiedBy>usuari</cp:lastModifiedBy>
  <cp:revision>26</cp:revision>
  <dcterms:created xsi:type="dcterms:W3CDTF">2022-06-02T06:46:54Z</dcterms:created>
  <dcterms:modified xsi:type="dcterms:W3CDTF">2024-05-15T14:58:02Z</dcterms:modified>
</cp:coreProperties>
</file>