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7.xml" ContentType="application/vnd.openxmlformats-officedocument.presentationml.notesSlide+xml"/>
  <Override PartName="/ppt/notesSlides/_rels/notesSlide7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Pulse para desplazar la diapositiva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s-ES" sz="2000" spc="-1" strike="noStrike">
                <a:latin typeface="Arial"/>
              </a:rPr>
              <a:t>Pulse para editar el formato de las notas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s-ES" sz="1400" spc="-1" strike="noStrike">
                <a:latin typeface="Times New Roman"/>
              </a:rPr>
              <a:t>&lt;cabecera&gt;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s-ES" sz="1400" spc="-1" strike="noStrike">
                <a:latin typeface="Times New Roman"/>
              </a:rPr>
              <a:t>&lt;fecha/hora&gt;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s-ES" sz="1400" spc="-1" strike="noStrike">
                <a:latin typeface="Times New Roman"/>
              </a:rPr>
              <a:t>&lt;pie de página&gt;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7DE11AE3-D201-4EEB-8799-6346043C4BFE}" type="slidenum">
              <a:rPr b="0" lang="es-ES" sz="1400" spc="-1" strike="noStrike">
                <a:latin typeface="Times New Roman"/>
              </a:rPr>
              <a:t>&lt;número&gt;</a:t>
            </a:fld>
            <a:endParaRPr b="0" lang="es-E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ES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>
            <a:normAutofit/>
          </a:bodyPr>
          <a:p>
            <a:r>
              <a:rPr b="0" lang="es-ES" sz="52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207D9685-A5D4-492A-9566-2A971ED7548B}" type="slidenum">
              <a:rPr b="0" lang="ca" sz="1000" spc="-1" strike="noStrike">
                <a:solidFill>
                  <a:srgbClr val="595959"/>
                </a:solidFill>
                <a:latin typeface="Arial"/>
                <a:ea typeface="Arial"/>
              </a:rPr>
              <a:t>&lt;número&gt;</a:t>
            </a:fld>
            <a:endParaRPr b="0" lang="es-ES" sz="10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>
            <a:normAutofit fontScale="97000"/>
          </a:bodyPr>
          <a:p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9EC2F894-AF69-4A9E-BC5E-7A7C6563A3BE}" type="slidenum">
              <a:rPr b="0" lang="ca" sz="1000" spc="-1" strike="noStrike">
                <a:solidFill>
                  <a:srgbClr val="595959"/>
                </a:solidFill>
                <a:latin typeface="Arial"/>
                <a:ea typeface="Arial"/>
              </a:rPr>
              <a:t>&lt;número&gt;</a:t>
            </a:fld>
            <a:endParaRPr b="0" lang="es-E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526320" y="306360"/>
            <a:ext cx="7341840" cy="71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ca" sz="3500" spc="-1" strike="noStrike">
                <a:solidFill>
                  <a:srgbClr val="000000"/>
                </a:solidFill>
                <a:latin typeface="Arial"/>
                <a:ea typeface="Arial"/>
              </a:rPr>
              <a:t>Coneguem el Delta de l’Ebre</a:t>
            </a:r>
            <a:endParaRPr b="0" lang="es-ES" sz="3500" spc="-1" strike="noStrike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526320" y="1389960"/>
            <a:ext cx="760392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a" sz="2200" spc="-1" strike="noStrike">
                <a:solidFill>
                  <a:srgbClr val="000000"/>
                </a:solidFill>
                <a:latin typeface="Arial"/>
                <a:ea typeface="Arial"/>
              </a:rPr>
              <a:t>Noms i cognoms:</a:t>
            </a:r>
            <a:r>
              <a:rPr b="0" lang="ca" sz="2200" spc="-1" strike="noStrike">
                <a:solidFill>
                  <a:srgbClr val="9900ff"/>
                </a:solidFill>
                <a:latin typeface="Pacifico"/>
                <a:ea typeface="Pacifico"/>
              </a:rPr>
              <a:t>JB i IA</a:t>
            </a:r>
            <a:endParaRPr b="0" lang="es-ES" sz="2200" spc="-1" strike="noStrike"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526320" y="2145960"/>
            <a:ext cx="510588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a" sz="2200" spc="-1" strike="noStrike">
                <a:solidFill>
                  <a:srgbClr val="000000"/>
                </a:solidFill>
                <a:latin typeface="Arial"/>
                <a:ea typeface="Arial"/>
              </a:rPr>
              <a:t>Classe:</a:t>
            </a:r>
            <a:r>
              <a:rPr b="0" lang="ca" sz="2200" spc="-1" strike="noStrike">
                <a:solidFill>
                  <a:srgbClr val="ff0000"/>
                </a:solidFill>
                <a:latin typeface="Pacifico"/>
                <a:ea typeface="Pacifico"/>
              </a:rPr>
              <a:t>Gavarrera</a:t>
            </a:r>
            <a:endParaRPr b="0" lang="es-ES" sz="2200" spc="-1" strike="noStrike">
              <a:latin typeface="Arial"/>
            </a:endParaRPr>
          </a:p>
        </p:txBody>
      </p:sp>
      <p:sp>
        <p:nvSpPr>
          <p:cNvPr id="87" name="CustomShape 4"/>
          <p:cNvSpPr/>
          <p:nvPr/>
        </p:nvSpPr>
        <p:spPr>
          <a:xfrm>
            <a:off x="526320" y="2902320"/>
            <a:ext cx="547236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a" sz="2200" spc="-1" strike="noStrike">
                <a:solidFill>
                  <a:srgbClr val="000000"/>
                </a:solidFill>
                <a:latin typeface="Arial"/>
                <a:ea typeface="Arial"/>
              </a:rPr>
              <a:t>Curs:</a:t>
            </a:r>
            <a:r>
              <a:rPr b="0" lang="ca" sz="2200" spc="-1" strike="noStrike">
                <a:solidFill>
                  <a:srgbClr val="00ff00"/>
                </a:solidFill>
                <a:latin typeface="Pacifico"/>
                <a:ea typeface="Pacifico"/>
              </a:rPr>
              <a:t>4t de primaria 2021-2022</a:t>
            </a:r>
            <a:endParaRPr b="0" lang="es-ES" sz="2200" spc="-1" strike="noStrike">
              <a:latin typeface="Arial"/>
            </a:endParaRPr>
          </a:p>
        </p:txBody>
      </p:sp>
      <p:sp>
        <p:nvSpPr>
          <p:cNvPr id="88" name="CustomShape 5"/>
          <p:cNvSpPr/>
          <p:nvPr/>
        </p:nvSpPr>
        <p:spPr>
          <a:xfrm>
            <a:off x="526320" y="3785760"/>
            <a:ext cx="272592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a" sz="2200" spc="-1" strike="noStrike">
                <a:solidFill>
                  <a:srgbClr val="000000"/>
                </a:solidFill>
                <a:latin typeface="Arial"/>
                <a:ea typeface="Arial"/>
              </a:rPr>
              <a:t>Escola:</a:t>
            </a:r>
            <a:r>
              <a:rPr b="0" lang="ca" sz="2200" spc="-1" strike="noStrike">
                <a:solidFill>
                  <a:srgbClr val="00ffff"/>
                </a:solidFill>
                <a:latin typeface="Pacifico"/>
                <a:ea typeface="Pacifico"/>
              </a:rPr>
              <a:t>Santa Anna</a:t>
            </a:r>
            <a:endParaRPr b="0" lang="es-E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61000"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ca" sz="1760" spc="-1" strike="noStrike">
                <a:solidFill>
                  <a:srgbClr val="000000"/>
                </a:solidFill>
                <a:latin typeface="Arial"/>
                <a:ea typeface="Arial"/>
              </a:rPr>
              <a:t>8. De què treballen les persones que hi viuen?</a:t>
            </a:r>
            <a:br/>
            <a:endParaRPr b="0" lang="es-ES" sz="176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i="1" lang="ca" sz="1550" spc="-1" strike="noStrike">
                <a:solidFill>
                  <a:srgbClr val="ffe599"/>
                </a:solidFill>
                <a:latin typeface="Pacifico"/>
                <a:ea typeface="Pacifico"/>
              </a:rPr>
              <a:t>De conrear l'arròs</a:t>
            </a:r>
            <a:r>
              <a:rPr b="1" lang="ca" sz="1800" spc="-1" strike="noStrike">
                <a:solidFill>
                  <a:srgbClr val="ffe599"/>
                </a:solidFill>
                <a:latin typeface="Comic Sans MS"/>
                <a:ea typeface="Comic Sans MS"/>
              </a:rPr>
              <a:t>,</a:t>
            </a:r>
            <a:r>
              <a:rPr b="0" i="1" lang="ca" sz="1550" spc="-1" strike="noStrike">
                <a:solidFill>
                  <a:srgbClr val="ffe599"/>
                </a:solidFill>
                <a:latin typeface="Pacifico"/>
                <a:ea typeface="Pacifico"/>
              </a:rPr>
              <a:t>fer sal, guiar a la gent als parcs naturals, del turisme, etc.</a:t>
            </a:r>
            <a:endParaRPr b="0" lang="es-ES" sz="15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r>
              <a:rPr b="0" i="1" lang="ca" sz="1550" spc="-1" strike="noStrike">
                <a:solidFill>
                  <a:srgbClr val="ffe599"/>
                </a:solidFill>
                <a:latin typeface="Pacifico"/>
                <a:ea typeface="Pacifico"/>
              </a:rPr>
              <a:t> </a:t>
            </a:r>
            <a:endParaRPr b="0" lang="es-ES" sz="15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311760" y="45540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spcAft>
                <a:spcPts val="1199"/>
              </a:spcAft>
              <a:tabLst>
                <a:tab algn="l" pos="0"/>
              </a:tabLst>
            </a:pPr>
            <a:r>
              <a:rPr b="1" lang="ca" sz="1760" spc="-1" strike="noStrike">
                <a:solidFill>
                  <a:srgbClr val="000000"/>
                </a:solidFill>
                <a:latin typeface="Arial"/>
                <a:ea typeface="Arial"/>
              </a:rPr>
              <a:t>9. Com es conrea l’arròs que mengem?</a:t>
            </a: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311760" y="116388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i="1" lang="ca" sz="1550" spc="-1" strike="noStrike">
                <a:solidFill>
                  <a:srgbClr val="fff2cc"/>
                </a:solidFill>
                <a:latin typeface="Pacifico"/>
                <a:ea typeface="Pacifico"/>
              </a:rPr>
              <a:t>Des del mes d’abril fins al setembre (època de recollida de l’arròs),l’aigua dolça circula des del riu, passant per canals i sèquies, fins als camps i desemboca a les llacunes litorals i d’aquestes al mar. Pel desembre es tanquen les comportes d’entrada i l’aigua roman estancada en camps i canals, on s’evapora durant l’hivern fins a arribar a la sequedat quasi total al final de febrer. Durant el mes de març els camps es treballen i es preparen per a la sembra, i en aquell moment resten totalment secs fins que tornen a inundar-se per l’abril i recomencen el cicle.</a:t>
            </a:r>
            <a:endParaRPr b="0" lang="es-ES" sz="15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endParaRPr b="0" lang="es-ES" sz="15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spcAft>
                <a:spcPts val="1199"/>
              </a:spcAft>
              <a:tabLst>
                <a:tab algn="l" pos="0"/>
              </a:tabLst>
            </a:pPr>
            <a:r>
              <a:rPr b="1" lang="ca" sz="1760" spc="-1" strike="noStrike">
                <a:solidFill>
                  <a:srgbClr val="000000"/>
                </a:solidFill>
                <a:latin typeface="Arial"/>
                <a:ea typeface="Arial"/>
              </a:rPr>
              <a:t>10 Què aprendre durant les colònies?</a:t>
            </a: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363960" y="108972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i="1" lang="ca" sz="1550" spc="-1" strike="noStrike">
                <a:solidFill>
                  <a:srgbClr val="7ee0ff"/>
                </a:solidFill>
                <a:latin typeface="Pacifico"/>
                <a:ea typeface="Pacifico"/>
              </a:rPr>
              <a:t>Aprendrem: a perxar, a plantar arròs i coneixerem la desembocadura del Riu Ebre.</a:t>
            </a:r>
            <a:r>
              <a:rPr b="0" lang="ca" sz="1550" spc="-1" strike="noStrike">
                <a:solidFill>
                  <a:srgbClr val="595959"/>
                </a:solidFill>
                <a:latin typeface="Comic Sans MS"/>
                <a:ea typeface="Comic Sans MS"/>
              </a:rPr>
              <a:t>                                                                            </a:t>
            </a:r>
            <a:r>
              <a:rPr b="0" lang="ca" sz="1550" spc="-1" strike="noStrike">
                <a:solidFill>
                  <a:srgbClr val="595959"/>
                </a:solidFill>
                <a:latin typeface="Arial"/>
                <a:ea typeface="Arial"/>
              </a:rPr>
              <a:t>                                          </a:t>
            </a:r>
            <a:endParaRPr b="0" lang="es-ES" sz="15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endParaRPr b="0" lang="es-ES" sz="15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dff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97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ca" sz="2800" spc="-1" strike="noStrike">
                <a:solidFill>
                  <a:srgbClr val="000000"/>
                </a:solidFill>
                <a:latin typeface="Arial"/>
                <a:ea typeface="Arial"/>
              </a:rPr>
              <a:t>Índex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p>
            <a:pPr marL="457200" indent="-339840">
              <a:lnSpc>
                <a:spcPct val="115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ca" sz="1760" spc="-1" strike="noStrike">
                <a:solidFill>
                  <a:srgbClr val="000000"/>
                </a:solidFill>
                <a:latin typeface="Arial"/>
                <a:ea typeface="Arial"/>
              </a:rPr>
              <a:t>On està situat el Delta de l’Ebre?</a:t>
            </a: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  <a:p>
            <a:pPr marL="457200" indent="-339840">
              <a:lnSpc>
                <a:spcPct val="115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ca" sz="1760" spc="-1" strike="noStrike">
                <a:solidFill>
                  <a:srgbClr val="000000"/>
                </a:solidFill>
                <a:latin typeface="Arial"/>
                <a:ea typeface="Arial"/>
              </a:rPr>
              <a:t>Què és un delta? Com es forma? Què conté?</a:t>
            </a: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  <a:p>
            <a:pPr marL="457200" indent="-339840">
              <a:lnSpc>
                <a:spcPct val="115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ca" sz="1760" spc="-1" strike="noStrike">
                <a:solidFill>
                  <a:srgbClr val="000000"/>
                </a:solidFill>
                <a:latin typeface="Arial"/>
                <a:ea typeface="Arial"/>
              </a:rPr>
              <a:t>Quina ha estat la seva evolució al llarg del temps?</a:t>
            </a: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  <a:p>
            <a:pPr marL="457200" indent="-339840">
              <a:lnSpc>
                <a:spcPct val="115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ca" sz="1760" spc="-1" strike="noStrike">
                <a:solidFill>
                  <a:srgbClr val="000000"/>
                </a:solidFill>
                <a:latin typeface="Arial"/>
                <a:ea typeface="Arial"/>
              </a:rPr>
              <a:t>Què reconeixem del Delta d’avui? Com és l’aigua que conté?</a:t>
            </a: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  <a:p>
            <a:pPr marL="457200" indent="-339840">
              <a:lnSpc>
                <a:spcPct val="115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ca" sz="1760" spc="-1" strike="noStrike">
                <a:solidFill>
                  <a:srgbClr val="000000"/>
                </a:solidFill>
                <a:latin typeface="Arial"/>
                <a:ea typeface="Arial"/>
              </a:rPr>
              <a:t>Quina afectació té el canvi climàtic sobre el Delta?</a:t>
            </a: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  <a:p>
            <a:pPr marL="457200" indent="-339840">
              <a:lnSpc>
                <a:spcPct val="115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ca" sz="1760" spc="-1" strike="noStrike">
                <a:solidFill>
                  <a:srgbClr val="000000"/>
                </a:solidFill>
                <a:latin typeface="Arial"/>
                <a:ea typeface="Arial"/>
              </a:rPr>
              <a:t>Per què és important? </a:t>
            </a: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  <a:p>
            <a:pPr marL="457200" indent="-339840">
              <a:lnSpc>
                <a:spcPct val="115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ca" sz="1760" spc="-1" strike="noStrike">
                <a:solidFill>
                  <a:srgbClr val="000000"/>
                </a:solidFill>
                <a:latin typeface="Arial"/>
                <a:ea typeface="Arial"/>
              </a:rPr>
              <a:t>Quina flora i fauna hi podem observar?</a:t>
            </a: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  <a:p>
            <a:pPr marL="457200" indent="-339840">
              <a:lnSpc>
                <a:spcPct val="115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ca" sz="1760" spc="-1" strike="noStrike">
                <a:solidFill>
                  <a:srgbClr val="000000"/>
                </a:solidFill>
                <a:latin typeface="Arial"/>
                <a:ea typeface="Arial"/>
              </a:rPr>
              <a:t>De què treballen les persones que hi viuen?</a:t>
            </a: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  <a:p>
            <a:pPr marL="457200" indent="-339840">
              <a:lnSpc>
                <a:spcPct val="115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ca" sz="1760" spc="-1" strike="noStrike">
                <a:solidFill>
                  <a:srgbClr val="000000"/>
                </a:solidFill>
                <a:latin typeface="Arial"/>
                <a:ea typeface="Arial"/>
              </a:rPr>
              <a:t>Com es conrea l’arròs que mengem?</a:t>
            </a: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  <a:p>
            <a:pPr marL="457200" indent="-339840">
              <a:lnSpc>
                <a:spcPct val="115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ca" sz="1760" spc="-1" strike="noStrike">
                <a:solidFill>
                  <a:srgbClr val="000000"/>
                </a:solidFill>
                <a:latin typeface="Arial"/>
                <a:ea typeface="Arial"/>
              </a:rPr>
              <a:t>Què aprendre durant les colònies?</a:t>
            </a: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5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ca" sz="1760" spc="-1" strike="noStrike">
                <a:solidFill>
                  <a:srgbClr val="000000"/>
                </a:solidFill>
                <a:latin typeface="Arial"/>
                <a:ea typeface="Arial"/>
              </a:rPr>
              <a:t>…</a:t>
            </a: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5000"/>
              </a:lnSpc>
              <a:spcBef>
                <a:spcPts val="1199"/>
              </a:spcBef>
              <a:tabLst>
                <a:tab algn="l" pos="0"/>
              </a:tabLst>
            </a:pP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61000"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ca" sz="1760" spc="-1" strike="noStrike">
                <a:solidFill>
                  <a:srgbClr val="000000"/>
                </a:solidFill>
                <a:latin typeface="Arial"/>
                <a:ea typeface="Arial"/>
              </a:rPr>
              <a:t>1. On està situat el Delta de l’Ebre?</a:t>
            </a:r>
            <a:br/>
            <a:endParaRPr b="0" lang="es-ES" sz="176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i="1" lang="ca" sz="1550" spc="-1" strike="noStrike">
                <a:solidFill>
                  <a:srgbClr val="7f6000"/>
                </a:solidFill>
                <a:latin typeface="Pacifico"/>
                <a:ea typeface="Pacifico"/>
              </a:rPr>
              <a:t>El Delta de l’Ebre està al sud de catalunya.A la desembocadura del riu Ebre,a la província de Tarragona i a les comarques del Montsià i del Baix Ebre a la part més meridional del Principat de Catalunya. </a:t>
            </a:r>
            <a:endParaRPr b="0" lang="es-ES" sz="15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endParaRPr b="0" lang="es-ES" sz="15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spcAft>
                <a:spcPts val="1199"/>
              </a:spcAft>
              <a:tabLst>
                <a:tab algn="l" pos="0"/>
              </a:tabLst>
            </a:pPr>
            <a:r>
              <a:rPr b="1" lang="ca" sz="1760" spc="-1" strike="noStrike">
                <a:solidFill>
                  <a:srgbClr val="000000"/>
                </a:solidFill>
                <a:latin typeface="Arial"/>
                <a:ea typeface="Arial"/>
              </a:rPr>
              <a:t>2. Què és un delta? Com es forma? Què conté?</a:t>
            </a: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i="1" lang="ca" sz="1550" spc="-1" strike="noStrike">
                <a:solidFill>
                  <a:srgbClr val="93c47d"/>
                </a:solidFill>
                <a:latin typeface="Pacifico"/>
                <a:ea typeface="Pacifico"/>
              </a:rPr>
              <a:t>Un delta és un tros de terra en forma de triangle. Es fa a la desembocadura d’alguns rius,es forma pels sediments dels materials que els rius arrosseguen. Conté pòbles, illes, aigua,ciutats,etc.</a:t>
            </a:r>
            <a:endParaRPr b="0" lang="es-ES" sz="15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endParaRPr b="0" lang="es-ES" sz="15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spcAft>
                <a:spcPts val="1199"/>
              </a:spcAft>
              <a:tabLst>
                <a:tab algn="l" pos="0"/>
              </a:tabLst>
            </a:pPr>
            <a:r>
              <a:rPr b="1" lang="ca" sz="1760" spc="-1" strike="noStrike">
                <a:solidFill>
                  <a:srgbClr val="000000"/>
                </a:solidFill>
                <a:latin typeface="Arial"/>
                <a:ea typeface="Arial"/>
              </a:rPr>
              <a:t>3. Quina ha estat la seva evolució al llarg del temps?</a:t>
            </a: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i="1" lang="ca" sz="1550" spc="-1" strike="noStrike">
                <a:solidFill>
                  <a:srgbClr val="78eb67"/>
                </a:solidFill>
                <a:latin typeface="Pacifico"/>
                <a:ea typeface="Pacifico"/>
              </a:rPr>
              <a:t>Donç que ha anat fent-se més gran cada vegada i amb formes diferents,amb diferents llacunes, el riu mes gran i llarg,etc.</a:t>
            </a:r>
            <a:endParaRPr b="0" lang="es-ES" sz="15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es-ES" sz="15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endParaRPr b="0" lang="es-ES" sz="15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spcAft>
                <a:spcPts val="1199"/>
              </a:spcAft>
              <a:tabLst>
                <a:tab algn="l" pos="0"/>
              </a:tabLst>
            </a:pPr>
            <a:r>
              <a:rPr b="1" lang="ca" sz="1760" spc="-1" strike="noStrike">
                <a:solidFill>
                  <a:srgbClr val="000000"/>
                </a:solidFill>
                <a:latin typeface="Arial"/>
                <a:ea typeface="Arial"/>
              </a:rPr>
              <a:t>4. Què reconeixem del Delta d’avui? Com és l’aigua que conté?</a:t>
            </a: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i="1" lang="ca" sz="1550" spc="-1" strike="noStrike">
                <a:solidFill>
                  <a:srgbClr val="adff72"/>
                </a:solidFill>
                <a:latin typeface="Pacifico"/>
                <a:ea typeface="Pacifico"/>
              </a:rPr>
              <a:t>Del delta de l’Ebre d’avui reconeixem:</a:t>
            </a:r>
            <a:endParaRPr b="0" lang="es-ES" sz="15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i="1" lang="ca" sz="1550" spc="-1" strike="noStrike">
                <a:solidFill>
                  <a:srgbClr val="00ff00"/>
                </a:solidFill>
                <a:latin typeface="Pacifico"/>
                <a:ea typeface="Pacifico"/>
              </a:rPr>
              <a:t>L’illa de Buda,l’illa de gràcia,el riu Ebre,la Desembocadura,la punta de la Banya,la punta del Fangar,el poble de Deltebre, la ciutat d’Amposta,l’encanyissada,les Olles,la Tancada,l’Alfacada,el Ganxal,la platja del Trabucador,el mar Mediterrani i els Fars.</a:t>
            </a:r>
            <a:endParaRPr b="0" lang="es-ES" sz="15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i="1" lang="ca" sz="1550" spc="-1" strike="noStrike">
                <a:solidFill>
                  <a:srgbClr val="00ffff"/>
                </a:solidFill>
                <a:latin typeface="Pacifico"/>
                <a:ea typeface="Pacifico"/>
              </a:rPr>
              <a:t>L’aigua que conté és dolça a la part de dalt on hi ha el riu Ebre i quan més ens acostem al mar llavors trobem aigua salada.</a:t>
            </a:r>
            <a:endParaRPr b="0" lang="es-ES" sz="15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es-ES" sz="15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endParaRPr b="0" lang="es-ES" sz="15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spcAft>
                <a:spcPts val="1199"/>
              </a:spcAft>
              <a:tabLst>
                <a:tab algn="l" pos="0"/>
              </a:tabLst>
            </a:pPr>
            <a:r>
              <a:rPr b="1" lang="ca" sz="1760" spc="-1" strike="noStrike">
                <a:solidFill>
                  <a:srgbClr val="000000"/>
                </a:solidFill>
                <a:latin typeface="Arial"/>
                <a:ea typeface="Arial"/>
              </a:rPr>
              <a:t>5. Quina afectació té el canvi climàtic sobre el Delta?</a:t>
            </a:r>
            <a:endParaRPr b="0" lang="es-ES" sz="176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i="1" lang="ca" sz="1550" spc="-1" strike="noStrike">
                <a:solidFill>
                  <a:srgbClr val="78eb67"/>
                </a:solidFill>
                <a:latin typeface="Pacifico"/>
                <a:ea typeface="Pacifico"/>
              </a:rPr>
              <a:t>Que com el gel dels pols s’està desfent el nivell del mar Mediterrani puja i fa que el delta es faci més petit.</a:t>
            </a:r>
            <a:endParaRPr b="0" lang="es-ES" sz="15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endParaRPr b="0" lang="es-ES" sz="15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61000"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ca" sz="1760" spc="-1" strike="noStrike">
                <a:solidFill>
                  <a:srgbClr val="000000"/>
                </a:solidFill>
                <a:latin typeface="Arial"/>
                <a:ea typeface="Arial"/>
              </a:rPr>
              <a:t>6. Per què és important? </a:t>
            </a:r>
            <a:br/>
            <a:endParaRPr b="0" lang="es-ES" sz="176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i="1" lang="ca" sz="1550" spc="-1" strike="noStrike">
                <a:solidFill>
                  <a:srgbClr val="ffff00"/>
                </a:solidFill>
                <a:latin typeface="Pacifico"/>
                <a:ea typeface="Pacifico"/>
              </a:rPr>
              <a:t>Per: la sal, l’arrós, la flora, la fauna, la vegetació, etc…</a:t>
            </a:r>
            <a:endParaRPr b="0" lang="es-ES" sz="15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endParaRPr b="0" lang="es-ES" sz="15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311760" y="43452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61000"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ca" sz="1760" spc="-1" strike="noStrike">
                <a:solidFill>
                  <a:srgbClr val="000000"/>
                </a:solidFill>
                <a:latin typeface="Arial"/>
                <a:ea typeface="Arial"/>
              </a:rPr>
              <a:t>7. Quina flora i fauna hi podem observar?</a:t>
            </a:r>
            <a:br/>
            <a:endParaRPr b="0" lang="es-ES" sz="176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227880" y="116280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i="1" lang="ca" sz="1550" spc="-1" strike="noStrike">
                <a:solidFill>
                  <a:srgbClr val="d4ff7e"/>
                </a:solidFill>
                <a:latin typeface="Pacifico"/>
                <a:ea typeface="Pacifico"/>
              </a:rPr>
              <a:t>FLORA: Arròs, nenúfars, eucaliptus, plataners, canyís, albereda, tamarius, ametllers, etc.    </a:t>
            </a:r>
            <a:endParaRPr b="0" lang="es-ES" sz="15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es-ES" sz="15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i="1" lang="ca" sz="1550" spc="-1" strike="noStrike">
                <a:solidFill>
                  <a:srgbClr val="00ffc8"/>
                </a:solidFill>
                <a:latin typeface="Pacifico"/>
                <a:ea typeface="Pacifico"/>
              </a:rPr>
              <a:t>FAUNA: Polles d’aigua, ànec de coll verd i de coll vermell, flamencs, rates d’aigua, musaranyes, colobres d’aigua, tortugues de rierol, granotes verdes, llises, anguiles, orades, silurs, oques, gavines, cargol poma, nacres, etc.</a:t>
            </a:r>
            <a:endParaRPr b="0" lang="es-ES" sz="15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endParaRPr b="0" lang="es-ES" sz="15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LibreOffice/7.0.6.2$Windows_X86_64 LibreOffice_project/144abb84a525d8e30c9dbbefa69cbbf2d8d4ae3b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es-ES</dc:language>
  <cp:lastModifiedBy/>
  <dcterms:modified xsi:type="dcterms:W3CDTF">2022-06-08T11:41:38Z</dcterms:modified>
  <cp:revision>1</cp:revision>
  <dc:subject/>
  <dc:title/>
</cp:coreProperties>
</file>