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es-ES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1B381F4-318E-4D25-B4A3-E1867E72FC9F}" type="slidenum">
              <a:rPr b="0" lang="ca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1DDBE64-06CA-46D6-B75E-15A28FE280BC}" type="slidenum">
              <a:rPr b="0" lang="ca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26320" y="306360"/>
            <a:ext cx="7341840" cy="7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3500" spc="-1" strike="noStrike">
                <a:solidFill>
                  <a:srgbClr val="000000"/>
                </a:solidFill>
                <a:latin typeface="Arial"/>
                <a:ea typeface="Arial"/>
              </a:rPr>
              <a:t>Coneguem el Delta de l’Ebre</a:t>
            </a:r>
            <a:endParaRPr b="0" lang="es-ES" sz="35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26320" y="1383480"/>
            <a:ext cx="75531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a" sz="2200" spc="-1" strike="noStrike">
                <a:solidFill>
                  <a:srgbClr val="000000"/>
                </a:solidFill>
                <a:latin typeface="Arial"/>
                <a:ea typeface="Arial"/>
              </a:rPr>
              <a:t>Nom i cognoms: DM i AG</a:t>
            </a:r>
            <a:endParaRPr b="0" lang="es-ES" sz="22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526320" y="2134080"/>
            <a:ext cx="510588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a" sz="2200" spc="-1" strike="noStrike">
                <a:solidFill>
                  <a:srgbClr val="000000"/>
                </a:solidFill>
                <a:latin typeface="Arial"/>
                <a:ea typeface="Arial"/>
              </a:rPr>
              <a:t>Classe: 4t</a:t>
            </a:r>
            <a:endParaRPr b="0" lang="es-ES" sz="2200" spc="-1" strike="noStrike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526320" y="2885040"/>
            <a:ext cx="31723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a" sz="2200" spc="-1" strike="noStrike">
                <a:solidFill>
                  <a:srgbClr val="000000"/>
                </a:solidFill>
                <a:latin typeface="Arial"/>
                <a:ea typeface="Arial"/>
              </a:rPr>
              <a:t>Curs: 2021-22</a:t>
            </a:r>
            <a:endParaRPr b="0" lang="es-ES" sz="2200" spc="-1" strike="noStrike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526320" y="3623040"/>
            <a:ext cx="526788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a" sz="2200" spc="-1" strike="noStrike">
                <a:solidFill>
                  <a:srgbClr val="000000"/>
                </a:solidFill>
                <a:latin typeface="Arial"/>
                <a:ea typeface="Arial"/>
              </a:rPr>
              <a:t>Escola: Santa Anna</a:t>
            </a:r>
            <a:endParaRPr b="0" lang="es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8. De què treballen les persones que hi viuen?</a:t>
            </a:r>
            <a:br/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388080" y="126684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Pagesos, pescadors, turisme etc…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Google Shape;130;p22" descr=""/>
          <p:cNvPicPr/>
          <p:nvPr/>
        </p:nvPicPr>
        <p:blipFill>
          <a:blip r:embed="rId1"/>
          <a:stretch/>
        </p:blipFill>
        <p:spPr>
          <a:xfrm>
            <a:off x="3087360" y="1895400"/>
            <a:ext cx="3381120" cy="1352160"/>
          </a:xfrm>
          <a:prstGeom prst="rect">
            <a:avLst/>
          </a:prstGeom>
          <a:ln w="0">
            <a:noFill/>
          </a:ln>
        </p:spPr>
      </p:pic>
      <p:pic>
        <p:nvPicPr>
          <p:cNvPr id="119" name="Google Shape;131;p22" descr=""/>
          <p:cNvPicPr/>
          <p:nvPr/>
        </p:nvPicPr>
        <p:blipFill>
          <a:blip r:embed="rId2"/>
          <a:stretch/>
        </p:blipFill>
        <p:spPr>
          <a:xfrm>
            <a:off x="224640" y="1971720"/>
            <a:ext cx="2585160" cy="1447560"/>
          </a:xfrm>
          <a:prstGeom prst="rect">
            <a:avLst/>
          </a:prstGeom>
          <a:ln w="0">
            <a:noFill/>
          </a:ln>
        </p:spPr>
      </p:pic>
      <p:pic>
        <p:nvPicPr>
          <p:cNvPr id="120" name="Google Shape;132;p22" descr=""/>
          <p:cNvPicPr/>
          <p:nvPr/>
        </p:nvPicPr>
        <p:blipFill>
          <a:blip r:embed="rId3"/>
          <a:stretch/>
        </p:blipFill>
        <p:spPr>
          <a:xfrm>
            <a:off x="6822360" y="933480"/>
            <a:ext cx="2085480" cy="248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9. Com es conrea l’arròs que mengem?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Amb maquinària i estris o a ma (forma tradicional).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Google Shape;139;p23" descr=""/>
          <p:cNvPicPr/>
          <p:nvPr/>
        </p:nvPicPr>
        <p:blipFill>
          <a:blip r:embed="rId1"/>
          <a:stretch/>
        </p:blipFill>
        <p:spPr>
          <a:xfrm>
            <a:off x="862200" y="1814400"/>
            <a:ext cx="3237480" cy="1623600"/>
          </a:xfrm>
          <a:prstGeom prst="rect">
            <a:avLst/>
          </a:prstGeom>
          <a:ln w="0">
            <a:noFill/>
          </a:ln>
        </p:spPr>
      </p:pic>
      <p:pic>
        <p:nvPicPr>
          <p:cNvPr id="124" name="Google Shape;140;p23" descr=""/>
          <p:cNvPicPr/>
          <p:nvPr/>
        </p:nvPicPr>
        <p:blipFill>
          <a:blip r:embed="rId2"/>
          <a:stretch/>
        </p:blipFill>
        <p:spPr>
          <a:xfrm>
            <a:off x="4871880" y="1814400"/>
            <a:ext cx="2733480" cy="167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10 Què aprendre durant les colònies?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264240" y="106668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La cultura del delta, flora, fauna, com afecta el canvi climàtic i com es conrea l’arròs. 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Google Shape;147;p24" descr=""/>
          <p:cNvPicPr/>
          <p:nvPr/>
        </p:nvPicPr>
        <p:blipFill>
          <a:blip r:embed="rId1"/>
          <a:stretch/>
        </p:blipFill>
        <p:spPr>
          <a:xfrm>
            <a:off x="472320" y="2152800"/>
            <a:ext cx="1309680" cy="167688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148;p24" descr=""/>
          <p:cNvPicPr/>
          <p:nvPr/>
        </p:nvPicPr>
        <p:blipFill>
          <a:blip r:embed="rId2"/>
          <a:stretch/>
        </p:blipFill>
        <p:spPr>
          <a:xfrm>
            <a:off x="2025000" y="2180880"/>
            <a:ext cx="1887120" cy="135900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149;p24" descr=""/>
          <p:cNvPicPr/>
          <p:nvPr/>
        </p:nvPicPr>
        <p:blipFill>
          <a:blip r:embed="rId3"/>
          <a:stretch/>
        </p:blipFill>
        <p:spPr>
          <a:xfrm>
            <a:off x="4155480" y="2133360"/>
            <a:ext cx="1938960" cy="145404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150;p24" descr=""/>
          <p:cNvPicPr/>
          <p:nvPr/>
        </p:nvPicPr>
        <p:blipFill>
          <a:blip r:embed="rId4"/>
          <a:stretch/>
        </p:blipFill>
        <p:spPr>
          <a:xfrm>
            <a:off x="6543720" y="2152800"/>
            <a:ext cx="1887120" cy="141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7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2800" spc="-1" strike="noStrike">
                <a:solidFill>
                  <a:srgbClr val="000000"/>
                </a:solidFill>
                <a:latin typeface="Arial"/>
                <a:ea typeface="Arial"/>
              </a:rPr>
              <a:t>Índex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On està situat el Delta de l’Ebre?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Què és un delta? Com es forma? Què conté?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Quina ha estat la seva evolució al llarg del temps?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Què reconeixem del Delta d’avui? Com és l’aigua que conté?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Quina afectació té el canvi climàtic sobre el Delta?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Per què és important? 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Quina flora i fauna hi podem observar?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De què treballen les persones que hi viuen?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Com es conrea l’arròs que mengem?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Què aprendre durant les colònies?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…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1. On està situat el Delta de l’Ebre?</a:t>
            </a:r>
            <a:br/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75920" y="124308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Esta situat al sud (costa) de Catalunya.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Google Shape;71;p15" descr=""/>
          <p:cNvPicPr/>
          <p:nvPr/>
        </p:nvPicPr>
        <p:blipFill>
          <a:blip r:embed="rId1"/>
          <a:stretch/>
        </p:blipFill>
        <p:spPr>
          <a:xfrm>
            <a:off x="4720680" y="1966320"/>
            <a:ext cx="2674800" cy="203184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72;p15" descr=""/>
          <p:cNvPicPr/>
          <p:nvPr/>
        </p:nvPicPr>
        <p:blipFill>
          <a:blip r:embed="rId2"/>
          <a:stretch/>
        </p:blipFill>
        <p:spPr>
          <a:xfrm>
            <a:off x="564480" y="1966320"/>
            <a:ext cx="2948400" cy="209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59760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2. Què és un delta? Com es forma? Què conté?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Un delta és un espai de  terra de forma de triangle que es fa a la desembocadura d’alguns rius.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Els deltes es formen pels sediments dels materials que els rius (riu Ebre) arroseguen.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oogle Shape;79;p16" descr=""/>
          <p:cNvPicPr/>
          <p:nvPr/>
        </p:nvPicPr>
        <p:blipFill>
          <a:blip r:embed="rId1"/>
          <a:stretch/>
        </p:blipFill>
        <p:spPr>
          <a:xfrm>
            <a:off x="3810240" y="2387520"/>
            <a:ext cx="4614120" cy="204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3. Quina ha estat la seva evolució al llarg del temps?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Al principi va anar creixent hi ara està disminuint (el delta està disminuint perquè ja no baixen tants sediments com abans (3% dels sediments que baixaven abans).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Google Shape;86;p17" descr=""/>
          <p:cNvPicPr/>
          <p:nvPr/>
        </p:nvPicPr>
        <p:blipFill>
          <a:blip r:embed="rId1"/>
          <a:stretch/>
        </p:blipFill>
        <p:spPr>
          <a:xfrm>
            <a:off x="2787480" y="1915920"/>
            <a:ext cx="4615920" cy="25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49840" y="17244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4. Què reconeixem del Delta d’avui? Com és l’aigua que conté?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61440" y="745200"/>
            <a:ext cx="8520120" cy="42368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50000"/>
              </a:lnSpc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1.El riu Ebre.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2.Desembocadura.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3.Punta de la Banya.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4.Punta del Fangar.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5.Poble Deltebre.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6.Ciutat Amposta.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7.Illa de Buda.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8.Illa de Gràcia.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9.L´Encanyissada.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10.Les Olles.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11.La Tancada.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12.L´Alfacada.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13.El Garxal.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14.La Platja del Trabucador.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250" spc="-1" strike="noStrike">
                <a:solidFill>
                  <a:srgbClr val="595959"/>
                </a:solidFill>
                <a:latin typeface="Arial"/>
                <a:ea typeface="Arial"/>
              </a:rPr>
              <a:t>15.El mar Mediterrani.</a:t>
            </a: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2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Google Shape;93;p18" descr=""/>
          <p:cNvPicPr/>
          <p:nvPr/>
        </p:nvPicPr>
        <p:blipFill>
          <a:blip r:embed="rId1"/>
          <a:stretch/>
        </p:blipFill>
        <p:spPr>
          <a:xfrm>
            <a:off x="5829480" y="881280"/>
            <a:ext cx="1942920" cy="127548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94;p18" descr=""/>
          <p:cNvPicPr/>
          <p:nvPr/>
        </p:nvPicPr>
        <p:blipFill>
          <a:blip r:embed="rId2"/>
          <a:stretch/>
        </p:blipFill>
        <p:spPr>
          <a:xfrm>
            <a:off x="3081600" y="881280"/>
            <a:ext cx="1942920" cy="1267560"/>
          </a:xfrm>
          <a:prstGeom prst="rect">
            <a:avLst/>
          </a:prstGeom>
          <a:ln w="0">
            <a:noFill/>
          </a:ln>
        </p:spPr>
      </p:pic>
      <p:pic>
        <p:nvPicPr>
          <p:cNvPr id="99" name="Google Shape;95;p18" descr=""/>
          <p:cNvPicPr/>
          <p:nvPr/>
        </p:nvPicPr>
        <p:blipFill>
          <a:blip r:embed="rId3"/>
          <a:stretch/>
        </p:blipFill>
        <p:spPr>
          <a:xfrm>
            <a:off x="3059280" y="2548080"/>
            <a:ext cx="1987200" cy="1176480"/>
          </a:xfrm>
          <a:prstGeom prst="rect">
            <a:avLst/>
          </a:prstGeom>
          <a:ln w="0">
            <a:noFill/>
          </a:ln>
        </p:spPr>
      </p:pic>
      <p:pic>
        <p:nvPicPr>
          <p:cNvPr id="100" name="Google Shape;96;p18" descr=""/>
          <p:cNvPicPr/>
          <p:nvPr/>
        </p:nvPicPr>
        <p:blipFill>
          <a:blip r:embed="rId4"/>
          <a:stretch/>
        </p:blipFill>
        <p:spPr>
          <a:xfrm>
            <a:off x="5829480" y="2548080"/>
            <a:ext cx="1942920" cy="117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5. Quina afectació té el canvi climàtic sobre el Delta?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Que el Delta disminueixi (perd territori) com no hi han aires o pluges fortes els sediments no baixen. 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oogle Shape;103;p19" descr=""/>
          <p:cNvPicPr/>
          <p:nvPr/>
        </p:nvPicPr>
        <p:blipFill>
          <a:blip r:embed="rId1"/>
          <a:srcRect l="0" t="9950" r="0" b="10203"/>
          <a:stretch/>
        </p:blipFill>
        <p:spPr>
          <a:xfrm>
            <a:off x="3409920" y="2044440"/>
            <a:ext cx="4476240" cy="201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6. Per què és important? </a:t>
            </a:r>
            <a:br/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216360" y="96192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ca" sz="1200" spc="-1" strike="noStrike">
                <a:solidFill>
                  <a:srgbClr val="595959"/>
                </a:solidFill>
                <a:latin typeface="Arial"/>
                <a:ea typeface="Arial"/>
              </a:rPr>
              <a:t>Per la flora i la fauna (els aliments).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ca" sz="1200" spc="-1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</a:rPr>
              <a:t>El Delta de l’Ebre és un dels accidents geogràfis més importants de Espanya </a:t>
            </a:r>
            <a:r>
              <a:rPr b="1" lang="ca" sz="1200" spc="-1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</a:rPr>
              <a:t>per la gran diversitat de el seu ecosistema, a més a més de ser una de les zones humides més grans de Catalunya</a:t>
            </a:r>
            <a:r>
              <a:rPr b="0" lang="ca" sz="1200" spc="-1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</a:rPr>
              <a:t> destaca per la convivència entre la fauna i la activitat agrícola.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Google Shape;110;p20" descr=""/>
          <p:cNvPicPr/>
          <p:nvPr/>
        </p:nvPicPr>
        <p:blipFill>
          <a:blip r:embed="rId1"/>
          <a:stretch/>
        </p:blipFill>
        <p:spPr>
          <a:xfrm>
            <a:off x="311760" y="2897640"/>
            <a:ext cx="2476440" cy="1257840"/>
          </a:xfrm>
          <a:prstGeom prst="rect">
            <a:avLst/>
          </a:prstGeom>
          <a:ln w="0">
            <a:noFill/>
          </a:ln>
        </p:spPr>
      </p:pic>
      <p:pic>
        <p:nvPicPr>
          <p:cNvPr id="107" name="Google Shape;111;p20" descr=""/>
          <p:cNvPicPr/>
          <p:nvPr/>
        </p:nvPicPr>
        <p:blipFill>
          <a:blip r:embed="rId2"/>
          <a:stretch/>
        </p:blipFill>
        <p:spPr>
          <a:xfrm>
            <a:off x="3582360" y="2887200"/>
            <a:ext cx="2527560" cy="132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760" spc="-1" strike="noStrike">
                <a:solidFill>
                  <a:srgbClr val="595959"/>
                </a:solidFill>
                <a:latin typeface="Arial"/>
                <a:ea typeface="Arial"/>
              </a:rPr>
              <a:t>7. Quina flora i fauna hi podem observar?</a:t>
            </a:r>
            <a:br/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37880" y="892440"/>
            <a:ext cx="8520120" cy="3855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Peixos (llisa), aus (pato) i insectes (mosca negra).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ca" sz="1800" spc="-1" strike="noStrike">
                <a:solidFill>
                  <a:srgbClr val="595959"/>
                </a:solidFill>
                <a:latin typeface="Arial"/>
                <a:ea typeface="Arial"/>
              </a:rPr>
              <a:t>Arbres (eucaliptus), arbustos,(canyís) i plantes (nenúfar).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Google Shape;118;p21" descr=""/>
          <p:cNvPicPr/>
          <p:nvPr/>
        </p:nvPicPr>
        <p:blipFill>
          <a:blip r:embed="rId1"/>
          <a:stretch/>
        </p:blipFill>
        <p:spPr>
          <a:xfrm>
            <a:off x="6793920" y="3610800"/>
            <a:ext cx="1847520" cy="1238040"/>
          </a:xfrm>
          <a:prstGeom prst="rect">
            <a:avLst/>
          </a:prstGeom>
          <a:ln w="0">
            <a:noFill/>
          </a:ln>
        </p:spPr>
      </p:pic>
      <p:pic>
        <p:nvPicPr>
          <p:cNvPr id="111" name="Google Shape;119;p21" descr=""/>
          <p:cNvPicPr/>
          <p:nvPr/>
        </p:nvPicPr>
        <p:blipFill>
          <a:blip r:embed="rId2"/>
          <a:stretch/>
        </p:blipFill>
        <p:spPr>
          <a:xfrm>
            <a:off x="2777400" y="3521160"/>
            <a:ext cx="1991880" cy="1115280"/>
          </a:xfrm>
          <a:prstGeom prst="rect">
            <a:avLst/>
          </a:prstGeom>
          <a:ln w="0">
            <a:noFill/>
          </a:ln>
        </p:spPr>
      </p:pic>
      <p:pic>
        <p:nvPicPr>
          <p:cNvPr id="112" name="Google Shape;120;p21" descr=""/>
          <p:cNvPicPr/>
          <p:nvPr/>
        </p:nvPicPr>
        <p:blipFill>
          <a:blip r:embed="rId3"/>
          <a:stretch/>
        </p:blipFill>
        <p:spPr>
          <a:xfrm>
            <a:off x="2883240" y="2125440"/>
            <a:ext cx="1514160" cy="1115280"/>
          </a:xfrm>
          <a:prstGeom prst="rect">
            <a:avLst/>
          </a:prstGeom>
          <a:ln w="0">
            <a:noFill/>
          </a:ln>
        </p:spPr>
      </p:pic>
      <p:pic>
        <p:nvPicPr>
          <p:cNvPr id="113" name="Google Shape;121;p21" descr=""/>
          <p:cNvPicPr/>
          <p:nvPr/>
        </p:nvPicPr>
        <p:blipFill>
          <a:blip r:embed="rId4"/>
          <a:stretch/>
        </p:blipFill>
        <p:spPr>
          <a:xfrm>
            <a:off x="6973200" y="2125440"/>
            <a:ext cx="1489320" cy="1115280"/>
          </a:xfrm>
          <a:prstGeom prst="rect">
            <a:avLst/>
          </a:prstGeom>
          <a:ln w="0">
            <a:noFill/>
          </a:ln>
        </p:spPr>
      </p:pic>
      <p:pic>
        <p:nvPicPr>
          <p:cNvPr id="114" name="Google Shape;122;p21" descr=""/>
          <p:cNvPicPr/>
          <p:nvPr/>
        </p:nvPicPr>
        <p:blipFill>
          <a:blip r:embed="rId5"/>
          <a:srcRect l="0" t="0" r="0" b="4845"/>
          <a:stretch/>
        </p:blipFill>
        <p:spPr>
          <a:xfrm>
            <a:off x="599760" y="2125440"/>
            <a:ext cx="1652760" cy="2242080"/>
          </a:xfrm>
          <a:prstGeom prst="rect">
            <a:avLst/>
          </a:prstGeom>
          <a:ln w="0">
            <a:noFill/>
          </a:ln>
        </p:spPr>
      </p:pic>
      <p:pic>
        <p:nvPicPr>
          <p:cNvPr id="115" name="Google Shape;123;p21" descr=""/>
          <p:cNvPicPr/>
          <p:nvPr/>
        </p:nvPicPr>
        <p:blipFill>
          <a:blip r:embed="rId6"/>
          <a:stretch/>
        </p:blipFill>
        <p:spPr>
          <a:xfrm>
            <a:off x="5202720" y="2721240"/>
            <a:ext cx="1158120" cy="105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LibreOffice/7.0.6.2$Windows_X86_64 LibreOffice_project/144abb84a525d8e30c9dbbefa69cbbf2d8d4ae3b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2022-06-08T11:12:56Z</dcterms:modified>
  <cp:revision>1</cp:revision>
  <dc:subject/>
  <dc:title/>
</cp:coreProperties>
</file>