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2" r:id="rId4"/>
    <p:sldId id="256" r:id="rId5"/>
    <p:sldId id="263" r:id="rId6"/>
    <p:sldId id="264" r:id="rId7"/>
    <p:sldId id="265" r:id="rId8"/>
    <p:sldId id="266" r:id="rId9"/>
    <p:sldId id="267" r:id="rId10"/>
    <p:sldId id="268" r:id="rId11"/>
    <p:sldId id="269" r:id="rId12"/>
    <p:sldId id="259" r:id="rId13"/>
    <p:sldId id="260" r:id="rId14"/>
    <p:sldId id="261"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732" autoAdjust="0"/>
    <p:restoredTop sz="94660"/>
  </p:normalViewPr>
  <p:slideViewPr>
    <p:cSldViewPr>
      <p:cViewPr varScale="1">
        <p:scale>
          <a:sx n="73" d="100"/>
          <a:sy n="73" d="100"/>
        </p:scale>
        <p:origin x="-14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0AA2480-5C92-4F74-A1A3-2F0CC51E1DBA}"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418FEE0-DAE2-43AD-899E-D914793CF75D}"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5045A9D-76B0-4AC7-9F99-1A54F80F0E4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61F6230-CA0E-4D8B-95FB-6786D576C35D}"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CC12C58-E616-42C7-9D7E-5227DEC3457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6C49B6C-8577-4BCC-B036-DB460C5F10A8}"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C32224D6-A217-4D3A-B730-C7C11F2DC7B2}"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B7BA414B-23AB-497A-81EC-A011FAA7FFED}"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1835B953-D4A4-40B6-B05E-106D86B1D80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505F895-BA00-4CB5-BB56-2DBDA9CC024B}"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13B4CF5-8018-4C0B-AEA6-0EAADBBA18DE}"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1B9131-71D7-464F-A974-E78218E93552}"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oGFiOjfQvY" TargetMode="External"/><Relationship Id="rId2" Type="http://schemas.openxmlformats.org/officeDocument/2006/relationships/hyperlink" Target="mailto:perepuig@escolalesroquesblaves.cat" TargetMode="External"/><Relationship Id="rId1" Type="http://schemas.openxmlformats.org/officeDocument/2006/relationships/slideLayout" Target="../slideLayouts/slideLayout2.xml"/><Relationship Id="rId4" Type="http://schemas.openxmlformats.org/officeDocument/2006/relationships/hyperlink" Target="https://www.youtube.com/watch?v=gh08e9grif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3NWWRsgO3k"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www.youtube.com/watch?v=lqsCA43SCIs" TargetMode="External"/><Relationship Id="rId4" Type="http://schemas.openxmlformats.org/officeDocument/2006/relationships/hyperlink" Target="https://www.youtube.com/watch?v=oPTr1ViMfX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rosaraja@escolalesroquesblaves.cat"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www2.peretarres.org/campanyamcec0203/d3_cooperatiu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ntic.educacion.es/w3/eos/MaterialesEducativos/mem2008/fiodor/activida%20es/archivos/"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ogle.es/url?sa=i&amp;url=http://infantilramonllull.blogspot.com/p/jocs.html&amp;psig=AOvVaw1fP42qDDC_AFAD6p2c3Yc6&amp;ust=1590909937260000&amp;source=images&amp;cd=vfe&amp;ved=0CAIQjRxqFwoTCNDDptmH2-kCFQAAAAAdAAAAABAI"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totnens.cat/28-activitats-daigua-i-gel-per-jugar-a-lesti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otnens.cat/wp-content/uploads/2020/05/gelats-per-fer-a-casa-02.jpg" TargetMode="External"/><Relationship Id="rId2" Type="http://schemas.openxmlformats.org/officeDocument/2006/relationships/hyperlink" Target="https://totnens.cat/gelats-per-fer-a-casa/"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es/url?sa=i&amp;url=http://botlogic.us/&amp;psig=AOvVaw1fP42qDDC_AFAD6p2c3Yc6&amp;ust=1590909937260000&amp;source=images&amp;cd=vfe&amp;ved=0CAIQjRxqFwoTCNDDptmH2-kCFQAAAAAdAAAAABAD" TargetMode="External"/><Relationship Id="rId2" Type="http://schemas.openxmlformats.org/officeDocument/2006/relationships/hyperlink" Target="https://botlogic.u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es/url?sa=i&amp;url=https://www.uab.cat/doc/El_Trac_A_Traves_Art_Expressio_Moviment&amp;psig=AOvVaw1YmJPB13ONw62DcceP-PdN&amp;ust=1590654372378000&amp;source=images&amp;cd=vfe&amp;ved=0CAIQjRxqFwoTCOjtp87P0-kCFQAAAAAdAAAAABA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785786" y="285728"/>
            <a:ext cx="7772400" cy="1470025"/>
          </a:xfrm>
        </p:spPr>
        <p:txBody>
          <a:bodyPr/>
          <a:lstStyle/>
          <a:p>
            <a:r>
              <a:rPr lang="es-UY" dirty="0" smtClean="0">
                <a:latin typeface="MV Boli" pitchFamily="2" charset="0"/>
                <a:cs typeface="MV Boli" pitchFamily="2" charset="0"/>
              </a:rPr>
              <a:t>SETMANA DEL 8 AL 12 DE JUNY</a:t>
            </a:r>
            <a:endParaRPr lang="es-ES" dirty="0">
              <a:latin typeface="MV Boli" pitchFamily="2" charset="0"/>
              <a:cs typeface="MV Boli" pitchFamily="2" charset="0"/>
            </a:endParaRPr>
          </a:p>
        </p:txBody>
      </p:sp>
      <p:sp>
        <p:nvSpPr>
          <p:cNvPr id="3" name="2 Subtítulo"/>
          <p:cNvSpPr>
            <a:spLocks noGrp="1"/>
          </p:cNvSpPr>
          <p:nvPr>
            <p:ph type="subTitle" idx="1"/>
          </p:nvPr>
        </p:nvSpPr>
        <p:spPr>
          <a:xfrm>
            <a:off x="1357290" y="2357430"/>
            <a:ext cx="6400800" cy="642942"/>
          </a:xfrm>
        </p:spPr>
        <p:txBody>
          <a:bodyPr/>
          <a:lstStyle/>
          <a:p>
            <a:r>
              <a:rPr lang="ca-ES" sz="4400" dirty="0" smtClean="0">
                <a:solidFill>
                  <a:srgbClr val="FFC000"/>
                </a:solidFill>
                <a:latin typeface="Comic Sans MS" pitchFamily="66" charset="0"/>
              </a:rPr>
              <a:t>JA ARRIBA L’ESTIU!</a:t>
            </a:r>
            <a:endParaRPr lang="es-ES" sz="4400" dirty="0">
              <a:solidFill>
                <a:srgbClr val="FFC000"/>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lgn="l"/>
            <a:r>
              <a:rPr lang="ca-ES" sz="1800" dirty="0" smtClean="0">
                <a:latin typeface="Comic Sans MS" pitchFamily="66" charset="0"/>
              </a:rPr>
              <a:t>MÚSICA</a:t>
            </a:r>
            <a:endParaRPr lang="es-ES" sz="1800" dirty="0">
              <a:latin typeface="Comic Sans MS" pitchFamily="66" charset="0"/>
            </a:endParaRPr>
          </a:p>
        </p:txBody>
      </p:sp>
      <p:sp>
        <p:nvSpPr>
          <p:cNvPr id="3" name="2 Marcador de contenido"/>
          <p:cNvSpPr>
            <a:spLocks noGrp="1"/>
          </p:cNvSpPr>
          <p:nvPr>
            <p:ph idx="1"/>
          </p:nvPr>
        </p:nvSpPr>
        <p:spPr>
          <a:xfrm>
            <a:off x="214282" y="1000108"/>
            <a:ext cx="8443914" cy="5572164"/>
          </a:xfrm>
        </p:spPr>
        <p:txBody>
          <a:bodyPr/>
          <a:lstStyle/>
          <a:p>
            <a:pPr>
              <a:lnSpc>
                <a:spcPct val="150000"/>
              </a:lnSpc>
              <a:buNone/>
            </a:pPr>
            <a:r>
              <a:rPr lang="es-ES" sz="1800" dirty="0" smtClean="0">
                <a:latin typeface="Comic Sans MS" pitchFamily="66" charset="0"/>
              </a:rPr>
              <a:t>	La </a:t>
            </a:r>
            <a:r>
              <a:rPr lang="es-ES" sz="1800" dirty="0" err="1" smtClean="0">
                <a:latin typeface="Comic Sans MS" pitchFamily="66" charset="0"/>
              </a:rPr>
              <a:t>proposta</a:t>
            </a:r>
            <a:r>
              <a:rPr lang="es-ES" sz="1800" dirty="0" smtClean="0">
                <a:latin typeface="Comic Sans MS" pitchFamily="66" charset="0"/>
              </a:rPr>
              <a:t> per </a:t>
            </a:r>
            <a:r>
              <a:rPr lang="es-ES" sz="1800" dirty="0" err="1" smtClean="0">
                <a:latin typeface="Comic Sans MS" pitchFamily="66" charset="0"/>
              </a:rPr>
              <a:t>aquesta</a:t>
            </a:r>
            <a:r>
              <a:rPr lang="es-ES" sz="1800" dirty="0" smtClean="0">
                <a:latin typeface="Comic Sans MS" pitchFamily="66" charset="0"/>
              </a:rPr>
              <a:t> </a:t>
            </a:r>
            <a:r>
              <a:rPr lang="es-ES" sz="1800" dirty="0" err="1" smtClean="0">
                <a:latin typeface="Comic Sans MS" pitchFamily="66" charset="0"/>
              </a:rPr>
              <a:t>setmana</a:t>
            </a:r>
            <a:r>
              <a:rPr lang="es-ES" sz="1800" dirty="0" smtClean="0">
                <a:latin typeface="Comic Sans MS" pitchFamily="66" charset="0"/>
              </a:rPr>
              <a:t> </a:t>
            </a:r>
            <a:r>
              <a:rPr lang="es-ES" sz="1800" dirty="0" err="1" smtClean="0">
                <a:latin typeface="Comic Sans MS" pitchFamily="66" charset="0"/>
              </a:rPr>
              <a:t>és</a:t>
            </a:r>
            <a:r>
              <a:rPr lang="es-ES" sz="1800" dirty="0" smtClean="0">
                <a:latin typeface="Comic Sans MS" pitchFamily="66" charset="0"/>
              </a:rPr>
              <a:t> que </a:t>
            </a:r>
            <a:r>
              <a:rPr lang="es-ES" sz="1800" dirty="0" err="1" smtClean="0">
                <a:latin typeface="Comic Sans MS" pitchFamily="66" charset="0"/>
              </a:rPr>
              <a:t>us</a:t>
            </a:r>
            <a:r>
              <a:rPr lang="es-ES" sz="1800" dirty="0" smtClean="0">
                <a:latin typeface="Comic Sans MS" pitchFamily="66" charset="0"/>
              </a:rPr>
              <a:t> </a:t>
            </a:r>
            <a:r>
              <a:rPr lang="es-ES" sz="1800" dirty="0" err="1" smtClean="0">
                <a:latin typeface="Comic Sans MS" pitchFamily="66" charset="0"/>
              </a:rPr>
              <a:t>graveu</a:t>
            </a:r>
            <a:r>
              <a:rPr lang="es-ES" sz="1800" dirty="0" smtClean="0">
                <a:latin typeface="Comic Sans MS" pitchFamily="66" charset="0"/>
              </a:rPr>
              <a:t> </a:t>
            </a:r>
            <a:r>
              <a:rPr lang="es-ES" sz="1800" dirty="0" smtClean="0">
                <a:latin typeface="Comic Sans MS" pitchFamily="66" charset="0"/>
              </a:rPr>
              <a:t>en vídeo </a:t>
            </a:r>
            <a:r>
              <a:rPr lang="es-ES" sz="1800" dirty="0" err="1" smtClean="0">
                <a:latin typeface="Comic Sans MS" pitchFamily="66" charset="0"/>
              </a:rPr>
              <a:t>cantant</a:t>
            </a:r>
            <a:r>
              <a:rPr lang="es-ES" sz="1800" dirty="0" smtClean="0">
                <a:latin typeface="Comic Sans MS" pitchFamily="66" charset="0"/>
              </a:rPr>
              <a:t> la </a:t>
            </a:r>
            <a:r>
              <a:rPr lang="es-ES" sz="1800" dirty="0" err="1" smtClean="0">
                <a:latin typeface="Comic Sans MS" pitchFamily="66" charset="0"/>
              </a:rPr>
              <a:t>cançó</a:t>
            </a:r>
            <a:r>
              <a:rPr lang="es-ES" sz="1800" dirty="0" smtClean="0">
                <a:latin typeface="Comic Sans MS" pitchFamily="66" charset="0"/>
              </a:rPr>
              <a:t> "</a:t>
            </a:r>
            <a:r>
              <a:rPr lang="es-ES" sz="1800" dirty="0" err="1" smtClean="0">
                <a:latin typeface="Comic Sans MS" pitchFamily="66" charset="0"/>
              </a:rPr>
              <a:t>Escriurem</a:t>
            </a:r>
            <a:r>
              <a:rPr lang="es-ES" sz="1800" dirty="0" smtClean="0">
                <a:latin typeface="Comic Sans MS" pitchFamily="66" charset="0"/>
              </a:rPr>
              <a:t>" </a:t>
            </a:r>
            <a:r>
              <a:rPr lang="es-ES" sz="1800" dirty="0" err="1" smtClean="0">
                <a:latin typeface="Comic Sans MS" pitchFamily="66" charset="0"/>
              </a:rPr>
              <a:t>d'en</a:t>
            </a:r>
            <a:r>
              <a:rPr lang="es-ES" sz="1800" dirty="0" smtClean="0">
                <a:latin typeface="Comic Sans MS" pitchFamily="66" charset="0"/>
              </a:rPr>
              <a:t> </a:t>
            </a:r>
            <a:r>
              <a:rPr lang="es-ES" sz="1800" dirty="0" err="1" smtClean="0">
                <a:latin typeface="Comic Sans MS" pitchFamily="66" charset="0"/>
              </a:rPr>
              <a:t>Miki</a:t>
            </a:r>
            <a:r>
              <a:rPr lang="es-ES" sz="1800" dirty="0" smtClean="0">
                <a:latin typeface="Comic Sans MS" pitchFamily="66" charset="0"/>
              </a:rPr>
              <a:t> Núñez, tota </a:t>
            </a:r>
            <a:r>
              <a:rPr lang="es-ES" sz="1800" dirty="0" err="1" smtClean="0">
                <a:latin typeface="Comic Sans MS" pitchFamily="66" charset="0"/>
              </a:rPr>
              <a:t>sencera</a:t>
            </a:r>
            <a:r>
              <a:rPr lang="es-ES" sz="1800" dirty="0" smtClean="0">
                <a:latin typeface="Comic Sans MS" pitchFamily="66" charset="0"/>
              </a:rPr>
              <a:t> o a </a:t>
            </a:r>
            <a:r>
              <a:rPr lang="es-ES" sz="1800" dirty="0" err="1" smtClean="0">
                <a:latin typeface="Comic Sans MS" pitchFamily="66" charset="0"/>
              </a:rPr>
              <a:t>trossets</a:t>
            </a:r>
            <a:r>
              <a:rPr lang="es-ES" sz="1800" dirty="0" smtClean="0">
                <a:latin typeface="Comic Sans MS" pitchFamily="66" charset="0"/>
              </a:rPr>
              <a:t>, </a:t>
            </a:r>
            <a:r>
              <a:rPr lang="es-ES" sz="1800" dirty="0" err="1" smtClean="0">
                <a:latin typeface="Comic Sans MS" pitchFamily="66" charset="0"/>
              </a:rPr>
              <a:t>sols</a:t>
            </a:r>
            <a:r>
              <a:rPr lang="es-ES" sz="1800" dirty="0" smtClean="0">
                <a:latin typeface="Comic Sans MS" pitchFamily="66" charset="0"/>
              </a:rPr>
              <a:t> o en </a:t>
            </a:r>
            <a:r>
              <a:rPr lang="es-ES" sz="1800" dirty="0" err="1" smtClean="0">
                <a:latin typeface="Comic Sans MS" pitchFamily="66" charset="0"/>
              </a:rPr>
              <a:t>família</a:t>
            </a:r>
            <a:r>
              <a:rPr lang="es-ES" sz="1800" dirty="0" smtClean="0">
                <a:latin typeface="Comic Sans MS" pitchFamily="66" charset="0"/>
              </a:rPr>
              <a:t>, i </a:t>
            </a:r>
            <a:r>
              <a:rPr lang="es-ES" sz="1800" dirty="0" smtClean="0">
                <a:latin typeface="Comic Sans MS" pitchFamily="66" charset="0"/>
              </a:rPr>
              <a:t>que </a:t>
            </a:r>
            <a:r>
              <a:rPr lang="es-ES" sz="1800" dirty="0" err="1" smtClean="0">
                <a:latin typeface="Comic Sans MS" pitchFamily="66" charset="0"/>
              </a:rPr>
              <a:t>ens</a:t>
            </a:r>
            <a:r>
              <a:rPr lang="es-ES" sz="1800" dirty="0" smtClean="0">
                <a:latin typeface="Comic Sans MS" pitchFamily="66" charset="0"/>
              </a:rPr>
              <a:t> </a:t>
            </a:r>
            <a:r>
              <a:rPr lang="es-ES" sz="1800" dirty="0" err="1" smtClean="0">
                <a:latin typeface="Comic Sans MS" pitchFamily="66" charset="0"/>
              </a:rPr>
              <a:t>ho</a:t>
            </a:r>
            <a:r>
              <a:rPr lang="es-ES" sz="1800" dirty="0" smtClean="0">
                <a:latin typeface="Comic Sans MS" pitchFamily="66" charset="0"/>
              </a:rPr>
              <a:t> </a:t>
            </a:r>
            <a:r>
              <a:rPr lang="es-ES" sz="1800" dirty="0" err="1" smtClean="0">
                <a:latin typeface="Comic Sans MS" pitchFamily="66" charset="0"/>
              </a:rPr>
              <a:t>feu</a:t>
            </a:r>
            <a:r>
              <a:rPr lang="es-ES" sz="1800" dirty="0" smtClean="0">
                <a:latin typeface="Comic Sans MS" pitchFamily="66" charset="0"/>
              </a:rPr>
              <a:t> arribar</a:t>
            </a:r>
            <a:r>
              <a:rPr lang="es-ES" sz="1800" dirty="0" smtClean="0">
                <a:latin typeface="Comic Sans MS" pitchFamily="66" charset="0"/>
              </a:rPr>
              <a:t> </a:t>
            </a:r>
            <a:r>
              <a:rPr lang="es-ES" sz="1800" dirty="0" smtClean="0">
                <a:latin typeface="Comic Sans MS" pitchFamily="66" charset="0"/>
              </a:rPr>
              <a:t>al mail </a:t>
            </a:r>
            <a:r>
              <a:rPr lang="es-ES" sz="1800" dirty="0" smtClean="0">
                <a:latin typeface="Comic Sans MS" pitchFamily="66" charset="0"/>
                <a:hlinkClick r:id="rId2"/>
              </a:rPr>
              <a:t>perepuig@escolalesroquesblaves.cat</a:t>
            </a:r>
            <a:endParaRPr lang="es-ES" sz="1800" dirty="0" smtClean="0">
              <a:latin typeface="Comic Sans MS" pitchFamily="66" charset="0"/>
            </a:endParaRPr>
          </a:p>
          <a:p>
            <a:pPr>
              <a:lnSpc>
                <a:spcPct val="150000"/>
              </a:lnSpc>
              <a:buNone/>
            </a:pPr>
            <a:endParaRPr lang="es-ES" sz="1800" dirty="0" smtClean="0">
              <a:latin typeface="Comic Sans MS" pitchFamily="66" charset="0"/>
            </a:endParaRPr>
          </a:p>
          <a:p>
            <a:pPr>
              <a:lnSpc>
                <a:spcPct val="150000"/>
              </a:lnSpc>
              <a:buNone/>
            </a:pPr>
            <a:r>
              <a:rPr lang="es-ES" sz="1800" dirty="0" smtClean="0">
                <a:latin typeface="Comic Sans MS" pitchFamily="66" charset="0"/>
              </a:rPr>
              <a:t>	</a:t>
            </a:r>
            <a:r>
              <a:rPr lang="es-ES" sz="1800" dirty="0" err="1" smtClean="0">
                <a:latin typeface="Comic Sans MS" pitchFamily="66" charset="0"/>
              </a:rPr>
              <a:t>Us</a:t>
            </a:r>
            <a:r>
              <a:rPr lang="es-ES" sz="1800" dirty="0" smtClean="0">
                <a:latin typeface="Comic Sans MS" pitchFamily="66" charset="0"/>
              </a:rPr>
              <a:t> </a:t>
            </a:r>
            <a:r>
              <a:rPr lang="es-ES" sz="1800" dirty="0" err="1" smtClean="0">
                <a:latin typeface="Comic Sans MS" pitchFamily="66" charset="0"/>
              </a:rPr>
              <a:t>p</a:t>
            </a:r>
            <a:r>
              <a:rPr lang="es-ES" sz="1800" dirty="0" err="1" smtClean="0">
                <a:latin typeface="Comic Sans MS" pitchFamily="66" charset="0"/>
              </a:rPr>
              <a:t>asso</a:t>
            </a:r>
            <a:r>
              <a:rPr lang="es-ES" sz="1800" dirty="0" smtClean="0">
                <a:latin typeface="Comic Sans MS" pitchFamily="66" charset="0"/>
              </a:rPr>
              <a:t> </a:t>
            </a:r>
            <a:r>
              <a:rPr lang="es-ES" sz="1800" dirty="0" err="1" smtClean="0">
                <a:latin typeface="Comic Sans MS" pitchFamily="66" charset="0"/>
              </a:rPr>
              <a:t>l'enllaç</a:t>
            </a:r>
            <a:r>
              <a:rPr lang="es-ES" sz="1800" dirty="0" smtClean="0">
                <a:latin typeface="Comic Sans MS" pitchFamily="66" charset="0"/>
              </a:rPr>
              <a:t> de la </a:t>
            </a:r>
            <a:r>
              <a:rPr lang="es-ES" sz="1800" dirty="0" err="1" smtClean="0">
                <a:latin typeface="Comic Sans MS" pitchFamily="66" charset="0"/>
              </a:rPr>
              <a:t>cançó</a:t>
            </a:r>
            <a:r>
              <a:rPr lang="es-ES" sz="1800" dirty="0" smtClean="0">
                <a:latin typeface="Comic Sans MS" pitchFamily="66" charset="0"/>
              </a:rPr>
              <a:t> original i de la </a:t>
            </a:r>
            <a:r>
              <a:rPr lang="es-ES" sz="1800" dirty="0" err="1" smtClean="0">
                <a:latin typeface="Comic Sans MS" pitchFamily="66" charset="0"/>
              </a:rPr>
              <a:t>versió</a:t>
            </a:r>
            <a:r>
              <a:rPr lang="es-ES" sz="1800" dirty="0" smtClean="0">
                <a:latin typeface="Comic Sans MS" pitchFamily="66" charset="0"/>
              </a:rPr>
              <a:t> instrumental per cantar-la a sobre. </a:t>
            </a:r>
          </a:p>
          <a:p>
            <a:pPr>
              <a:lnSpc>
                <a:spcPct val="150000"/>
              </a:lnSpc>
              <a:buNone/>
            </a:pPr>
            <a:r>
              <a:rPr lang="es-ES" sz="1800" dirty="0" smtClean="0">
                <a:latin typeface="Comic Sans MS" pitchFamily="66" charset="0"/>
              </a:rPr>
              <a:t>	Original</a:t>
            </a:r>
            <a:r>
              <a:rPr lang="es-ES" sz="1800" dirty="0" smtClean="0">
                <a:latin typeface="Comic Sans MS" pitchFamily="66" charset="0"/>
              </a:rPr>
              <a:t>: </a:t>
            </a:r>
            <a:r>
              <a:rPr lang="es-ES" sz="1800" dirty="0" smtClean="0">
                <a:latin typeface="Comic Sans MS" pitchFamily="66" charset="0"/>
                <a:hlinkClick r:id="rId3"/>
              </a:rPr>
              <a:t>https://www.youtube.com/watch?v=PoGFiOjfQvY</a:t>
            </a:r>
            <a:r>
              <a:rPr lang="es-ES" sz="1800" dirty="0" smtClean="0">
                <a:latin typeface="Comic Sans MS" pitchFamily="66" charset="0"/>
              </a:rPr>
              <a:t> </a:t>
            </a:r>
          </a:p>
          <a:p>
            <a:pPr>
              <a:lnSpc>
                <a:spcPct val="150000"/>
              </a:lnSpc>
              <a:buNone/>
            </a:pPr>
            <a:r>
              <a:rPr lang="es-ES" sz="1800" dirty="0" smtClean="0">
                <a:latin typeface="Comic Sans MS" pitchFamily="66" charset="0"/>
              </a:rPr>
              <a:t>	Instrumental</a:t>
            </a:r>
            <a:r>
              <a:rPr lang="es-ES" sz="1800" dirty="0" smtClean="0">
                <a:latin typeface="Comic Sans MS" pitchFamily="66" charset="0"/>
              </a:rPr>
              <a:t>: </a:t>
            </a:r>
            <a:r>
              <a:rPr lang="es-ES" sz="1800" dirty="0" smtClean="0">
                <a:latin typeface="Comic Sans MS" pitchFamily="66" charset="0"/>
                <a:hlinkClick r:id="rId4"/>
              </a:rPr>
              <a:t>https://www.youtube.com/watch?v=gh08e9grifg</a:t>
            </a:r>
            <a:r>
              <a:rPr lang="es-ES" sz="1800" dirty="0" smtClean="0">
                <a:latin typeface="Comic Sans MS" pitchFamily="66" charset="0"/>
              </a:rPr>
              <a:t> </a:t>
            </a:r>
          </a:p>
          <a:p>
            <a:pPr>
              <a:lnSpc>
                <a:spcPct val="150000"/>
              </a:lnSpc>
              <a:buNone/>
            </a:pPr>
            <a:r>
              <a:rPr lang="es-ES" sz="1800" dirty="0" smtClean="0">
                <a:latin typeface="Comic Sans MS" pitchFamily="66" charset="0"/>
              </a:rPr>
              <a:t>	La </a:t>
            </a:r>
            <a:r>
              <a:rPr lang="es-ES" sz="1800" dirty="0" smtClean="0">
                <a:latin typeface="Comic Sans MS" pitchFamily="66" charset="0"/>
              </a:rPr>
              <a:t>idea </a:t>
            </a:r>
            <a:r>
              <a:rPr lang="es-ES" sz="1800" dirty="0" err="1" smtClean="0">
                <a:latin typeface="Comic Sans MS" pitchFamily="66" charset="0"/>
              </a:rPr>
              <a:t>és</a:t>
            </a:r>
            <a:r>
              <a:rPr lang="es-ES" sz="1800" dirty="0" smtClean="0">
                <a:latin typeface="Comic Sans MS" pitchFamily="66" charset="0"/>
              </a:rPr>
              <a:t> </a:t>
            </a:r>
            <a:r>
              <a:rPr lang="es-ES" sz="1800" dirty="0" err="1" smtClean="0">
                <a:latin typeface="Comic Sans MS" pitchFamily="66" charset="0"/>
              </a:rPr>
              <a:t>fer</a:t>
            </a:r>
            <a:r>
              <a:rPr lang="es-ES" sz="1800" dirty="0" smtClean="0">
                <a:latin typeface="Comic Sans MS" pitchFamily="66" charset="0"/>
              </a:rPr>
              <a:t> un </a:t>
            </a:r>
            <a:r>
              <a:rPr lang="es-ES" sz="1800" dirty="0" err="1" smtClean="0">
                <a:latin typeface="Comic Sans MS" pitchFamily="66" charset="0"/>
              </a:rPr>
              <a:t>muntatge</a:t>
            </a:r>
            <a:r>
              <a:rPr lang="es-ES" sz="1800" dirty="0" smtClean="0">
                <a:latin typeface="Comic Sans MS" pitchFamily="66" charset="0"/>
              </a:rPr>
              <a:t> de </a:t>
            </a:r>
            <a:r>
              <a:rPr lang="es-ES" sz="1800" dirty="0" err="1" smtClean="0">
                <a:latin typeface="Comic Sans MS" pitchFamily="66" charset="0"/>
              </a:rPr>
              <a:t>comiat</a:t>
            </a:r>
            <a:r>
              <a:rPr lang="es-ES" sz="1800" dirty="0" smtClean="0">
                <a:latin typeface="Comic Sans MS" pitchFamily="66" charset="0"/>
              </a:rPr>
              <a:t> del </a:t>
            </a:r>
            <a:r>
              <a:rPr lang="es-ES" sz="1800" dirty="0" err="1" smtClean="0">
                <a:latin typeface="Comic Sans MS" pitchFamily="66" charset="0"/>
              </a:rPr>
              <a:t>curs</a:t>
            </a:r>
            <a:r>
              <a:rPr lang="es-ES" sz="1800" dirty="0" smtClean="0">
                <a:latin typeface="Comic Sans MS" pitchFamily="66" charset="0"/>
              </a:rPr>
              <a:t> </a:t>
            </a:r>
            <a:r>
              <a:rPr lang="es-ES" sz="1800" dirty="0" err="1" smtClean="0">
                <a:latin typeface="Comic Sans MS" pitchFamily="66" charset="0"/>
              </a:rPr>
              <a:t>amb</a:t>
            </a:r>
            <a:r>
              <a:rPr lang="es-ES" sz="1800" dirty="0" smtClean="0">
                <a:latin typeface="Comic Sans MS" pitchFamily="66" charset="0"/>
              </a:rPr>
              <a:t> </a:t>
            </a:r>
            <a:r>
              <a:rPr lang="es-ES" sz="1800" dirty="0" err="1" smtClean="0">
                <a:latin typeface="Comic Sans MS" pitchFamily="66" charset="0"/>
              </a:rPr>
              <a:t>fragments</a:t>
            </a:r>
            <a:r>
              <a:rPr lang="es-ES" sz="1800" dirty="0" smtClean="0">
                <a:latin typeface="Comic Sans MS" pitchFamily="66" charset="0"/>
              </a:rPr>
              <a:t> </a:t>
            </a:r>
            <a:r>
              <a:rPr lang="es-ES" sz="1800" dirty="0" err="1" smtClean="0">
                <a:latin typeface="Comic Sans MS" pitchFamily="66" charset="0"/>
              </a:rPr>
              <a:t>dels</a:t>
            </a:r>
            <a:r>
              <a:rPr lang="es-ES" sz="1800" dirty="0" smtClean="0">
                <a:latin typeface="Comic Sans MS" pitchFamily="66" charset="0"/>
              </a:rPr>
              <a:t> </a:t>
            </a:r>
            <a:r>
              <a:rPr lang="es-ES" sz="1800" dirty="0" err="1" smtClean="0">
                <a:latin typeface="Comic Sans MS" pitchFamily="66" charset="0"/>
              </a:rPr>
              <a:t>nens</a:t>
            </a:r>
            <a:r>
              <a:rPr lang="es-ES" sz="1800" dirty="0" smtClean="0">
                <a:latin typeface="Comic Sans MS" pitchFamily="66" charset="0"/>
              </a:rPr>
              <a:t> i nenes de </a:t>
            </a:r>
            <a:r>
              <a:rPr lang="es-ES" sz="1800" dirty="0" err="1" smtClean="0">
                <a:latin typeface="Comic Sans MS" pitchFamily="66" charset="0"/>
              </a:rPr>
              <a:t>l'escola</a:t>
            </a:r>
            <a:r>
              <a:rPr lang="es-ES" sz="1800" dirty="0" smtClean="0">
                <a:latin typeface="Comic Sans MS" pitchFamily="66" charset="0"/>
              </a:rPr>
              <a:t> que </a:t>
            </a:r>
            <a:r>
              <a:rPr lang="es-ES" sz="1800" dirty="0" err="1" smtClean="0">
                <a:latin typeface="Comic Sans MS" pitchFamily="66" charset="0"/>
              </a:rPr>
              <a:t>s'animin</a:t>
            </a:r>
            <a:r>
              <a:rPr lang="es-ES" sz="1800" dirty="0" smtClean="0">
                <a:latin typeface="Comic Sans MS" pitchFamily="66" charset="0"/>
              </a:rPr>
              <a:t> a enviar la </a:t>
            </a:r>
            <a:r>
              <a:rPr lang="es-ES" sz="1800" dirty="0" err="1" smtClean="0">
                <a:latin typeface="Comic Sans MS" pitchFamily="66" charset="0"/>
              </a:rPr>
              <a:t>seva</a:t>
            </a:r>
            <a:r>
              <a:rPr lang="es-ES" sz="1800" dirty="0" smtClean="0">
                <a:latin typeface="Comic Sans MS" pitchFamily="66" charset="0"/>
              </a:rPr>
              <a:t> </a:t>
            </a:r>
            <a:r>
              <a:rPr lang="es-ES" sz="1800" dirty="0" err="1" smtClean="0">
                <a:latin typeface="Comic Sans MS" pitchFamily="66" charset="0"/>
              </a:rPr>
              <a:t>actuació</a:t>
            </a:r>
            <a:r>
              <a:rPr lang="es-ES" sz="1800" dirty="0" smtClean="0">
                <a:latin typeface="Comic Sans MS" pitchFamily="66" charset="0"/>
              </a:rPr>
              <a:t>.</a:t>
            </a:r>
          </a:p>
          <a:p>
            <a:pPr>
              <a:buNone/>
            </a:pPr>
            <a:endParaRPr lang="es-ES" sz="18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lgn="l"/>
            <a:r>
              <a:rPr lang="ca-ES" sz="1800" dirty="0" smtClean="0">
                <a:latin typeface="Comic Sans MS" pitchFamily="66" charset="0"/>
              </a:rPr>
              <a:t>ENGLISH</a:t>
            </a:r>
            <a:endParaRPr lang="es-ES" sz="1800" dirty="0">
              <a:latin typeface="Comic Sans MS" pitchFamily="66" charset="0"/>
            </a:endParaRPr>
          </a:p>
        </p:txBody>
      </p:sp>
      <p:pic>
        <p:nvPicPr>
          <p:cNvPr id="1026" name="Picture 2"/>
          <p:cNvPicPr>
            <a:picLocks noGrp="1" noChangeAspect="1" noChangeArrowheads="1"/>
          </p:cNvPicPr>
          <p:nvPr>
            <p:ph idx="1"/>
          </p:nvPr>
        </p:nvPicPr>
        <p:blipFill>
          <a:blip r:embed="rId2"/>
          <a:srcRect l="31771" t="4641" r="31771" b="2720"/>
          <a:stretch>
            <a:fillRect/>
          </a:stretch>
        </p:blipFill>
        <p:spPr bwMode="auto">
          <a:xfrm>
            <a:off x="2071670" y="0"/>
            <a:ext cx="4572032" cy="653147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7158" y="285728"/>
            <a:ext cx="8401080" cy="1143000"/>
          </a:xfrm>
        </p:spPr>
        <p:txBody>
          <a:bodyPr/>
          <a:lstStyle/>
          <a:p>
            <a:r>
              <a:rPr lang="ca-ES" sz="2800" dirty="0" smtClean="0">
                <a:solidFill>
                  <a:srgbClr val="FFC000"/>
                </a:solidFill>
                <a:latin typeface="MV Boli" pitchFamily="2" charset="0"/>
                <a:cs typeface="MV Boli" pitchFamily="2" charset="0"/>
              </a:rPr>
              <a:t>APRENDRE A DESCOBRIR I TENIR INICIATIVA</a:t>
            </a:r>
            <a:endParaRPr lang="es-ES" sz="2800" dirty="0">
              <a:solidFill>
                <a:srgbClr val="FFC000"/>
              </a:solidFill>
              <a:latin typeface="MV Boli" pitchFamily="2" charset="0"/>
              <a:cs typeface="MV Boli" pitchFamily="2" charset="0"/>
            </a:endParaRPr>
          </a:p>
        </p:txBody>
      </p:sp>
      <p:sp>
        <p:nvSpPr>
          <p:cNvPr id="15363" name="Rectangle 3"/>
          <p:cNvSpPr>
            <a:spLocks noGrp="1" noChangeArrowheads="1"/>
          </p:cNvSpPr>
          <p:nvPr>
            <p:ph type="body" idx="1"/>
          </p:nvPr>
        </p:nvSpPr>
        <p:spPr/>
        <p:txBody>
          <a:bodyPr/>
          <a:lstStyle/>
          <a:p>
            <a:pPr>
              <a:lnSpc>
                <a:spcPct val="150000"/>
              </a:lnSpc>
              <a:buNone/>
            </a:pPr>
            <a:r>
              <a:rPr lang="ca-ES" sz="1800" dirty="0" smtClean="0">
                <a:latin typeface="Comic Sans MS" pitchFamily="66" charset="0"/>
              </a:rPr>
              <a:t>Cantem amb la </a:t>
            </a:r>
            <a:r>
              <a:rPr lang="ca-ES" sz="1800" dirty="0" err="1" smtClean="0">
                <a:latin typeface="Comic Sans MS" pitchFamily="66" charset="0"/>
              </a:rPr>
              <a:t>Dàmaris</a:t>
            </a:r>
            <a:r>
              <a:rPr lang="ca-ES" sz="1800" dirty="0" smtClean="0">
                <a:latin typeface="Comic Sans MS" pitchFamily="66" charset="0"/>
              </a:rPr>
              <a:t> Gelabert “Comença l’estiu” i “Anem a la piscina”</a:t>
            </a:r>
          </a:p>
          <a:p>
            <a:pPr>
              <a:lnSpc>
                <a:spcPct val="150000"/>
              </a:lnSpc>
              <a:buNone/>
            </a:pPr>
            <a:endParaRPr lang="ca-ES" sz="1800" dirty="0" smtClean="0">
              <a:latin typeface="Comic Sans MS" pitchFamily="66" charset="0"/>
            </a:endParaRPr>
          </a:p>
          <a:p>
            <a:pPr>
              <a:lnSpc>
                <a:spcPct val="150000"/>
              </a:lnSpc>
              <a:buNone/>
            </a:pPr>
            <a:r>
              <a:rPr lang="ca-ES" sz="1800" u="sng" dirty="0" smtClean="0">
                <a:hlinkClick r:id="rId3"/>
              </a:rPr>
              <a:t>https://www.youtube.com/watch?v=d3NWWRsgO3k</a:t>
            </a:r>
            <a:endParaRPr lang="es-ES" sz="1800" dirty="0" smtClean="0"/>
          </a:p>
          <a:p>
            <a:pPr>
              <a:lnSpc>
                <a:spcPct val="150000"/>
              </a:lnSpc>
              <a:buNone/>
            </a:pPr>
            <a:r>
              <a:rPr lang="ca-ES" sz="1800" u="sng" dirty="0" smtClean="0">
                <a:hlinkClick r:id="rId4"/>
              </a:rPr>
              <a:t>https://www.youtube.com/watch?v=oPTr1ViMfXE</a:t>
            </a:r>
            <a:endParaRPr lang="es-ES" sz="1800" dirty="0" smtClean="0"/>
          </a:p>
          <a:p>
            <a:pPr>
              <a:lnSpc>
                <a:spcPct val="150000"/>
              </a:lnSpc>
              <a:buNone/>
            </a:pPr>
            <a:endParaRPr lang="ca-ES" sz="1800" dirty="0" smtClean="0">
              <a:latin typeface="Comic Sans MS" pitchFamily="66" charset="0"/>
            </a:endParaRPr>
          </a:p>
          <a:p>
            <a:pPr>
              <a:lnSpc>
                <a:spcPct val="150000"/>
              </a:lnSpc>
              <a:buNone/>
            </a:pPr>
            <a:r>
              <a:rPr lang="ca-ES" sz="1800" dirty="0" smtClean="0">
                <a:latin typeface="Comic Sans MS" pitchFamily="66" charset="0"/>
              </a:rPr>
              <a:t>Vols saber què fa la bruixa avorrida durant les seves vacances?</a:t>
            </a:r>
          </a:p>
          <a:p>
            <a:pPr>
              <a:lnSpc>
                <a:spcPct val="150000"/>
              </a:lnSpc>
              <a:buNone/>
            </a:pPr>
            <a:r>
              <a:rPr lang="ca-ES" sz="1800" u="sng" dirty="0" smtClean="0">
                <a:hlinkClick r:id="rId5"/>
              </a:rPr>
              <a:t>https://www.youtube.com/watch?v=lqsCA43SCIs</a:t>
            </a:r>
            <a:endParaRPr lang="es-ES" sz="1800" dirty="0" smtClean="0"/>
          </a:p>
          <a:p>
            <a:pPr>
              <a:lnSpc>
                <a:spcPct val="150000"/>
              </a:lnSpc>
              <a:buNone/>
            </a:pPr>
            <a:endParaRPr lang="es-ES" sz="18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a-ES" sz="2800" dirty="0" smtClean="0">
                <a:solidFill>
                  <a:srgbClr val="FFC000"/>
                </a:solidFill>
                <a:latin typeface="MV Boli" pitchFamily="2" charset="0"/>
                <a:cs typeface="MV Boli" pitchFamily="2" charset="0"/>
              </a:rPr>
              <a:t>APRENDRE A CONVIURE I HABITAR EL MÓN</a:t>
            </a:r>
            <a:br>
              <a:rPr lang="ca-ES" sz="2800" dirty="0" smtClean="0">
                <a:solidFill>
                  <a:srgbClr val="FFC000"/>
                </a:solidFill>
                <a:latin typeface="MV Boli" pitchFamily="2" charset="0"/>
                <a:cs typeface="MV Boli" pitchFamily="2" charset="0"/>
              </a:rPr>
            </a:br>
            <a:r>
              <a:rPr lang="ca-ES" sz="1800" dirty="0" smtClean="0">
                <a:solidFill>
                  <a:schemeClr val="tx1"/>
                </a:solidFill>
                <a:latin typeface="Comic Sans MS" pitchFamily="66" charset="0"/>
                <a:cs typeface="MV Boli" pitchFamily="2" charset="0"/>
              </a:rPr>
              <a:t>REPTE DE RETORN (podeu enviar el retorn d’aquesta activitat al mail </a:t>
            </a:r>
            <a:r>
              <a:rPr lang="ca-ES" sz="1800" dirty="0" err="1" smtClean="0">
                <a:solidFill>
                  <a:schemeClr val="tx1"/>
                </a:solidFill>
                <a:latin typeface="Comic Sans MS" pitchFamily="66" charset="0"/>
                <a:cs typeface="MV Boli" pitchFamily="2" charset="0"/>
                <a:hlinkClick r:id="rId3"/>
              </a:rPr>
              <a:t>rosaraja</a:t>
            </a:r>
            <a:r>
              <a:rPr lang="ca-ES" sz="1800" dirty="0" smtClean="0">
                <a:solidFill>
                  <a:schemeClr val="tx1"/>
                </a:solidFill>
                <a:latin typeface="Comic Sans MS" pitchFamily="66" charset="0"/>
                <a:cs typeface="MV Boli" pitchFamily="2" charset="0"/>
                <a:hlinkClick r:id="rId3"/>
              </a:rPr>
              <a:t>@</a:t>
            </a:r>
            <a:r>
              <a:rPr lang="ca-ES" sz="1800" dirty="0" err="1" smtClean="0">
                <a:solidFill>
                  <a:schemeClr val="tx1"/>
                </a:solidFill>
                <a:latin typeface="Comic Sans MS" pitchFamily="66" charset="0"/>
                <a:cs typeface="MV Boli" pitchFamily="2" charset="0"/>
                <a:hlinkClick r:id="rId3"/>
              </a:rPr>
              <a:t>escolalesroquesblaves.cat</a:t>
            </a:r>
            <a:r>
              <a:rPr lang="ca-ES" sz="1800" dirty="0" smtClean="0">
                <a:solidFill>
                  <a:schemeClr val="tx1"/>
                </a:solidFill>
                <a:latin typeface="Comic Sans MS" pitchFamily="66" charset="0"/>
                <a:cs typeface="MV Boli" pitchFamily="2" charset="0"/>
              </a:rPr>
              <a:t/>
            </a:r>
            <a:br>
              <a:rPr lang="ca-ES" sz="1800" dirty="0" smtClean="0">
                <a:solidFill>
                  <a:schemeClr val="tx1"/>
                </a:solidFill>
                <a:latin typeface="Comic Sans MS" pitchFamily="66" charset="0"/>
                <a:cs typeface="MV Boli" pitchFamily="2" charset="0"/>
              </a:rPr>
            </a:br>
            <a:endParaRPr lang="es-ES" sz="2800" dirty="0">
              <a:solidFill>
                <a:srgbClr val="FFC000"/>
              </a:solidFill>
              <a:latin typeface="MV Boli" pitchFamily="2" charset="0"/>
              <a:cs typeface="MV Boli" pitchFamily="2" charset="0"/>
            </a:endParaRPr>
          </a:p>
        </p:txBody>
      </p:sp>
      <p:sp>
        <p:nvSpPr>
          <p:cNvPr id="16387" name="Rectangle 3"/>
          <p:cNvSpPr>
            <a:spLocks noGrp="1" noChangeArrowheads="1"/>
          </p:cNvSpPr>
          <p:nvPr>
            <p:ph type="body" idx="1"/>
          </p:nvPr>
        </p:nvSpPr>
        <p:spPr/>
        <p:txBody>
          <a:bodyPr/>
          <a:lstStyle/>
          <a:p>
            <a:pPr>
              <a:lnSpc>
                <a:spcPct val="150000"/>
              </a:lnSpc>
              <a:buNone/>
            </a:pPr>
            <a:r>
              <a:rPr lang="ca-ES" sz="1800" dirty="0" smtClean="0">
                <a:latin typeface="Comic Sans MS" pitchFamily="66" charset="0"/>
              </a:rPr>
              <a:t>	Quines ganes que tinc de retrobar-me amb els meus amics... Quantes vegades ho deveu d’haver pensat.</a:t>
            </a:r>
          </a:p>
          <a:p>
            <a:pPr>
              <a:lnSpc>
                <a:spcPct val="150000"/>
              </a:lnSpc>
              <a:buNone/>
            </a:pPr>
            <a:r>
              <a:rPr lang="ca-ES" sz="1800" dirty="0" smtClean="0">
                <a:latin typeface="Comic Sans MS" pitchFamily="66" charset="0"/>
              </a:rPr>
              <a:t>	En el següent enllaç podreu trobar uns quants jocs cooperatius per jugar amb els vos tres amics i amigues ara que ja ens podrem retrobar... Grava un àudio explicant quin és el joc que més t’agrada i perquè.</a:t>
            </a:r>
          </a:p>
          <a:p>
            <a:pPr>
              <a:lnSpc>
                <a:spcPct val="150000"/>
              </a:lnSpc>
              <a:buNone/>
            </a:pPr>
            <a:endParaRPr lang="ca-ES" sz="1800" dirty="0" smtClean="0">
              <a:latin typeface="Comic Sans MS" pitchFamily="66" charset="0"/>
            </a:endParaRPr>
          </a:p>
          <a:p>
            <a:pPr>
              <a:buNone/>
            </a:pPr>
            <a:r>
              <a:rPr lang="ca-ES" sz="1800" dirty="0" smtClean="0"/>
              <a:t> </a:t>
            </a:r>
            <a:endParaRPr lang="es-ES" sz="1800" dirty="0" smtClean="0"/>
          </a:p>
          <a:p>
            <a:pPr>
              <a:buNone/>
            </a:pPr>
            <a:r>
              <a:rPr lang="ca-ES" sz="1800" u="sng" dirty="0" smtClean="0">
                <a:hlinkClick r:id="rId4"/>
              </a:rPr>
              <a:t>http://www2.peretarres.org/campanyamcec0203/d3_cooperatius.html</a:t>
            </a:r>
            <a:endParaRPr lang="es-ES" sz="1800" dirty="0" smtClean="0"/>
          </a:p>
          <a:p>
            <a:pPr>
              <a:lnSpc>
                <a:spcPct val="150000"/>
              </a:lnSpc>
              <a:buNone/>
            </a:pPr>
            <a:endParaRPr lang="ca-ES" sz="1800" dirty="0" smtClean="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a-ES" sz="2800" dirty="0" smtClean="0">
                <a:solidFill>
                  <a:srgbClr val="FFC000"/>
                </a:solidFill>
                <a:latin typeface="MV Boli" pitchFamily="2" charset="0"/>
                <a:cs typeface="MV Boli" pitchFamily="2" charset="0"/>
              </a:rPr>
              <a:t>ALTRES ENLLAÇOS D’INTERÈS</a:t>
            </a:r>
            <a:endParaRPr lang="es-ES" sz="2800" dirty="0">
              <a:solidFill>
                <a:srgbClr val="FFC000"/>
              </a:solidFill>
              <a:latin typeface="MV Boli" pitchFamily="2" charset="0"/>
              <a:cs typeface="MV Boli" pitchFamily="2" charset="0"/>
            </a:endParaRPr>
          </a:p>
        </p:txBody>
      </p:sp>
      <p:sp>
        <p:nvSpPr>
          <p:cNvPr id="17411" name="Rectangle 3"/>
          <p:cNvSpPr>
            <a:spLocks noGrp="1" noChangeArrowheads="1"/>
          </p:cNvSpPr>
          <p:nvPr>
            <p:ph type="body" idx="1"/>
          </p:nvPr>
        </p:nvSpPr>
        <p:spPr/>
        <p:txBody>
          <a:bodyPr/>
          <a:lstStyle/>
          <a:p>
            <a:pPr>
              <a:lnSpc>
                <a:spcPct val="150000"/>
              </a:lnSpc>
              <a:buNone/>
            </a:pPr>
            <a:r>
              <a:rPr lang="ca-ES" sz="1800" dirty="0" smtClean="0">
                <a:latin typeface="Comic Sans MS" pitchFamily="66" charset="0"/>
              </a:rPr>
              <a:t>EDU365 juga amb en Fiodor</a:t>
            </a:r>
          </a:p>
          <a:p>
            <a:pPr>
              <a:lnSpc>
                <a:spcPct val="150000"/>
              </a:lnSpc>
              <a:buNone/>
            </a:pPr>
            <a:endParaRPr lang="ca-ES" sz="1800" dirty="0" smtClean="0">
              <a:latin typeface="Comic Sans MS" pitchFamily="66" charset="0"/>
            </a:endParaRPr>
          </a:p>
          <a:p>
            <a:pPr>
              <a:lnSpc>
                <a:spcPct val="150000"/>
              </a:lnSpc>
              <a:buNone/>
            </a:pPr>
            <a:r>
              <a:rPr lang="ca-ES" sz="1800" u="sng" dirty="0" smtClean="0">
                <a:hlinkClick r:id="rId3"/>
              </a:rPr>
              <a:t>http://ntic.educacion.es/w3/eos/MaterialesEducativos/mem2008/fiodor/activida es/</a:t>
            </a:r>
            <a:r>
              <a:rPr lang="ca-ES" sz="1800" u="sng" dirty="0" err="1" smtClean="0">
                <a:hlinkClick r:id="rId3"/>
              </a:rPr>
              <a:t>archivos</a:t>
            </a:r>
            <a:r>
              <a:rPr lang="ca-ES" sz="1800" u="sng" dirty="0" smtClean="0">
                <a:hlinkClick r:id="rId3"/>
              </a:rPr>
              <a:t>/</a:t>
            </a:r>
            <a:endParaRPr lang="ca-ES" sz="1800" u="sng" dirty="0" smtClean="0"/>
          </a:p>
          <a:p>
            <a:pPr>
              <a:lnSpc>
                <a:spcPct val="150000"/>
              </a:lnSpc>
              <a:buNone/>
            </a:pPr>
            <a:endParaRPr lang="ca-ES" sz="1800" u="sng" dirty="0" smtClean="0"/>
          </a:p>
          <a:p>
            <a:pPr>
              <a:lnSpc>
                <a:spcPct val="150000"/>
              </a:lnSpc>
              <a:buNone/>
            </a:pPr>
            <a:endParaRPr lang="es-ES" sz="1800" dirty="0" smtClean="0"/>
          </a:p>
          <a:p>
            <a:pPr>
              <a:lnSpc>
                <a:spcPct val="150000"/>
              </a:lnSpc>
              <a:buNone/>
            </a:pPr>
            <a:endParaRPr lang="es-ES" sz="1800" dirty="0">
              <a:latin typeface="Comic Sans MS" pitchFamily="66" charset="0"/>
            </a:endParaRPr>
          </a:p>
        </p:txBody>
      </p:sp>
      <p:pic>
        <p:nvPicPr>
          <p:cNvPr id="4" name="3 Imagen" descr="Infantil Ramon Llull : JOCS">
            <a:hlinkClick r:id="rId4" tgtFrame="&quot;_blank&quot;"/>
          </p:cNvPr>
          <p:cNvPicPr/>
          <p:nvPr/>
        </p:nvPicPr>
        <p:blipFill>
          <a:blip r:embed="rId5"/>
          <a:srcRect/>
          <a:stretch>
            <a:fillRect/>
          </a:stretch>
        </p:blipFill>
        <p:spPr bwMode="auto">
          <a:xfrm>
            <a:off x="3071802" y="3357562"/>
            <a:ext cx="2295525" cy="304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ca-ES" sz="2800" dirty="0" smtClean="0">
                <a:solidFill>
                  <a:srgbClr val="FFC000"/>
                </a:solidFill>
                <a:latin typeface="MV Boli" pitchFamily="2" charset="0"/>
                <a:cs typeface="MV Boli" pitchFamily="2" charset="0"/>
              </a:rPr>
              <a:t>APRENDRE A SER I A ACTUAR D’UNA MANERA CADA VEGADA MÉS AUTÒNOMA</a:t>
            </a:r>
            <a:endParaRPr lang="es-ES" sz="2800" dirty="0">
              <a:solidFill>
                <a:srgbClr val="FFC000"/>
              </a:solidFill>
              <a:latin typeface="MV Boli" pitchFamily="2" charset="0"/>
              <a:cs typeface="MV Boli" pitchFamily="2" charset="0"/>
            </a:endParaRPr>
          </a:p>
        </p:txBody>
      </p:sp>
      <p:sp>
        <p:nvSpPr>
          <p:cNvPr id="3079" name="Rectangle 7"/>
          <p:cNvSpPr>
            <a:spLocks noGrp="1" noChangeArrowheads="1"/>
          </p:cNvSpPr>
          <p:nvPr>
            <p:ph type="body" idx="1"/>
          </p:nvPr>
        </p:nvSpPr>
        <p:spPr/>
        <p:txBody>
          <a:bodyPr/>
          <a:lstStyle/>
          <a:p>
            <a:pPr>
              <a:lnSpc>
                <a:spcPct val="150000"/>
              </a:lnSpc>
              <a:buNone/>
            </a:pPr>
            <a:r>
              <a:rPr lang="ca-ES" sz="1800" dirty="0" smtClean="0">
                <a:latin typeface="Comic Sans MS" pitchFamily="66" charset="0"/>
              </a:rPr>
              <a:t>JUGUEM AMB L’AIGUA I EL GEL</a:t>
            </a:r>
          </a:p>
          <a:p>
            <a:pPr>
              <a:lnSpc>
                <a:spcPct val="150000"/>
              </a:lnSpc>
              <a:buNone/>
            </a:pPr>
            <a:r>
              <a:rPr lang="ca-ES" sz="1800" dirty="0" smtClean="0">
                <a:latin typeface="Comic Sans MS" pitchFamily="66" charset="0"/>
              </a:rPr>
              <a:t>	Ja queda poc perquè comenci l’estiu, i amb ell la calor. Perquè pugueu gaudir d’aquests dies més calorosos i d’aquestes tardes més llargues, us proposo que </a:t>
            </a:r>
            <a:r>
              <a:rPr lang="ca-ES" sz="1800" dirty="0" err="1" smtClean="0">
                <a:latin typeface="Comic Sans MS" pitchFamily="66" charset="0"/>
              </a:rPr>
              <a:t>cliqueu</a:t>
            </a:r>
            <a:r>
              <a:rPr lang="ca-ES" sz="1800" dirty="0" smtClean="0">
                <a:latin typeface="Comic Sans MS" pitchFamily="66" charset="0"/>
              </a:rPr>
              <a:t> el següent enllaç on trobareu un recull de jocs perfer amb aigua i gel.</a:t>
            </a:r>
          </a:p>
          <a:p>
            <a:pPr>
              <a:lnSpc>
                <a:spcPct val="150000"/>
              </a:lnSpc>
              <a:buNone/>
            </a:pPr>
            <a:endParaRPr lang="ca-ES" sz="1800" dirty="0" smtClean="0">
              <a:latin typeface="Comic Sans MS" pitchFamily="66" charset="0"/>
            </a:endParaRPr>
          </a:p>
          <a:p>
            <a:pPr>
              <a:lnSpc>
                <a:spcPct val="150000"/>
              </a:lnSpc>
              <a:buNone/>
            </a:pPr>
            <a:r>
              <a:rPr lang="ca-ES" sz="1800" u="sng" dirty="0" smtClean="0">
                <a:hlinkClick r:id="rId2"/>
              </a:rPr>
              <a:t>https://totnens.cat/28-activitats-daigua-i-gel-per-jugar-a-lestiu/</a:t>
            </a:r>
            <a:endParaRPr lang="es-ES" sz="1800" dirty="0" smtClean="0"/>
          </a:p>
          <a:p>
            <a:pPr>
              <a:lnSpc>
                <a:spcPct val="150000"/>
              </a:lnSpc>
              <a:buNone/>
            </a:pPr>
            <a:endParaRPr lang="es-ES" sz="18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l"/>
            <a:r>
              <a:rPr lang="ca-ES" sz="1800" dirty="0" smtClean="0">
                <a:latin typeface="Comic Sans MS" pitchFamily="66" charset="0"/>
              </a:rPr>
              <a:t>CUINEM TOTS JUNTS</a:t>
            </a:r>
            <a:endParaRPr lang="es-ES" sz="1800" dirty="0">
              <a:latin typeface="Comic Sans MS" pitchFamily="66" charset="0"/>
            </a:endParaRPr>
          </a:p>
        </p:txBody>
      </p:sp>
      <p:sp>
        <p:nvSpPr>
          <p:cNvPr id="5" name="4 Marcador de contenido"/>
          <p:cNvSpPr>
            <a:spLocks noGrp="1"/>
          </p:cNvSpPr>
          <p:nvPr>
            <p:ph idx="1"/>
          </p:nvPr>
        </p:nvSpPr>
        <p:spPr/>
        <p:txBody>
          <a:bodyPr/>
          <a:lstStyle/>
          <a:p>
            <a:pPr>
              <a:lnSpc>
                <a:spcPct val="150000"/>
              </a:lnSpc>
              <a:buNone/>
            </a:pPr>
            <a:r>
              <a:rPr lang="ca-ES" sz="1800" dirty="0" smtClean="0">
                <a:latin typeface="Comic Sans MS" pitchFamily="66" charset="0"/>
              </a:rPr>
              <a:t>	Amb aquesta caloreta no em direu que no us ve de gust menjar coses fresquetes... Que us semblaria poder menjar de postra un saludable gelat de fruita natural? Voleu saber la recepta?</a:t>
            </a:r>
          </a:p>
          <a:p>
            <a:pPr>
              <a:lnSpc>
                <a:spcPct val="150000"/>
              </a:lnSpc>
              <a:buNone/>
            </a:pPr>
            <a:r>
              <a:rPr lang="ca-ES" sz="1800" dirty="0" smtClean="0">
                <a:latin typeface="Comic Sans MS" pitchFamily="66" charset="0"/>
              </a:rPr>
              <a:t>	En el següent enllaç trobareu diferents receptes per fer gelats amb fruites naturals.</a:t>
            </a:r>
          </a:p>
          <a:p>
            <a:pPr>
              <a:lnSpc>
                <a:spcPct val="150000"/>
              </a:lnSpc>
              <a:buNone/>
            </a:pPr>
            <a:endParaRPr lang="ca-ES" sz="1800" dirty="0" smtClean="0">
              <a:latin typeface="Comic Sans MS" pitchFamily="66" charset="0"/>
            </a:endParaRPr>
          </a:p>
          <a:p>
            <a:pPr>
              <a:lnSpc>
                <a:spcPct val="150000"/>
              </a:lnSpc>
              <a:buNone/>
            </a:pPr>
            <a:r>
              <a:rPr lang="ca-ES" sz="1800" u="sng" dirty="0" smtClean="0">
                <a:hlinkClick r:id="rId2"/>
              </a:rPr>
              <a:t>https://totnens.cat/gelats-per-fer-a-casa/</a:t>
            </a:r>
            <a:endParaRPr lang="es-ES" sz="1800" dirty="0" smtClean="0"/>
          </a:p>
          <a:p>
            <a:pPr>
              <a:lnSpc>
                <a:spcPct val="150000"/>
              </a:lnSpc>
              <a:buNone/>
            </a:pPr>
            <a:endParaRPr lang="es-ES" sz="1800" dirty="0" smtClean="0"/>
          </a:p>
          <a:p>
            <a:pPr>
              <a:lnSpc>
                <a:spcPct val="150000"/>
              </a:lnSpc>
              <a:buNone/>
            </a:pPr>
            <a:endParaRPr lang="es-ES" sz="1800" dirty="0">
              <a:latin typeface="Comic Sans MS" pitchFamily="66" charset="0"/>
            </a:endParaRPr>
          </a:p>
        </p:txBody>
      </p:sp>
      <p:pic>
        <p:nvPicPr>
          <p:cNvPr id="6" name="5 Imagen" descr="gelats per fer a casa">
            <a:hlinkClick r:id="rId3" tooltip="&quot;gelats per fer a casa&quot;"/>
          </p:cNvPr>
          <p:cNvPicPr/>
          <p:nvPr/>
        </p:nvPicPr>
        <p:blipFill>
          <a:blip r:embed="rId4" cstate="print"/>
          <a:srcRect/>
          <a:stretch>
            <a:fillRect/>
          </a:stretch>
        </p:blipFill>
        <p:spPr bwMode="auto">
          <a:xfrm>
            <a:off x="3714744" y="4857760"/>
            <a:ext cx="2571750" cy="1714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ca-ES" sz="2800" dirty="0" smtClean="0">
                <a:solidFill>
                  <a:srgbClr val="FFC000"/>
                </a:solidFill>
                <a:latin typeface="MV Boli" pitchFamily="2" charset="0"/>
                <a:cs typeface="MV Boli" pitchFamily="2" charset="0"/>
              </a:rPr>
              <a:t>APRENDRE A PENSAR I A COMUNICAR</a:t>
            </a:r>
            <a:endParaRPr lang="es-ES" sz="2800" dirty="0">
              <a:solidFill>
                <a:srgbClr val="FFC000"/>
              </a:solidFill>
              <a:latin typeface="MV Boli" pitchFamily="2" charset="0"/>
              <a:cs typeface="MV Boli" pitchFamily="2" charset="0"/>
            </a:endParaRPr>
          </a:p>
        </p:txBody>
      </p:sp>
      <p:sp>
        <p:nvSpPr>
          <p:cNvPr id="2054" name="Rectangle 6"/>
          <p:cNvSpPr>
            <a:spLocks noGrp="1" noChangeArrowheads="1"/>
          </p:cNvSpPr>
          <p:nvPr>
            <p:ph type="body" idx="1"/>
          </p:nvPr>
        </p:nvSpPr>
        <p:spPr>
          <a:xfrm>
            <a:off x="428596" y="1142984"/>
            <a:ext cx="8229600" cy="5572164"/>
          </a:xfrm>
        </p:spPr>
        <p:txBody>
          <a:bodyPr/>
          <a:lstStyle/>
          <a:p>
            <a:pPr>
              <a:lnSpc>
                <a:spcPct val="150000"/>
              </a:lnSpc>
              <a:buNone/>
            </a:pPr>
            <a:r>
              <a:rPr lang="ca-ES" sz="1800" dirty="0" smtClean="0">
                <a:latin typeface="Comic Sans MS" pitchFamily="66" charset="0"/>
              </a:rPr>
              <a:t>Juguem a buscar diferències?</a:t>
            </a:r>
          </a:p>
          <a:p>
            <a:pPr>
              <a:lnSpc>
                <a:spcPct val="150000"/>
              </a:lnSpc>
              <a:buNone/>
            </a:pPr>
            <a:endParaRPr lang="es-ES" sz="1800" dirty="0">
              <a:latin typeface="Comic Sans MS" pitchFamily="66" charset="0"/>
            </a:endParaRPr>
          </a:p>
        </p:txBody>
      </p:sp>
      <p:pic>
        <p:nvPicPr>
          <p:cNvPr id="1026" name="Picture 2" descr="C:\Users\User\Desktop\SETMANES DE CONFINAMENT\3r TRIMESTRE\ESTIU\FITXES MATES\492a75cc955cccb8306e86bd873edb5f[1].jpg"/>
          <p:cNvPicPr>
            <a:picLocks noChangeAspect="1" noChangeArrowheads="1"/>
          </p:cNvPicPr>
          <p:nvPr/>
        </p:nvPicPr>
        <p:blipFill>
          <a:blip r:embed="rId3"/>
          <a:srcRect l="12700" t="14479" r="8703" b="14479"/>
          <a:stretch>
            <a:fillRect/>
          </a:stretch>
        </p:blipFill>
        <p:spPr bwMode="auto">
          <a:xfrm>
            <a:off x="1785918" y="1643050"/>
            <a:ext cx="4214842" cy="50006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lnSpc>
                <a:spcPct val="150000"/>
              </a:lnSpc>
            </a:pPr>
            <a:r>
              <a:rPr lang="ca-ES" sz="1800" dirty="0" smtClean="0">
                <a:latin typeface="Comic Sans MS" pitchFamily="66" charset="0"/>
              </a:rPr>
              <a:t>Ajuda la princesa a creuar aquest laberint tan perillós per poder retrobar-se amb el seu gatet.</a:t>
            </a:r>
            <a:endParaRPr lang="es-ES" sz="1800" dirty="0">
              <a:latin typeface="Comic Sans MS" pitchFamily="66" charset="0"/>
            </a:endParaRPr>
          </a:p>
        </p:txBody>
      </p:sp>
      <p:pic>
        <p:nvPicPr>
          <p:cNvPr id="2050" name="Picture 2" descr="C:\Users\User\Desktop\SETMANES DE CONFINAMENT\3r TRIMESTRE\ESTIU\FITXES MATES\a15614da2d1179a85d8a76407aac0a5c[1].jpg"/>
          <p:cNvPicPr>
            <a:picLocks noGrp="1" noChangeAspect="1" noChangeArrowheads="1"/>
          </p:cNvPicPr>
          <p:nvPr>
            <p:ph idx="1"/>
          </p:nvPr>
        </p:nvPicPr>
        <p:blipFill>
          <a:blip r:embed="rId2"/>
          <a:srcRect/>
          <a:stretch>
            <a:fillRect/>
          </a:stretch>
        </p:blipFill>
        <p:spPr bwMode="auto">
          <a:xfrm>
            <a:off x="2500298" y="1285860"/>
            <a:ext cx="3929090" cy="539796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ca-ES" sz="1800" dirty="0" smtClean="0">
                <a:latin typeface="Comic Sans MS" pitchFamily="66" charset="0"/>
              </a:rPr>
              <a:t>JUGUEM AMB EL BOTLÒGIC</a:t>
            </a:r>
            <a:endParaRPr lang="es-ES" sz="1800" dirty="0">
              <a:latin typeface="Comic Sans MS" pitchFamily="66" charset="0"/>
            </a:endParaRPr>
          </a:p>
        </p:txBody>
      </p:sp>
      <p:sp>
        <p:nvSpPr>
          <p:cNvPr id="3" name="2 Marcador de contenido"/>
          <p:cNvSpPr>
            <a:spLocks noGrp="1"/>
          </p:cNvSpPr>
          <p:nvPr>
            <p:ph idx="1"/>
          </p:nvPr>
        </p:nvSpPr>
        <p:spPr/>
        <p:txBody>
          <a:bodyPr/>
          <a:lstStyle/>
          <a:p>
            <a:pPr>
              <a:lnSpc>
                <a:spcPct val="150000"/>
              </a:lnSpc>
              <a:buNone/>
            </a:pPr>
            <a:r>
              <a:rPr lang="ca-ES" sz="1800" dirty="0" smtClean="0">
                <a:latin typeface="Comic Sans MS" pitchFamily="66" charset="0"/>
              </a:rPr>
              <a:t>Programa a aquest divertit </a:t>
            </a:r>
            <a:r>
              <a:rPr lang="ca-ES" sz="1800" dirty="0" err="1" smtClean="0">
                <a:latin typeface="Comic Sans MS" pitchFamily="66" charset="0"/>
              </a:rPr>
              <a:t>robotet</a:t>
            </a:r>
            <a:r>
              <a:rPr lang="ca-ES" sz="1800" dirty="0" smtClean="0">
                <a:latin typeface="Comic Sans MS" pitchFamily="66" charset="0"/>
              </a:rPr>
              <a:t> perquè vagi pel camí correcte.</a:t>
            </a:r>
          </a:p>
          <a:p>
            <a:pPr>
              <a:lnSpc>
                <a:spcPct val="150000"/>
              </a:lnSpc>
              <a:buNone/>
            </a:pPr>
            <a:endParaRPr lang="ca-ES" sz="1800" dirty="0" smtClean="0">
              <a:latin typeface="Comic Sans MS" pitchFamily="66" charset="0"/>
            </a:endParaRPr>
          </a:p>
          <a:p>
            <a:pPr>
              <a:lnSpc>
                <a:spcPct val="150000"/>
              </a:lnSpc>
              <a:buNone/>
            </a:pPr>
            <a:r>
              <a:rPr lang="ca-ES" sz="1800" u="sng" dirty="0" smtClean="0">
                <a:hlinkClick r:id="rId2"/>
              </a:rPr>
              <a:t>https://botlogic.us/#sthash.3U3yDWnE.gjaT0BdE.dpbs</a:t>
            </a:r>
            <a:endParaRPr lang="es-ES" sz="1800" dirty="0" smtClean="0"/>
          </a:p>
          <a:p>
            <a:pPr>
              <a:lnSpc>
                <a:spcPct val="150000"/>
              </a:lnSpc>
              <a:buNone/>
            </a:pPr>
            <a:endParaRPr lang="es-ES" sz="1800" dirty="0">
              <a:latin typeface="Comic Sans MS" pitchFamily="66" charset="0"/>
            </a:endParaRPr>
          </a:p>
        </p:txBody>
      </p:sp>
      <p:pic>
        <p:nvPicPr>
          <p:cNvPr id="4" name="3 Imagen" descr="BotLogic.us - A Fun, Challenging, and Educational Puzzle Game for Kids">
            <a:hlinkClick r:id="rId3" tgtFrame="&quot;_blank&quot;"/>
          </p:cNvPr>
          <p:cNvPicPr/>
          <p:nvPr/>
        </p:nvPicPr>
        <p:blipFill>
          <a:blip r:embed="rId4"/>
          <a:srcRect/>
          <a:stretch>
            <a:fillRect/>
          </a:stretch>
        </p:blipFill>
        <p:spPr bwMode="auto">
          <a:xfrm>
            <a:off x="2214546" y="3357562"/>
            <a:ext cx="2009775" cy="29813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lstStyle/>
          <a:p>
            <a:pPr algn="l"/>
            <a:r>
              <a:rPr lang="ca-ES" sz="1800" dirty="0" smtClean="0">
                <a:latin typeface="Comic Sans MS" pitchFamily="66" charset="0"/>
              </a:rPr>
              <a:t>BUSCA LES DUES PARAULES IGUALS</a:t>
            </a:r>
            <a:endParaRPr lang="es-ES" sz="1800" dirty="0">
              <a:latin typeface="Comic Sans MS" pitchFamily="66" charset="0"/>
            </a:endParaRPr>
          </a:p>
        </p:txBody>
      </p:sp>
      <p:pic>
        <p:nvPicPr>
          <p:cNvPr id="3074" name="Picture 2"/>
          <p:cNvPicPr>
            <a:picLocks noGrp="1" noChangeAspect="1" noChangeArrowheads="1"/>
          </p:cNvPicPr>
          <p:nvPr>
            <p:ph idx="1"/>
          </p:nvPr>
        </p:nvPicPr>
        <p:blipFill>
          <a:blip r:embed="rId2"/>
          <a:srcRect l="16578" t="4104" r="17204" b="10988"/>
          <a:stretch>
            <a:fillRect/>
          </a:stretch>
        </p:blipFill>
        <p:spPr bwMode="auto">
          <a:xfrm>
            <a:off x="642910" y="1357298"/>
            <a:ext cx="6242759" cy="450059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lstStyle/>
          <a:p>
            <a:pPr algn="l"/>
            <a:r>
              <a:rPr lang="ca-ES" sz="1800" dirty="0" smtClean="0">
                <a:latin typeface="Comic Sans MS" pitchFamily="66" charset="0"/>
              </a:rPr>
              <a:t>ENDEVINA, ENDEVINALLA...</a:t>
            </a:r>
            <a:endParaRPr lang="es-ES" sz="1800" dirty="0">
              <a:latin typeface="Comic Sans MS" pitchFamily="66" charset="0"/>
            </a:endParaRPr>
          </a:p>
        </p:txBody>
      </p:sp>
      <p:pic>
        <p:nvPicPr>
          <p:cNvPr id="4098" name="Picture 2" descr="C:\Users\User\Desktop\SETMANES DE CONFINAMENT\3r TRIMESTRE\ESTIU\FITXES LECTO\p1[1].jpg"/>
          <p:cNvPicPr>
            <a:picLocks noGrp="1" noChangeAspect="1" noChangeArrowheads="1"/>
          </p:cNvPicPr>
          <p:nvPr>
            <p:ph idx="1"/>
          </p:nvPr>
        </p:nvPicPr>
        <p:blipFill>
          <a:blip r:embed="rId2"/>
          <a:srcRect l="11233" t="6779" r="10132" b="7803"/>
          <a:stretch>
            <a:fillRect/>
          </a:stretch>
        </p:blipFill>
        <p:spPr bwMode="auto">
          <a:xfrm>
            <a:off x="2500298" y="964365"/>
            <a:ext cx="3929090" cy="589363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ca-ES" sz="1800" dirty="0" smtClean="0">
                <a:latin typeface="Comic Sans MS" pitchFamily="66" charset="0"/>
              </a:rPr>
              <a:t>GRAFISME CREATIU</a:t>
            </a:r>
            <a:endParaRPr lang="es-ES" sz="1800" dirty="0">
              <a:latin typeface="Comic Sans MS" pitchFamily="66" charset="0"/>
            </a:endParaRPr>
          </a:p>
        </p:txBody>
      </p:sp>
      <p:sp>
        <p:nvSpPr>
          <p:cNvPr id="3" name="2 Marcador de contenido"/>
          <p:cNvSpPr>
            <a:spLocks noGrp="1"/>
          </p:cNvSpPr>
          <p:nvPr>
            <p:ph idx="1"/>
          </p:nvPr>
        </p:nvSpPr>
        <p:spPr/>
        <p:txBody>
          <a:bodyPr/>
          <a:lstStyle/>
          <a:p>
            <a:pPr>
              <a:lnSpc>
                <a:spcPct val="150000"/>
              </a:lnSpc>
              <a:buNone/>
            </a:pPr>
            <a:r>
              <a:rPr lang="ca-ES" sz="1800" dirty="0" smtClean="0">
                <a:latin typeface="Comic Sans MS" pitchFamily="66" charset="0"/>
              </a:rPr>
              <a:t>	Com són les onades del mar? Creus que podries dibuixar-les? Pots utilitzar qualsevol material: pintura, ceres, dits, pinzell, guixos...</a:t>
            </a:r>
          </a:p>
          <a:p>
            <a:pPr>
              <a:lnSpc>
                <a:spcPct val="150000"/>
              </a:lnSpc>
              <a:buNone/>
            </a:pPr>
            <a:endParaRPr lang="ca-ES" sz="1800" dirty="0" smtClean="0">
              <a:latin typeface="Comic Sans MS" pitchFamily="66" charset="0"/>
            </a:endParaRPr>
          </a:p>
          <a:p>
            <a:pPr>
              <a:lnSpc>
                <a:spcPct val="150000"/>
              </a:lnSpc>
              <a:buNone/>
            </a:pPr>
            <a:endParaRPr lang="es-ES" sz="1800" dirty="0">
              <a:latin typeface="Comic Sans MS" pitchFamily="66" charset="0"/>
            </a:endParaRPr>
          </a:p>
        </p:txBody>
      </p:sp>
      <p:pic>
        <p:nvPicPr>
          <p:cNvPr id="5" name="4 Imagen" descr="El traç a través de l'art">
            <a:hlinkClick r:id="rId2" tgtFrame="&quot;_blank&quot;"/>
          </p:cNvPr>
          <p:cNvPicPr/>
          <p:nvPr/>
        </p:nvPicPr>
        <p:blipFill>
          <a:blip r:embed="rId3"/>
          <a:srcRect/>
          <a:stretch>
            <a:fillRect/>
          </a:stretch>
        </p:blipFill>
        <p:spPr bwMode="auto">
          <a:xfrm>
            <a:off x="2143108" y="2643182"/>
            <a:ext cx="4357718" cy="40005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108</TotalTime>
  <Words>156</Words>
  <Application>Microsoft Office PowerPoint</Application>
  <PresentationFormat>Presentación en pantalla (4:3)</PresentationFormat>
  <Paragraphs>50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Diseño predeterminado</vt:lpstr>
      <vt:lpstr>SETMANA DEL 8 AL 12 DE JUNY</vt:lpstr>
      <vt:lpstr>APRENDRE A SER I A ACTUAR D’UNA MANERA CADA VEGADA MÉS AUTÒNOMA</vt:lpstr>
      <vt:lpstr>CUINEM TOTS JUNTS</vt:lpstr>
      <vt:lpstr>APRENDRE A PENSAR I A COMUNICAR</vt:lpstr>
      <vt:lpstr>Ajuda la princesa a creuar aquest laberint tan perillós per poder retrobar-se amb el seu gatet.</vt:lpstr>
      <vt:lpstr>JUGUEM AMB EL BOTLÒGIC</vt:lpstr>
      <vt:lpstr>BUSCA LES DUES PARAULES IGUALS</vt:lpstr>
      <vt:lpstr>ENDEVINA, ENDEVINALLA...</vt:lpstr>
      <vt:lpstr>GRAFISME CREATIU</vt:lpstr>
      <vt:lpstr>MÚSICA</vt:lpstr>
      <vt:lpstr>ENGLISH</vt:lpstr>
      <vt:lpstr>APRENDRE A DESCOBRIR I TENIR INICIATIVA</vt:lpstr>
      <vt:lpstr>APRENDRE A CONVIURE I HABITAR EL MÓN REPTE DE RETORN (podeu enviar el retorn d’aquesta activitat al mail rosaraja@escolalesroquesblaves.cat </vt:lpstr>
      <vt:lpstr>ALTRES ENLLAÇOS D’INTERÈS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User</cp:lastModifiedBy>
  <cp:revision>17</cp:revision>
  <dcterms:created xsi:type="dcterms:W3CDTF">2009-09-08T02:07:17Z</dcterms:created>
  <dcterms:modified xsi:type="dcterms:W3CDTF">2020-06-08T07:56:37Z</dcterms:modified>
</cp:coreProperties>
</file>