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99"/>
    <a:srgbClr val="6600CC"/>
    <a:srgbClr val="00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249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22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10" y="1597830"/>
            <a:ext cx="7772401" cy="110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09"/>
            <a:ext cx="339447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649569" y="1920680"/>
            <a:ext cx="6144818" cy="287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12330" y="-884433"/>
            <a:ext cx="6144818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23" y="3305183"/>
            <a:ext cx="7772401" cy="102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23" y="2180045"/>
            <a:ext cx="7772401" cy="1125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39765" y="1679984"/>
            <a:ext cx="5684838" cy="475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477001" y="1679984"/>
            <a:ext cx="5684838" cy="4752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11" y="1151337"/>
            <a:ext cx="4040187" cy="47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11" y="1631165"/>
            <a:ext cx="4040187" cy="296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33" y="1151337"/>
            <a:ext cx="4041775" cy="479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33" y="1631165"/>
            <a:ext cx="4041775" cy="296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11" y="204791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1" y="204793"/>
            <a:ext cx="5111750" cy="4389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4191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38735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2pPr>
            <a:lvl3pPr marL="1371600" lvl="2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11" y="107633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7" y="3600454"/>
            <a:ext cx="5486400" cy="42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7" y="45958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7" y="4025512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lvl="0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1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1" y="1200154"/>
            <a:ext cx="8229600" cy="339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t" anchorCtr="0">
            <a:noAutofit/>
          </a:bodyPr>
          <a:lstStyle>
            <a:lvl1pPr marL="457200" marR="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11" y="4767274"/>
            <a:ext cx="2895601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1" y="4767274"/>
            <a:ext cx="2133600" cy="27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875" tIns="42425" rIns="84875" bIns="4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0Ysn_t-GY-oymdzvrDisuNhLU-825tdU" TargetMode="External"/><Relationship Id="rId13" Type="http://schemas.openxmlformats.org/officeDocument/2006/relationships/hyperlink" Target="https://drive.google.com/open?id=1aWu7Frl2VnNqeloDvCyP8StoGJeM7nqi" TargetMode="External"/><Relationship Id="rId18" Type="http://schemas.openxmlformats.org/officeDocument/2006/relationships/hyperlink" Target="https://drive.google.com/open?id=1tfPE69DmZ6M1qxRm1ZeOdjxJp9kAa_-R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9.jpg"/><Relationship Id="rId7" Type="http://schemas.openxmlformats.org/officeDocument/2006/relationships/image" Target="../media/image2.jpg"/><Relationship Id="rId12" Type="http://schemas.openxmlformats.org/officeDocument/2006/relationships/hyperlink" Target="https://drive.google.com/open?id=1mKpkFWbXlVWQjF9Cp5Mv6nZDIcDceITe" TargetMode="Externa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jpg"/><Relationship Id="rId20" Type="http://schemas.openxmlformats.org/officeDocument/2006/relationships/hyperlink" Target="https://totnens.cat/gelats-per-fer-a-cas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open?id=1RVcdpZEADStseNTLScnRdUm3MYlUzDVA" TargetMode="External"/><Relationship Id="rId11" Type="http://schemas.openxmlformats.org/officeDocument/2006/relationships/image" Target="../media/image4.jpg"/><Relationship Id="rId5" Type="http://schemas.openxmlformats.org/officeDocument/2006/relationships/hyperlink" Target="https://www.youtube.com/watch?v=NC4A97nuZZY" TargetMode="External"/><Relationship Id="rId15" Type="http://schemas.openxmlformats.org/officeDocument/2006/relationships/hyperlink" Target="https://drive.google.com/open?id=1gdwdMIzGEBXCZQFZmg6_ylrT-yi-7Y5y" TargetMode="External"/><Relationship Id="rId10" Type="http://schemas.openxmlformats.org/officeDocument/2006/relationships/hyperlink" Target="https://drive.google.com/open?id=1EE5WbXtJC93RdOfTQnbsb4EvgGZS7KAu" TargetMode="External"/><Relationship Id="rId19" Type="http://schemas.openxmlformats.org/officeDocument/2006/relationships/image" Target="../media/image8.jpg"/><Relationship Id="rId4" Type="http://schemas.openxmlformats.org/officeDocument/2006/relationships/hyperlink" Target="https://www.youtube.com/watch?v=d3NWWRsgO3k" TargetMode="External"/><Relationship Id="rId9" Type="http://schemas.openxmlformats.org/officeDocument/2006/relationships/image" Target="../media/image3.jpg"/><Relationship Id="rId14" Type="http://schemas.openxmlformats.org/officeDocument/2006/relationships/image" Target="../media/image5.jpg"/><Relationship Id="rId2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6921992" y="2295867"/>
            <a:ext cx="2108806" cy="2727437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1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1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1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PREGUNTES </a:t>
            </a:r>
            <a:r>
              <a:rPr lang="ca-ES" sz="11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ca-ES" sz="1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RESPOSTES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1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r"/>
            <a:r>
              <a:rPr lang="ca-ES" sz="1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CURSES </a:t>
            </a:r>
            <a:endParaRPr lang="ca-ES" sz="1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/>
            <a:r>
              <a:rPr lang="ca-ES" sz="1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 </a:t>
            </a:r>
          </a:p>
          <a:p>
            <a:pPr lvl="0" algn="r"/>
            <a:r>
              <a:rPr lang="ca-ES" sz="12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AIGUA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a-ES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a-ES" sz="1800" u="sng" dirty="0" smtClean="0">
              <a:solidFill>
                <a:srgbClr val="CC00FF"/>
              </a:solidFill>
              <a:latin typeface="+mn-lt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648862" y="2295870"/>
            <a:ext cx="2108806" cy="2727434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algn="ctr"/>
            <a:r>
              <a:rPr lang="es-E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NOVA TROBADA MEET</a:t>
            </a:r>
          </a:p>
          <a:p>
            <a:pPr algn="ctr"/>
            <a:endParaRPr lang="es-ES" sz="1300" u="sng" dirty="0" smtClean="0"/>
          </a:p>
          <a:p>
            <a:pPr algn="just"/>
            <a:r>
              <a:rPr lang="ca-ES" sz="1300" dirty="0" smtClean="0">
                <a:latin typeface="Century Gothic" panose="020B0502020202020204" pitchFamily="34" charset="0"/>
              </a:rPr>
              <a:t>Us ve de gust una altra trobada?</a:t>
            </a:r>
          </a:p>
          <a:p>
            <a:pPr algn="just"/>
            <a:r>
              <a:rPr lang="ca-ES" sz="1300" dirty="0" smtClean="0">
                <a:latin typeface="Century Gothic" panose="020B0502020202020204" pitchFamily="34" charset="0"/>
              </a:rPr>
              <a:t>Acomiadem el curs tots plegats?</a:t>
            </a:r>
          </a:p>
          <a:p>
            <a:pPr algn="ctr"/>
            <a:r>
              <a:rPr lang="ca-ES" sz="13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Cliqueu a la foto que </a:t>
            </a:r>
            <a:endParaRPr lang="es-ES" sz="13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algn="r"/>
            <a:r>
              <a:rPr lang="ca-ES" sz="12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teniu </a:t>
            </a:r>
          </a:p>
          <a:p>
            <a:pPr algn="r"/>
            <a:r>
              <a:rPr lang="ca-ES" sz="12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un</a:t>
            </a:r>
          </a:p>
          <a:p>
            <a:pPr algn="r"/>
            <a:r>
              <a:rPr lang="ca-ES" sz="1200" dirty="0" smtClean="0">
                <a:solidFill>
                  <a:srgbClr val="CC0000"/>
                </a:solidFill>
                <a:latin typeface="Century Gothic" panose="020B0502020202020204" pitchFamily="34" charset="0"/>
              </a:rPr>
              <a:t>missatge</a:t>
            </a:r>
            <a:endParaRPr lang="ca-ES" sz="1200" dirty="0">
              <a:solidFill>
                <a:srgbClr val="CC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415958" y="809145"/>
            <a:ext cx="2108806" cy="1999839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200" b="1" u="sng" dirty="0">
              <a:solidFill>
                <a:srgbClr val="009999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r>
              <a:rPr lang="ca-E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GLOBUS D’AIGUA</a:t>
            </a:r>
            <a:endParaRPr lang="ca-E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/>
            <a:endParaRPr lang="ca-ES" u="sng" dirty="0">
              <a:solidFill>
                <a:schemeClr val="tx1"/>
              </a:solidFill>
              <a:latin typeface="+mj-lt"/>
            </a:endParaRPr>
          </a:p>
          <a:p>
            <a:pPr lvl="0" algn="ctr"/>
            <a:endParaRPr lang="ca-ES" u="sng" dirty="0" smtClean="0">
              <a:solidFill>
                <a:schemeClr val="tx1"/>
              </a:solidFill>
              <a:latin typeface="+mj-lt"/>
            </a:endParaRPr>
          </a:p>
          <a:p>
            <a:pPr lvl="0" algn="ctr"/>
            <a:endParaRPr lang="ca-ES" u="sng" dirty="0">
              <a:solidFill>
                <a:schemeClr val="tx1"/>
              </a:solidFill>
              <a:latin typeface="+mj-lt"/>
            </a:endParaRPr>
          </a:p>
          <a:p>
            <a:pPr lvl="0" algn="ctr"/>
            <a:endParaRPr lang="ca-ES" u="sng" dirty="0">
              <a:solidFill>
                <a:schemeClr val="tx1"/>
              </a:solidFill>
              <a:latin typeface="+mj-lt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ca-ES" sz="1200" dirty="0" smtClean="0">
              <a:solidFill>
                <a:srgbClr val="CC0000"/>
              </a:solidFill>
            </a:endParaRPr>
          </a:p>
          <a:p>
            <a:pPr lvl="0" algn="ctr"/>
            <a:endParaRPr lang="ca-ES" sz="1200" dirty="0" smtClean="0">
              <a:solidFill>
                <a:srgbClr val="CC0000"/>
              </a:solidFill>
            </a:endParaRPr>
          </a:p>
          <a:p>
            <a:pPr lvl="0" algn="ctr"/>
            <a:endParaRPr lang="ca-ES" dirty="0">
              <a:solidFill>
                <a:srgbClr val="CC0000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sz="1300" b="1" dirty="0">
              <a:latin typeface="Century Gothic"/>
              <a:sym typeface="Century Gothic"/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125771" y="102905"/>
            <a:ext cx="8901277" cy="507504"/>
          </a:xfrm>
          <a:prstGeom prst="rect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30300" rIns="60625" bIns="303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9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JOCS</a:t>
            </a: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2900" b="1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D’</a:t>
            </a:r>
            <a:r>
              <a:rPr lang="ca-ES" sz="2900" b="1" i="1" u="none" strike="noStrike" cap="none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AIGUA </a:t>
            </a:r>
            <a:r>
              <a:rPr lang="ca-ES" sz="29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DEL 15 AL 19 DE JUNY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Google Shape;91;p13"/>
          <p:cNvSpPr/>
          <p:nvPr/>
        </p:nvSpPr>
        <p:spPr>
          <a:xfrm>
            <a:off x="142828" y="809145"/>
            <a:ext cx="2108806" cy="1940633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lvl="0" algn="ctr"/>
            <a:endParaRPr lang="ca-ES" sz="15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5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5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2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2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2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2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pt-BR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just"/>
            <a:endParaRPr lang="ca-ES" sz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  <a:sym typeface="Century Gothic"/>
            </a:endParaRPr>
          </a:p>
          <a:p>
            <a:pPr lvl="0" algn="ctr"/>
            <a:endParaRPr lang="ca-ES" sz="15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sz="1500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lvl="0"/>
            <a:endParaRPr lang="ca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Google Shape;89;p13"/>
          <p:cNvSpPr/>
          <p:nvPr/>
        </p:nvSpPr>
        <p:spPr>
          <a:xfrm>
            <a:off x="4648862" y="805163"/>
            <a:ext cx="2108806" cy="1295949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marL="0" lvl="0" indent="0">
              <a:buFont typeface="Arial"/>
              <a:buNone/>
            </a:pPr>
            <a:endParaRPr lang="ca-E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 algn="ctr">
              <a:buFont typeface="Arial"/>
              <a:buNone/>
            </a:pPr>
            <a:r>
              <a:rPr lang="ca-E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CANÇÓNS D’ESTIU</a:t>
            </a:r>
          </a:p>
          <a:p>
            <a:pPr marL="0" lvl="0" indent="0">
              <a:buFont typeface="Arial"/>
              <a:buNone/>
            </a:pPr>
            <a:endParaRPr lang="ca-E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 algn="ctr">
              <a:buFont typeface="Arial"/>
              <a:buNone/>
            </a:pPr>
            <a:r>
              <a:rPr lang="ca-ES" sz="1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Comença l’estiu. </a:t>
            </a:r>
            <a:r>
              <a:rPr lang="ca-ES" sz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Dàmaris</a:t>
            </a:r>
            <a:r>
              <a:rPr lang="ca-E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Gelabert</a:t>
            </a:r>
          </a:p>
          <a:p>
            <a:pPr marL="0" lvl="0" indent="0" algn="ctr">
              <a:buFont typeface="Arial"/>
              <a:buNone/>
            </a:pPr>
            <a:r>
              <a:rPr lang="ca-ES" sz="1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5"/>
              </a:rPr>
              <a:t>Viu l’estiu. </a:t>
            </a:r>
            <a:r>
              <a:rPr lang="ca-E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Pot petit</a:t>
            </a:r>
          </a:p>
          <a:p>
            <a:pPr marL="0" lvl="0" indent="0">
              <a:buFont typeface="Arial"/>
              <a:buNone/>
            </a:pPr>
            <a:endParaRPr lang="ca-E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lvl="0" indent="0">
              <a:buFont typeface="Arial"/>
              <a:buNone/>
            </a:pPr>
            <a:endParaRPr lang="ca-E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a-ES" u="sng" dirty="0">
              <a:solidFill>
                <a:srgbClr val="CC00FF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a-ES" u="sng" dirty="0" smtClean="0">
              <a:solidFill>
                <a:srgbClr val="CC00FF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a-ES" u="sng" dirty="0" smtClean="0">
              <a:solidFill>
                <a:srgbClr val="CC00FF"/>
              </a:solidFill>
            </a:endParaRPr>
          </a:p>
        </p:txBody>
      </p:sp>
      <p:sp>
        <p:nvSpPr>
          <p:cNvPr id="15" name="Google Shape;91;p13"/>
          <p:cNvSpPr/>
          <p:nvPr/>
        </p:nvSpPr>
        <p:spPr>
          <a:xfrm>
            <a:off x="162941" y="3073148"/>
            <a:ext cx="2108806" cy="1940633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lvl="0" algn="ctr"/>
            <a:r>
              <a:rPr lang="ca-E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TRESOR CONGELAT</a:t>
            </a:r>
          </a:p>
          <a:p>
            <a:pPr lvl="0" algn="ctr"/>
            <a:endParaRPr lang="ca-ES" u="sng" dirty="0">
              <a:solidFill>
                <a:schemeClr val="tx1"/>
              </a:solidFill>
              <a:latin typeface="+mj-lt"/>
            </a:endParaRPr>
          </a:p>
          <a:p>
            <a:pPr lvl="0" algn="ctr"/>
            <a:endParaRPr lang="ca-ES" u="sng" dirty="0" smtClean="0">
              <a:solidFill>
                <a:schemeClr val="tx1"/>
              </a:solidFill>
              <a:latin typeface="+mj-lt"/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just"/>
            <a:endParaRPr lang="ca-ES" sz="1200" dirty="0" smtClean="0">
              <a:solidFill>
                <a:srgbClr val="009999"/>
              </a:solidFill>
              <a:latin typeface="Century Gothic" panose="020B0502020202020204" pitchFamily="34" charset="0"/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r>
              <a:rPr lang="ca-E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PESQUEM?</a:t>
            </a:r>
          </a:p>
          <a:p>
            <a:pPr lvl="0" algn="ctr"/>
            <a:endParaRPr lang="ca-ES" sz="1300" b="1" dirty="0">
              <a:latin typeface="Century Gothic"/>
              <a:sym typeface="Century Gothic"/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1306843"/>
            <a:ext cx="1844013" cy="1229342"/>
          </a:xfrm>
          <a:prstGeom prst="rect">
            <a:avLst/>
          </a:prstGeom>
          <a:ln w="28575">
            <a:solidFill>
              <a:srgbClr val="009999"/>
            </a:solidFill>
          </a:ln>
        </p:spPr>
      </p:pic>
      <p:pic>
        <p:nvPicPr>
          <p:cNvPr id="14" name="Imagen 13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3" y="3647341"/>
            <a:ext cx="1599520" cy="10663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Imagen 15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827" y="2717215"/>
            <a:ext cx="1315314" cy="92886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7" name="Google Shape;91;p13"/>
          <p:cNvSpPr/>
          <p:nvPr/>
        </p:nvSpPr>
        <p:spPr>
          <a:xfrm>
            <a:off x="2436071" y="3073148"/>
            <a:ext cx="2108806" cy="1999839"/>
          </a:xfrm>
          <a:prstGeom prst="foldedCorner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60625" tIns="30300" rIns="60625" bIns="30300" anchor="ctr" anchorCtr="0">
            <a:noAutofit/>
          </a:bodyPr>
          <a:lstStyle/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/>
          </a:p>
          <a:p>
            <a:pPr lvl="0" algn="ctr"/>
            <a:endParaRPr lang="ca-ES" sz="12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sz="1200" b="1" u="sng" dirty="0">
              <a:solidFill>
                <a:srgbClr val="009999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200" b="1" u="sng" dirty="0" smtClean="0">
              <a:solidFill>
                <a:srgbClr val="CC0000"/>
              </a:solidFill>
            </a:endParaRPr>
          </a:p>
          <a:p>
            <a:pPr lvl="0" algn="ctr"/>
            <a:endParaRPr lang="ca-ES" sz="13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/>
            <a:r>
              <a:rPr lang="ca-ES" sz="13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GIMCANA “ENS MOVEM” </a:t>
            </a:r>
            <a:endParaRPr lang="ca-ES" sz="13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just"/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just"/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just"/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just"/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just"/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just"/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just"/>
            <a:endParaRPr lang="ca-ES" sz="1100" dirty="0" smtClean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ca-ES" sz="1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 US LA PERDEU!!!</a:t>
            </a:r>
          </a:p>
          <a:p>
            <a:pPr lvl="0" algn="ctr"/>
            <a:r>
              <a:rPr lang="ca-ES" b="1" u="sng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12"/>
              </a:rPr>
              <a:t>AQUÍ TENIU EL DORSAL</a:t>
            </a:r>
            <a:endParaRPr lang="ca-ES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just"/>
            <a:endParaRPr lang="ca-ES" sz="1100" dirty="0">
              <a:solidFill>
                <a:srgbClr val="CC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ca-ES" sz="1200" dirty="0" smtClean="0">
              <a:solidFill>
                <a:srgbClr val="CC0000"/>
              </a:solidFill>
            </a:endParaRPr>
          </a:p>
          <a:p>
            <a:pPr lvl="0" algn="ctr"/>
            <a:endParaRPr lang="ca-ES" sz="1200" dirty="0" smtClean="0">
              <a:solidFill>
                <a:srgbClr val="CC0000"/>
              </a:solidFill>
            </a:endParaRPr>
          </a:p>
          <a:p>
            <a:pPr lvl="0" algn="ctr"/>
            <a:endParaRPr lang="ca-ES" dirty="0">
              <a:solidFill>
                <a:srgbClr val="CC0000"/>
              </a:solidFill>
            </a:endParaRPr>
          </a:p>
          <a:p>
            <a:pPr lvl="0" algn="ctr"/>
            <a:endParaRPr lang="ca-ES" b="1" u="sng" dirty="0" smtClean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b="1" u="sng" dirty="0">
              <a:solidFill>
                <a:srgbClr val="009999"/>
              </a:solidFill>
            </a:endParaRPr>
          </a:p>
          <a:p>
            <a:pPr lvl="0" algn="ctr"/>
            <a:endParaRPr lang="ca-ES" sz="1300" b="1" dirty="0">
              <a:latin typeface="Century Gothic"/>
              <a:sym typeface="Century Gothic"/>
            </a:endParaRPr>
          </a:p>
          <a:p>
            <a:pPr lvl="0" algn="ctr"/>
            <a:endParaRPr lang="ca-ES" sz="1500" b="1" u="sng" dirty="0">
              <a:solidFill>
                <a:srgbClr val="009999"/>
              </a:solidFill>
            </a:endParaRPr>
          </a:p>
          <a:p>
            <a:pPr lvl="0" algn="ctr"/>
            <a:endParaRPr lang="ca-ES" sz="1500" b="1" u="sng" dirty="0" smtClean="0">
              <a:solidFill>
                <a:srgbClr val="009999"/>
              </a:solidFill>
            </a:endParaRPr>
          </a:p>
          <a:p>
            <a:pPr lvl="0" algn="ctr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ca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hlinkClick r:id="rId13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17" y="1378204"/>
            <a:ext cx="1387186" cy="1251994"/>
          </a:xfrm>
          <a:prstGeom prst="rect">
            <a:avLst/>
          </a:prstGeom>
          <a:ln w="28575">
            <a:solidFill>
              <a:srgbClr val="CC0000"/>
            </a:solidFill>
          </a:ln>
        </p:spPr>
      </p:pic>
      <p:pic>
        <p:nvPicPr>
          <p:cNvPr id="4" name="Imagen 3">
            <a:hlinkClick r:id="rId15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" t="1716" r="59030" b="19530"/>
          <a:stretch/>
        </p:blipFill>
        <p:spPr>
          <a:xfrm>
            <a:off x="2966510" y="3470237"/>
            <a:ext cx="1007701" cy="101170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89608" y="769145"/>
            <a:ext cx="2206943" cy="1331967"/>
          </a:xfrm>
          <a:prstGeom prst="rect">
            <a:avLst/>
          </a:prstGeom>
        </p:spPr>
      </p:pic>
      <p:pic>
        <p:nvPicPr>
          <p:cNvPr id="19" name="Imagen 18">
            <a:hlinkClick r:id="rId18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17728" r="23464" b="15709"/>
          <a:stretch/>
        </p:blipFill>
        <p:spPr>
          <a:xfrm>
            <a:off x="4885075" y="4043464"/>
            <a:ext cx="809316" cy="797415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sp>
        <p:nvSpPr>
          <p:cNvPr id="20" name="Flecha derecha 19"/>
          <p:cNvSpPr/>
          <p:nvPr/>
        </p:nvSpPr>
        <p:spPr>
          <a:xfrm rot="10800000">
            <a:off x="5930605" y="4568944"/>
            <a:ext cx="263237" cy="16173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7024312" y="805163"/>
            <a:ext cx="200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rPr>
              <a:t>FEM GELATS? </a:t>
            </a:r>
          </a:p>
          <a:p>
            <a:r>
              <a:rPr lang="ca-ES" sz="1000" smtClean="0"/>
              <a:t>Escolliu el que més us agradi</a:t>
            </a:r>
            <a:r>
              <a:rPr lang="es-ES" sz="1000" smtClean="0"/>
              <a:t>!</a:t>
            </a:r>
            <a:endParaRPr lang="es-ES" sz="1000" dirty="0"/>
          </a:p>
        </p:txBody>
      </p:sp>
      <p:pic>
        <p:nvPicPr>
          <p:cNvPr id="2" name="Imagen 1">
            <a:hlinkClick r:id="rId20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10" y="1273007"/>
            <a:ext cx="1498537" cy="691632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5"/>
          <a:stretch/>
        </p:blipFill>
        <p:spPr>
          <a:xfrm>
            <a:off x="7373547" y="3805993"/>
            <a:ext cx="718071" cy="10642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2247</TotalTime>
  <Words>82</Words>
  <Application>Microsoft Office PowerPoint</Application>
  <PresentationFormat>Presentación en pantalla (16:9)</PresentationFormat>
  <Paragraphs>244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STANLEY</dc:creator>
  <cp:lastModifiedBy>marta</cp:lastModifiedBy>
  <cp:revision>110</cp:revision>
  <dcterms:modified xsi:type="dcterms:W3CDTF">2020-06-15T11:26:47Z</dcterms:modified>
</cp:coreProperties>
</file>