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6600"/>
    <a:srgbClr val="CC0000"/>
    <a:srgbClr val="00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4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249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10" y="1597830"/>
            <a:ext cx="7772401" cy="11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09"/>
            <a:ext cx="339447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649569" y="1920680"/>
            <a:ext cx="6144818" cy="287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12330" y="-884433"/>
            <a:ext cx="6144818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23" y="330518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23" y="2180045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39765" y="1679984"/>
            <a:ext cx="5684838" cy="475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477001" y="1679984"/>
            <a:ext cx="5684838" cy="475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11" y="1151337"/>
            <a:ext cx="4040187" cy="4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11" y="1631165"/>
            <a:ext cx="4040187" cy="296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33" y="1151337"/>
            <a:ext cx="4041775" cy="4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33" y="1631165"/>
            <a:ext cx="4041775" cy="296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11" y="204791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marL="1371600" lvl="2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11" y="107633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7" y="3600454"/>
            <a:ext cx="5486400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7" y="45958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7" y="4025512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IJwwZHZov7sedlCyys9MWkaCzPAbNctE/view?usp=sharing" TargetMode="External"/><Relationship Id="rId13" Type="http://schemas.openxmlformats.org/officeDocument/2006/relationships/hyperlink" Target="https://drive.google.com/file/d/1eYBIsmcCNS58BShhZOVQKeMpItYQBVEo/view?usp=sharing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2.jpg"/><Relationship Id="rId12" Type="http://schemas.openxmlformats.org/officeDocument/2006/relationships/image" Target="../media/image5.jpg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maronadecolors.wordpress.com/2016/07/21/el-pot-de-la-calm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e9jwOGNd0tb8MRTus9x5lGn1gTkgae6F/view?usp=sharing" TargetMode="External"/><Relationship Id="rId11" Type="http://schemas.openxmlformats.org/officeDocument/2006/relationships/hyperlink" Target="https://drive.google.com/file/d/1-yD1xeZpysxixuZGM1aE7AE_gpGFIsbr/view?usp=sharing" TargetMode="External"/><Relationship Id="rId5" Type="http://schemas.openxmlformats.org/officeDocument/2006/relationships/hyperlink" Target="https://www.youtube.com/watch?v=gh08e9grifg" TargetMode="External"/><Relationship Id="rId15" Type="http://schemas.openxmlformats.org/officeDocument/2006/relationships/image" Target="../media/image7.jpg"/><Relationship Id="rId10" Type="http://schemas.openxmlformats.org/officeDocument/2006/relationships/image" Target="../media/image4.jpg"/><Relationship Id="rId4" Type="http://schemas.openxmlformats.org/officeDocument/2006/relationships/hyperlink" Target="https://www.youtube.com/watch?v=PoGFiOjfQvY" TargetMode="External"/><Relationship Id="rId9" Type="http://schemas.openxmlformats.org/officeDocument/2006/relationships/image" Target="../media/image3.jpg"/><Relationship Id="rId1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6921992" y="2295867"/>
            <a:ext cx="2108806" cy="2727437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>
              <a:solidFill>
                <a:srgbClr val="CC00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>
              <a:solidFill>
                <a:srgbClr val="CC00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b="1" dirty="0">
              <a:solidFill>
                <a:srgbClr val="CC00FF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1" u="sng" dirty="0" smtClean="0">
              <a:solidFill>
                <a:srgbClr val="6600CC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1" u="sng" dirty="0">
              <a:solidFill>
                <a:srgbClr val="6600CC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1" u="sng" dirty="0" smtClean="0">
              <a:solidFill>
                <a:srgbClr val="6600CC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1" u="sng" dirty="0" smtClean="0">
              <a:solidFill>
                <a:srgbClr val="6600CC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1" u="sng" dirty="0" smtClean="0">
              <a:solidFill>
                <a:srgbClr val="6600CC"/>
              </a:solidFill>
              <a:latin typeface="+mj-l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b="1" u="sng" dirty="0" smtClean="0">
                <a:solidFill>
                  <a:srgbClr val="6600CC"/>
                </a:solidFill>
                <a:latin typeface="+mj-lt"/>
              </a:rPr>
              <a:t>PREPARATS PER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b="1" u="sng" dirty="0" smtClean="0">
                <a:solidFill>
                  <a:srgbClr val="6600CC"/>
                </a:solidFill>
                <a:latin typeface="+mj-lt"/>
              </a:rPr>
              <a:t>DONAR LA NOTA?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1" u="sng" dirty="0" smtClean="0">
              <a:solidFill>
                <a:srgbClr val="6600CC"/>
              </a:solidFill>
              <a:latin typeface="+mj-l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Gravat en vídeo cantant la cançó </a:t>
            </a:r>
            <a:r>
              <a:rPr lang="ca-ES" sz="12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“Escriurem” </a:t>
            </a: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de </a:t>
            </a:r>
            <a:r>
              <a:rPr lang="ca-ES" sz="1200" dirty="0" err="1" smtClean="0">
                <a:solidFill>
                  <a:srgbClr val="6600CC"/>
                </a:solidFill>
                <a:latin typeface="Century Gothic" panose="020B0502020202020204" pitchFamily="34" charset="0"/>
              </a:rPr>
              <a:t>Miki</a:t>
            </a: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Núñez,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Tota sencera o trossets, </a:t>
            </a: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Sol/a o en família,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I amb TOTS els vídeos que rebem </a:t>
            </a:r>
            <a:r>
              <a:rPr lang="ca-ES" sz="1200" u="sng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d’escola</a:t>
            </a: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farem un GRAN muntatge.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  <a:hlinkClick r:id="rId4"/>
              </a:rPr>
              <a:t>CANÇÓ ORIGINAL</a:t>
            </a: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 </a:t>
            </a:r>
            <a:r>
              <a:rPr lang="ca-ES" sz="600" b="1" dirty="0">
                <a:solidFill>
                  <a:srgbClr val="6600CC"/>
                </a:solidFill>
                <a:latin typeface="Century Gothic" panose="020B0502020202020204" pitchFamily="34" charset="0"/>
              </a:rPr>
              <a:t>(clica</a:t>
            </a:r>
            <a:r>
              <a:rPr lang="ca-ES" sz="8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  <a:hlinkClick r:id="rId5"/>
              </a:rPr>
              <a:t>VERSIÓ INSTRUMENTAL </a:t>
            </a:r>
            <a:r>
              <a:rPr lang="ca-ES" sz="600" b="1" dirty="0">
                <a:solidFill>
                  <a:srgbClr val="6600CC"/>
                </a:solidFill>
                <a:latin typeface="Century Gothic" panose="020B0502020202020204" pitchFamily="34" charset="0"/>
              </a:rPr>
              <a:t>(clica</a:t>
            </a:r>
            <a:r>
              <a:rPr lang="ca-ES" sz="600" b="1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)</a:t>
            </a: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(</a:t>
            </a:r>
            <a:r>
              <a:rPr lang="ca-ES" sz="10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Per cantar-la a sobre</a:t>
            </a:r>
            <a:r>
              <a:rPr lang="ca-ES" sz="12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)</a:t>
            </a:r>
            <a:endParaRPr lang="ca-ES" sz="1200" dirty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rgbClr val="66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648862" y="2295868"/>
            <a:ext cx="2108806" cy="2727434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0" u="sng" strike="noStrike" cap="none" dirty="0" smtClean="0">
                <a:solidFill>
                  <a:srgbClr val="0066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FEM UNA LLIMONADA NATURAL?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u="sng" dirty="0">
              <a:solidFill>
                <a:srgbClr val="0066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Una beguda ben fresqueta i amb una bona dosi de Vitamina C que ens ajudarà a passar millor les estones de calor.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415958" y="809145"/>
            <a:ext cx="2108806" cy="4204636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>
              <a:solidFill>
                <a:srgbClr val="009999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r>
              <a:rPr lang="ca-ES" sz="1800" b="1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 PASTETES amb AIGUA?</a:t>
            </a:r>
            <a:endParaRPr lang="ca-ES" sz="1200" b="1" u="sng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Una altra experiència bàsica que tot nen ha </a:t>
            </a:r>
            <a:r>
              <a:rPr lang="ca-ES" sz="1100" dirty="0" err="1" smtClean="0">
                <a:solidFill>
                  <a:srgbClr val="CC0000"/>
                </a:solidFill>
                <a:latin typeface="Century Gothic" panose="020B0502020202020204" pitchFamily="34" charset="0"/>
              </a:rPr>
              <a:t>d’expe-rimentar</a:t>
            </a: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 amb </a:t>
            </a:r>
            <a:r>
              <a:rPr lang="ca-ES" sz="1100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aigua</a:t>
            </a: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 és </a:t>
            </a:r>
            <a:r>
              <a:rPr lang="ca-ES" sz="1100" u="sng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barrejar-la amb altres mate-rials</a:t>
            </a: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 com sorra, farina o qualsevol element de l’entorn, per què? Perquè experimenten amb: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les propietats físiques- químiques dels elements (si es dilueixen o no, si suren o no...)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Amb la creativitat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I amb experiències </a:t>
            </a:r>
            <a:r>
              <a:rPr lang="ca-ES" sz="1100" dirty="0" err="1" smtClean="0">
                <a:solidFill>
                  <a:srgbClr val="CC0000"/>
                </a:solidFill>
                <a:latin typeface="Century Gothic" panose="020B0502020202020204" pitchFamily="34" charset="0"/>
              </a:rPr>
              <a:t>senso</a:t>
            </a:r>
            <a:r>
              <a:rPr lang="ca-ES" sz="11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-rials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ca-ES" sz="1200" dirty="0" smtClean="0">
              <a:solidFill>
                <a:srgbClr val="CC0000"/>
              </a:solidFill>
            </a:endParaRPr>
          </a:p>
          <a:p>
            <a:pPr lvl="0" algn="ctr"/>
            <a:endParaRPr lang="ca-ES" sz="1200" dirty="0" smtClean="0">
              <a:solidFill>
                <a:srgbClr val="CC0000"/>
              </a:solidFill>
            </a:endParaRPr>
          </a:p>
          <a:p>
            <a:pPr lvl="0" algn="ctr"/>
            <a:endParaRPr lang="ca-ES" dirty="0">
              <a:solidFill>
                <a:srgbClr val="CC0000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sz="1300" b="1" dirty="0">
              <a:latin typeface="Century Gothic"/>
              <a:sym typeface="Century Gothic"/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25771" y="102905"/>
            <a:ext cx="8901277" cy="507504"/>
          </a:xfrm>
          <a:prstGeom prst="rect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PROPOSTES </a:t>
            </a:r>
            <a:r>
              <a:rPr lang="ca-ES" sz="29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D’</a:t>
            </a:r>
            <a:r>
              <a:rPr lang="ca-ES" sz="2900" b="1" i="1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AIGUA 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DEL 8 AL 12 DE JUNY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Google Shape;91;p13"/>
          <p:cNvSpPr/>
          <p:nvPr/>
        </p:nvSpPr>
        <p:spPr>
          <a:xfrm>
            <a:off x="142828" y="809145"/>
            <a:ext cx="2108806" cy="4214157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endParaRPr lang="pt-BR" b="1" u="sng" dirty="0" smtClean="0">
              <a:solidFill>
                <a:srgbClr val="009999"/>
              </a:solidFill>
            </a:endParaRP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r>
              <a:rPr lang="pt-BR" b="1" u="sng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RECEPTES </a:t>
            </a:r>
            <a:r>
              <a:rPr lang="pt-BR" b="1" u="sng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FER BOMBOLLES DE SABÓ A </a:t>
            </a:r>
            <a:r>
              <a:rPr lang="pt-BR" b="1" u="sng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</a:p>
          <a:p>
            <a:pPr lvl="0" algn="ctr"/>
            <a:endParaRPr lang="pt-BR" b="1" u="sng" dirty="0">
              <a:solidFill>
                <a:srgbClr val="009999"/>
              </a:solidFill>
            </a:endParaRPr>
          </a:p>
          <a:p>
            <a:pPr lvl="0" algn="ctr"/>
            <a:endParaRPr lang="ca-ES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AMB </a:t>
            </a: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CERVESA</a:t>
            </a:r>
          </a:p>
          <a:p>
            <a:pPr lvl="0"/>
            <a:endParaRPr lang="ca-ES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AMB</a:t>
            </a: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GLICERINA</a:t>
            </a:r>
          </a:p>
          <a:p>
            <a:pPr lvl="0"/>
            <a:endParaRPr lang="ca-ES" dirty="0" smtClean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o</a:t>
            </a:r>
            <a:endParaRPr lang="ca-ES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AMB</a:t>
            </a:r>
          </a:p>
          <a:p>
            <a:pPr lvl="0"/>
            <a:r>
              <a:rPr lang="ca-ES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SUCRE</a:t>
            </a: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just"/>
            <a:endParaRPr lang="ca-ES" sz="1200" dirty="0" smtClean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sz="1300" b="1" dirty="0">
              <a:latin typeface="Century Gothic"/>
              <a:sym typeface="Century Gothic"/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1" y="1644603"/>
            <a:ext cx="596333" cy="960198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pic>
        <p:nvPicPr>
          <p:cNvPr id="6" name="Imagen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1" y="2733241"/>
            <a:ext cx="599817" cy="926344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pic>
        <p:nvPicPr>
          <p:cNvPr id="9" name="Imagen 8">
            <a:hlinkClick r:id="rId8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1" y="3772808"/>
            <a:ext cx="596333" cy="896128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pic>
        <p:nvPicPr>
          <p:cNvPr id="3" name="Imagen 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20" y="3973391"/>
            <a:ext cx="907822" cy="968343"/>
          </a:xfrm>
          <a:prstGeom prst="rect">
            <a:avLst/>
          </a:prstGeom>
          <a:ln w="28575">
            <a:solidFill>
              <a:srgbClr val="CC0000"/>
            </a:solidFill>
          </a:ln>
        </p:spPr>
      </p:pic>
      <p:pic>
        <p:nvPicPr>
          <p:cNvPr id="4" name="Imagen 3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93" y="4047099"/>
            <a:ext cx="1340277" cy="894635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13" name="Google Shape;89;p13"/>
          <p:cNvSpPr/>
          <p:nvPr/>
        </p:nvSpPr>
        <p:spPr>
          <a:xfrm>
            <a:off x="4648862" y="809145"/>
            <a:ext cx="4378186" cy="1295949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>
              <a:solidFill>
                <a:srgbClr val="CC00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u="sng" dirty="0" smtClean="0">
                <a:solidFill>
                  <a:schemeClr val="accent6">
                    <a:lumMod val="75000"/>
                  </a:schemeClr>
                </a:solidFill>
              </a:rPr>
              <a:t>POT o AMPOLLA DE LA CALMA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Aquest recurs, creat per ells mateixos,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els ajudarà a desviar l’atenció i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recuperar la calma per tornar a un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estat més tranquil i relaxat en possibles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ca-ES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oments </a:t>
            </a:r>
            <a:r>
              <a:rPr lang="ca-ES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ca-ES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 nerviosisme, enuig...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dirty="0">
              <a:solidFill>
                <a:srgbClr val="CC00FF"/>
              </a:solidFill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85" y="2303830"/>
            <a:ext cx="564663" cy="564663"/>
          </a:xfrm>
          <a:prstGeom prst="rect">
            <a:avLst/>
          </a:prstGeom>
          <a:ln w="19050">
            <a:solidFill>
              <a:srgbClr val="6600CC"/>
            </a:solidFill>
          </a:ln>
        </p:spPr>
      </p:pic>
      <p:pic>
        <p:nvPicPr>
          <p:cNvPr id="12" name="Imagen 11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33" y="1116398"/>
            <a:ext cx="1078056" cy="86244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212</Words>
  <Application>Microsoft Office PowerPoint</Application>
  <PresentationFormat>Presentación en pantalla (16:9)</PresentationFormat>
  <Paragraphs>184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STANLEY</dc:creator>
  <cp:lastModifiedBy>marta</cp:lastModifiedBy>
  <cp:revision>90</cp:revision>
  <dcterms:modified xsi:type="dcterms:W3CDTF">2020-06-07T18:09:02Z</dcterms:modified>
</cp:coreProperties>
</file>