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Sigmar One" panose="020B0604020202020204" charset="0"/>
      <p:regular r:id="rId4"/>
    </p:embeddedFont>
    <p:embeddedFont>
      <p:font typeface="Century Gothic" panose="020B0502020202020204" pitchFamily="34" charset="0"/>
      <p:regular r:id="rId5"/>
      <p:bold r:id="rId6"/>
      <p:italic r:id="rId7"/>
      <p:boldItalic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1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432" y="324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424973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1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10" y="1597830"/>
            <a:ext cx="7772401" cy="1102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1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5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11" y="4767274"/>
            <a:ext cx="2895601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1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1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09"/>
            <a:ext cx="3394474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11" y="4767274"/>
            <a:ext cx="2895601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1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649569" y="1920680"/>
            <a:ext cx="6144818" cy="2879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812330" y="-884433"/>
            <a:ext cx="6144818" cy="848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11" y="4767274"/>
            <a:ext cx="2895601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1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1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1" y="1200154"/>
            <a:ext cx="8229600" cy="3394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11" y="4767274"/>
            <a:ext cx="2895601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1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23" y="3305183"/>
            <a:ext cx="7772401" cy="1021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alibri"/>
              <a:buNone/>
              <a:defRPr sz="38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23" y="2180045"/>
            <a:ext cx="7772401" cy="1125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b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6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6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6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6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6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6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11" y="4767274"/>
            <a:ext cx="2895601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1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1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639765" y="1679984"/>
            <a:ext cx="5684838" cy="4752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marL="457200" lvl="0" indent="-38735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1pPr>
            <a:lvl2pPr marL="914400" lvl="1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»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477001" y="1679984"/>
            <a:ext cx="5684838" cy="4752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marL="457200" lvl="0" indent="-38735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1pPr>
            <a:lvl2pPr marL="914400" lvl="1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»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11" y="4767274"/>
            <a:ext cx="2895601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1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1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11" y="1151337"/>
            <a:ext cx="4040187" cy="479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b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11" y="1631165"/>
            <a:ext cx="4040187" cy="2963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marL="457200" lvl="0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 sz="1400"/>
            </a:lvl5pPr>
            <a:lvl6pPr marL="2743200" lvl="5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6pPr>
            <a:lvl7pPr marL="3200400" lvl="6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marL="3657600" lvl="7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8pPr>
            <a:lvl9pPr marL="4114800" lvl="8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33" y="1151337"/>
            <a:ext cx="4041775" cy="479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b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33" y="1631165"/>
            <a:ext cx="4041775" cy="2963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marL="457200" lvl="0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 sz="1400"/>
            </a:lvl5pPr>
            <a:lvl6pPr marL="2743200" lvl="5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6pPr>
            <a:lvl7pPr marL="3200400" lvl="6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marL="3657600" lvl="7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8pPr>
            <a:lvl9pPr marL="4114800" lvl="8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11" y="4767274"/>
            <a:ext cx="2895601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1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1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11" y="4767274"/>
            <a:ext cx="2895601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1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11" y="4767274"/>
            <a:ext cx="2895601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1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11" y="204791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1" y="204793"/>
            <a:ext cx="5111750" cy="4389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marL="457200" lvl="0" indent="-4191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1pPr>
            <a:lvl2pPr marL="914400" lvl="1" indent="-38735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–"/>
              <a:defRPr sz="2500"/>
            </a:lvl2pPr>
            <a:lvl3pPr marL="1371600" lvl="2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11" y="107633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marL="457200" lvl="0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3pPr>
            <a:lvl4pPr marL="1828800" lvl="3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11" y="4767274"/>
            <a:ext cx="2895601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1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7" y="3600454"/>
            <a:ext cx="5486400" cy="425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7" y="45958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marR="0" lvl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7" y="4025512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marL="457200" lvl="0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3pPr>
            <a:lvl4pPr marL="1828800" lvl="3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11" y="4767274"/>
            <a:ext cx="2895601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1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1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1" y="1200154"/>
            <a:ext cx="8229600" cy="3394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marL="457200" marR="0" lvl="0" indent="-4191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–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11" y="4767274"/>
            <a:ext cx="2895601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1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QLxEjnBv5V4LZi9CGcdlyKAEqtP50YCC/view?usp=sharing" TargetMode="External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rive.google.com/file/d/1Q7CBVQyT2o8TxdDjXvqdZW5TS0qwBsYp/view?usp=sharing" TargetMode="External"/><Relationship Id="rId11" Type="http://schemas.openxmlformats.org/officeDocument/2006/relationships/hyperlink" Target="https://drive.google.com/file/d/1dSjtA9LxWnwYqI5UGs0XHE78ePLIvinv/view?usp=sharing" TargetMode="External"/><Relationship Id="rId5" Type="http://schemas.openxmlformats.org/officeDocument/2006/relationships/image" Target="../media/image2.jpg"/><Relationship Id="rId10" Type="http://schemas.openxmlformats.org/officeDocument/2006/relationships/image" Target="../media/image5.jpg"/><Relationship Id="rId4" Type="http://schemas.openxmlformats.org/officeDocument/2006/relationships/hyperlink" Target="https://drive.google.com/file/d/1pxuXNFTWSuIb8uHXiLetUQDAqfapdnBU/view?usp=sharing" TargetMode="External"/><Relationship Id="rId9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50000"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6921992" y="853857"/>
            <a:ext cx="2108806" cy="4169448"/>
          </a:xfrm>
          <a:prstGeom prst="foldedCorner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CC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625" tIns="30300" rIns="60625" bIns="303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 u="sng" dirty="0" smtClean="0">
                <a:solidFill>
                  <a:srgbClr val="CC00FF"/>
                </a:solidFill>
                <a:latin typeface="+mn-lt"/>
              </a:rPr>
              <a:t>MATEMÀTIQUES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ca-ES" sz="1800" u="sng" dirty="0" smtClean="0">
              <a:solidFill>
                <a:srgbClr val="CC00FF"/>
              </a:solidFill>
              <a:latin typeface="+mn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Voleu </a:t>
            </a:r>
            <a:r>
              <a:rPr lang="ca-ES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crear</a:t>
            </a:r>
            <a:r>
              <a:rPr lang="ca-E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el vostre propi </a:t>
            </a:r>
            <a:r>
              <a:rPr lang="ca-ES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puzzle</a:t>
            </a:r>
            <a:r>
              <a:rPr lang="ca-E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?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Feu un </a:t>
            </a:r>
            <a:r>
              <a:rPr lang="ca-ES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dibuix</a:t>
            </a:r>
            <a:r>
              <a:rPr lang="ca-E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ben maco o </a:t>
            </a:r>
            <a:r>
              <a:rPr lang="ca-ES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imprimiu</a:t>
            </a:r>
            <a:r>
              <a:rPr lang="ca-E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una </a:t>
            </a:r>
            <a:r>
              <a:rPr lang="ca-ES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foto</a:t>
            </a:r>
            <a:r>
              <a:rPr lang="ca-E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que us agradi molt, dibuixeu per darrera les peces del </a:t>
            </a:r>
            <a:r>
              <a:rPr lang="ca-ES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puzzle</a:t>
            </a:r>
            <a:r>
              <a:rPr lang="ca-E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Un cop retallades, ja les podeu MUNTAR! Gaudiu del vostre propi </a:t>
            </a:r>
            <a:r>
              <a:rPr lang="ca-ES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puzzle</a:t>
            </a:r>
            <a:r>
              <a:rPr lang="ca-E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!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ca-ES" dirty="0">
              <a:solidFill>
                <a:srgbClr val="CC00FF"/>
              </a:solidFill>
              <a:latin typeface="Century Gothic" panose="020B0502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ca-ES" sz="1800" u="sng" dirty="0" smtClean="0">
              <a:solidFill>
                <a:srgbClr val="CC00FF"/>
              </a:solidFill>
              <a:latin typeface="+mn-lt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4648862" y="844334"/>
            <a:ext cx="2108806" cy="4178968"/>
          </a:xfrm>
          <a:prstGeom prst="foldedCorner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00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625" tIns="30300" rIns="60625" bIns="303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ca-ES" sz="1600" b="1" u="sng" dirty="0" smtClean="0">
              <a:solidFill>
                <a:srgbClr val="009900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b="1" u="sng" dirty="0" smtClean="0">
                <a:solidFill>
                  <a:srgbClr val="009900"/>
                </a:solidFill>
              </a:rPr>
              <a:t>FILOSOFIA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entury Gothic" panose="020B0502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500" b="0" i="0" u="none" strike="noStrike" cap="none" dirty="0" smtClean="0">
                <a:solidFill>
                  <a:schemeClr val="dk1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Us heu parat a pensar…RÀPID O LENT? DE PRESSA O A POC A POC?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500" dirty="0" smtClean="0">
                <a:solidFill>
                  <a:schemeClr val="dk1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Doncs aquí teniu una sèrie de preguntes que us planteja la marieta </a:t>
            </a:r>
            <a:r>
              <a:rPr lang="ca-ES" sz="1500" dirty="0" err="1" smtClean="0">
                <a:solidFill>
                  <a:schemeClr val="dk1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Joanina</a:t>
            </a:r>
            <a:r>
              <a:rPr lang="ca-ES" sz="1500" dirty="0" smtClean="0">
                <a:solidFill>
                  <a:schemeClr val="dk1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, raoneu i expliqueu-li a la família tot el que creieu</a:t>
            </a:r>
            <a:r>
              <a:rPr lang="es-ES" sz="1500" dirty="0" smtClean="0">
                <a:solidFill>
                  <a:schemeClr val="dk1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ES" sz="15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2411761" y="844334"/>
            <a:ext cx="2108806" cy="4169447"/>
          </a:xfrm>
          <a:prstGeom prst="foldedCorner">
            <a:avLst>
              <a:gd name="adj" fmla="val 16667"/>
            </a:avLst>
          </a:prstGeom>
          <a:solidFill>
            <a:srgbClr val="EAF1DD"/>
          </a:solidFill>
          <a:ln w="38100" cap="flat" cmpd="sng">
            <a:solidFill>
              <a:srgbClr val="00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625" tIns="30300" rIns="60625" bIns="30300" anchor="ctr" anchorCtr="0">
            <a:noAutofit/>
          </a:bodyPr>
          <a:lstStyle/>
          <a:p>
            <a:pPr lvl="0" algn="ctr"/>
            <a:endParaRPr lang="ca-ES" sz="1500" b="1" u="sng" dirty="0" smtClean="0">
              <a:solidFill>
                <a:srgbClr val="009999"/>
              </a:solidFill>
            </a:endParaRPr>
          </a:p>
          <a:p>
            <a:pPr lvl="0" algn="ctr"/>
            <a:endParaRPr lang="ca-ES" sz="1500" b="1" u="sng" dirty="0">
              <a:solidFill>
                <a:srgbClr val="009999"/>
              </a:solidFill>
            </a:endParaRPr>
          </a:p>
          <a:p>
            <a:pPr lvl="0" algn="ctr"/>
            <a:endParaRPr lang="ca-ES" sz="1500" b="1" u="sng" dirty="0" smtClean="0">
              <a:solidFill>
                <a:srgbClr val="009999"/>
              </a:solidFill>
            </a:endParaRPr>
          </a:p>
          <a:p>
            <a:pPr lvl="0" algn="ctr"/>
            <a:endParaRPr lang="ca-ES" sz="1200" b="1" u="sng" dirty="0" smtClean="0"/>
          </a:p>
          <a:p>
            <a:pPr lvl="0" algn="ctr"/>
            <a:endParaRPr lang="ca-ES" sz="1200" b="1" u="sng" dirty="0"/>
          </a:p>
          <a:p>
            <a:pPr lvl="0" algn="ctr"/>
            <a:endParaRPr lang="ca-ES" sz="1200" b="1" u="sng" dirty="0" smtClean="0"/>
          </a:p>
          <a:p>
            <a:pPr lvl="0" algn="ctr"/>
            <a:endParaRPr lang="ca-ES" sz="1200" b="1" u="sng" dirty="0"/>
          </a:p>
          <a:p>
            <a:pPr lvl="0" algn="ctr"/>
            <a:endParaRPr lang="ca-ES" sz="1200" b="1" u="sng" dirty="0" smtClean="0"/>
          </a:p>
          <a:p>
            <a:pPr lvl="0" algn="ctr"/>
            <a:endParaRPr lang="ca-ES" sz="1200" b="1" u="sng" dirty="0"/>
          </a:p>
          <a:p>
            <a:pPr lvl="0" algn="ctr"/>
            <a:endParaRPr lang="ca-ES" sz="1200" b="1" u="sng" dirty="0" smtClean="0"/>
          </a:p>
          <a:p>
            <a:pPr lvl="0" algn="ctr"/>
            <a:endParaRPr lang="ca-ES" b="1" u="sng" dirty="0">
              <a:solidFill>
                <a:srgbClr val="009999"/>
              </a:solidFill>
            </a:endParaRPr>
          </a:p>
          <a:p>
            <a:pPr lvl="0" algn="ctr"/>
            <a:r>
              <a:rPr lang="ca-ES" b="1" u="sng" dirty="0" smtClean="0">
                <a:solidFill>
                  <a:srgbClr val="009999"/>
                </a:solidFill>
              </a:rPr>
              <a:t>LECTOESCRIPTURA</a:t>
            </a:r>
            <a:endParaRPr lang="ca-ES" b="1" u="sng" dirty="0">
              <a:solidFill>
                <a:srgbClr val="009999"/>
              </a:solidFill>
            </a:endParaRPr>
          </a:p>
          <a:p>
            <a:pPr lvl="0" algn="ctr"/>
            <a:endParaRPr lang="ca-ES" sz="1300" b="1" dirty="0">
              <a:latin typeface="Century Gothic"/>
              <a:sym typeface="Century Gothic"/>
            </a:endParaRPr>
          </a:p>
          <a:p>
            <a:pPr lvl="0" algn="ctr"/>
            <a:r>
              <a:rPr lang="ca-ES" dirty="0">
                <a:latin typeface="Century Gothic" panose="020B0502020202020204" pitchFamily="34" charset="0"/>
              </a:rPr>
              <a:t>Oi que són boníssims els aliments que cuinen els pares i les mares?</a:t>
            </a:r>
          </a:p>
          <a:p>
            <a:pPr lvl="0" algn="ctr"/>
            <a:r>
              <a:rPr lang="ca-ES" b="1" dirty="0">
                <a:latin typeface="Century Gothic" panose="020B0502020202020204" pitchFamily="34" charset="0"/>
              </a:rPr>
              <a:t>Escriviu el menú del dia </a:t>
            </a:r>
            <a:r>
              <a:rPr lang="ca-ES" dirty="0">
                <a:latin typeface="Century Gothic" panose="020B0502020202020204" pitchFamily="34" charset="0"/>
              </a:rPr>
              <a:t>i qui s’animi, que es vesteixi com l’ocasió es mereix i serviu el menjar als de casa!</a:t>
            </a:r>
          </a:p>
          <a:p>
            <a:pPr lvl="0" algn="ctr"/>
            <a:endParaRPr lang="ca-ES" sz="1500" b="1" u="sng" dirty="0">
              <a:solidFill>
                <a:srgbClr val="009999"/>
              </a:solidFill>
            </a:endParaRPr>
          </a:p>
          <a:p>
            <a:pPr lvl="0" algn="ctr"/>
            <a:endParaRPr lang="ca-ES" sz="1500" b="1" u="sng" dirty="0" smtClean="0">
              <a:solidFill>
                <a:srgbClr val="009999"/>
              </a:solidFill>
            </a:endParaRPr>
          </a:p>
          <a:p>
            <a:pPr lvl="0" algn="ctr"/>
            <a:endParaRPr lang="ca-ES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ca-ES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ca-ES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ca-ES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ca-ES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ca-E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ca-ES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ca-E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ca-E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ca-ES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ca-E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ca-ES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ca-E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166975" y="853857"/>
            <a:ext cx="2108700" cy="4169449"/>
          </a:xfrm>
          <a:prstGeom prst="foldedCorner">
            <a:avLst>
              <a:gd name="adj" fmla="val 16667"/>
            </a:avLst>
          </a:prstGeom>
          <a:solidFill>
            <a:srgbClr val="FDE9D8"/>
          </a:soli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625" tIns="30300" rIns="60625" bIns="303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400" b="1" i="0" u="sng" strike="noStrike" cap="none" dirty="0" smtClean="0">
                <a:solidFill>
                  <a:srgbClr val="FF0000"/>
                </a:solidFill>
                <a:latin typeface="+mn-lt"/>
                <a:ea typeface="Century Gothic"/>
                <a:cs typeface="Century Gothic"/>
                <a:sym typeface="Century Gothic"/>
              </a:rPr>
              <a:t>ACTIVITAT </a:t>
            </a:r>
            <a:r>
              <a:rPr lang="ca-ES" sz="1400" b="1" i="0" u="sng" strike="noStrike" cap="none" dirty="0">
                <a:solidFill>
                  <a:srgbClr val="FF0000"/>
                </a:solidFill>
                <a:latin typeface="+mn-lt"/>
                <a:ea typeface="Century Gothic"/>
                <a:cs typeface="Century Gothic"/>
                <a:sym typeface="Century Gothic"/>
              </a:rPr>
              <a:t>DE RETORN</a:t>
            </a:r>
            <a:endParaRPr dirty="0">
              <a:latin typeface="+mn-lt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ca-ES" sz="1300" b="1" dirty="0" smtClean="0">
              <a:solidFill>
                <a:schemeClr val="dk1"/>
              </a:solidFill>
              <a:latin typeface="+mn-lt"/>
              <a:sym typeface="Century Gothic"/>
            </a:endParaRPr>
          </a:p>
          <a:p>
            <a:pPr lvl="0" algn="ctr"/>
            <a:r>
              <a:rPr lang="pt-BR" sz="1800" u="sng" dirty="0">
                <a:solidFill>
                  <a:schemeClr val="tx1"/>
                </a:solidFill>
                <a:latin typeface="+mn-lt"/>
              </a:rPr>
              <a:t>EXPERIMENTEM</a:t>
            </a:r>
          </a:p>
          <a:p>
            <a:pPr lvl="0" algn="ctr"/>
            <a:endParaRPr lang="ca-ES" sz="1200" dirty="0" smtClean="0">
              <a:latin typeface="Century Gothic" panose="020B0502020202020204" pitchFamily="34" charset="0"/>
            </a:endParaRPr>
          </a:p>
          <a:p>
            <a:pPr lvl="0" algn="ctr"/>
            <a:r>
              <a:rPr lang="ca-ES" sz="1200" dirty="0" smtClean="0">
                <a:latin typeface="Century Gothic" panose="020B0502020202020204" pitchFamily="34" charset="0"/>
              </a:rPr>
              <a:t>Descobrim la FRUITA amb els 5 sentits:</a:t>
            </a:r>
          </a:p>
          <a:p>
            <a:pPr lvl="0" algn="ctr"/>
            <a:endParaRPr lang="pt-BR" sz="1200" dirty="0">
              <a:latin typeface="Century Gothic" panose="020B0502020202020204" pitchFamily="34" charset="0"/>
            </a:endParaRPr>
          </a:p>
          <a:p>
            <a:pPr lvl="0" algn="ctr"/>
            <a:r>
              <a:rPr lang="pt-BR" sz="1200" dirty="0">
                <a:latin typeface="Century Gothic" panose="020B0502020202020204" pitchFamily="34" charset="0"/>
              </a:rPr>
              <a:t>TACTE</a:t>
            </a:r>
          </a:p>
          <a:p>
            <a:pPr lvl="0" algn="ctr"/>
            <a:r>
              <a:rPr lang="pt-BR" sz="1200" dirty="0">
                <a:latin typeface="Century Gothic" panose="020B0502020202020204" pitchFamily="34" charset="0"/>
              </a:rPr>
              <a:t>OIDA</a:t>
            </a:r>
          </a:p>
          <a:p>
            <a:pPr lvl="0" algn="ctr"/>
            <a:r>
              <a:rPr lang="pt-BR" sz="1200" dirty="0">
                <a:latin typeface="Century Gothic" panose="020B0502020202020204" pitchFamily="34" charset="0"/>
              </a:rPr>
              <a:t>GUST</a:t>
            </a:r>
          </a:p>
          <a:p>
            <a:pPr lvl="0" algn="ctr"/>
            <a:r>
              <a:rPr lang="pt-BR" sz="1200" dirty="0">
                <a:latin typeface="Century Gothic" panose="020B0502020202020204" pitchFamily="34" charset="0"/>
              </a:rPr>
              <a:t>OLFACTE</a:t>
            </a:r>
          </a:p>
          <a:p>
            <a:pPr lvl="0" algn="ctr"/>
            <a:r>
              <a:rPr lang="pt-BR" sz="1200" dirty="0">
                <a:latin typeface="Century Gothic" panose="020B0502020202020204" pitchFamily="34" charset="0"/>
              </a:rPr>
              <a:t>VISTA</a:t>
            </a:r>
            <a:endParaRPr sz="13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 i="0" u="none" strike="noStrike" cap="none" dirty="0">
              <a:solidFill>
                <a:srgbClr val="009999"/>
              </a:solidFill>
              <a:latin typeface="Sigmar One"/>
              <a:ea typeface="Sigmar One"/>
              <a:cs typeface="Sigmar One"/>
              <a:sym typeface="Sigmar On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 i="0" u="none" strike="noStrike" cap="none" dirty="0">
              <a:solidFill>
                <a:srgbClr val="009999"/>
              </a:solidFill>
              <a:latin typeface="Sigmar One"/>
              <a:ea typeface="Sigmar One"/>
              <a:cs typeface="Sigmar One"/>
              <a:sym typeface="Sigmar On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 i="0" u="none" strike="noStrike" cap="none" dirty="0">
              <a:solidFill>
                <a:srgbClr val="00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125771" y="102905"/>
            <a:ext cx="8901277" cy="507504"/>
          </a:xfrm>
          <a:prstGeom prst="rect">
            <a:avLst/>
          </a:prstGeom>
          <a:noFill/>
          <a:ln w="57150" cap="flat" cmpd="sng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625" tIns="30300" rIns="60625" bIns="303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2900" b="1" i="0" u="none" strike="noStrike" cap="none" dirty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PROPOSTES </a:t>
            </a:r>
            <a:r>
              <a:rPr lang="ca-ES" sz="2900" b="1" i="0" u="none" strike="noStrike" cap="none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DE L’1 AL 5 DE JUNY</a:t>
            </a:r>
            <a:endParaRPr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8 Imagen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508" y="3690216"/>
            <a:ext cx="831312" cy="1172698"/>
          </a:xfrm>
          <a:prstGeom prst="rect">
            <a:avLst/>
          </a:prstGeom>
          <a:ln w="28575">
            <a:solidFill>
              <a:srgbClr val="009999"/>
            </a:solidFill>
          </a:ln>
        </p:spPr>
      </p:pic>
      <p:pic>
        <p:nvPicPr>
          <p:cNvPr id="3" name="2 Imagen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70" y="3773920"/>
            <a:ext cx="1389510" cy="1005289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026" name="Picture 2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389" y="3991076"/>
            <a:ext cx="1211749" cy="90767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4 Grupo"/>
          <p:cNvGrpSpPr/>
          <p:nvPr/>
        </p:nvGrpSpPr>
        <p:grpSpPr>
          <a:xfrm>
            <a:off x="7106234" y="4200364"/>
            <a:ext cx="1759848" cy="662550"/>
            <a:chOff x="7060302" y="4152900"/>
            <a:chExt cx="1868027" cy="786214"/>
          </a:xfrm>
        </p:grpSpPr>
        <p:pic>
          <p:nvPicPr>
            <p:cNvPr id="2" name="1 Imagen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0302" y="4152900"/>
              <a:ext cx="982768" cy="786214"/>
            </a:xfrm>
            <a:prstGeom prst="rect">
              <a:avLst/>
            </a:prstGeom>
            <a:ln w="28575">
              <a:solidFill>
                <a:srgbClr val="CC0099"/>
              </a:solidFill>
            </a:ln>
          </p:spPr>
        </p:pic>
        <p:pic>
          <p:nvPicPr>
            <p:cNvPr id="4" name="3 Imagen">
              <a:hlinkClick r:id="rId11"/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6394" y="4152900"/>
              <a:ext cx="951935" cy="786214"/>
            </a:xfrm>
            <a:prstGeom prst="rect">
              <a:avLst/>
            </a:prstGeom>
            <a:ln w="28575">
              <a:solidFill>
                <a:srgbClr val="CC0099"/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151</Words>
  <Application>Microsoft Office PowerPoint</Application>
  <PresentationFormat>Presentación en pantalla (16:9)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Sigmar One</vt:lpstr>
      <vt:lpstr>Century Gothic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STANLEY</dc:creator>
  <cp:lastModifiedBy>STANLEY</cp:lastModifiedBy>
  <cp:revision>63</cp:revision>
  <dcterms:modified xsi:type="dcterms:W3CDTF">2020-06-01T07:03:14Z</dcterms:modified>
</cp:coreProperties>
</file>