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5" r:id="rId7"/>
    <p:sldId id="264" r:id="rId8"/>
    <p:sldId id="266" r:id="rId9"/>
    <p:sldId id="259" r:id="rId10"/>
    <p:sldId id="260" r:id="rId11"/>
    <p:sldId id="261" r:id="rId1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08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A9E2-0252-435D-B7F9-83DC8A07A116}" type="datetimeFigureOut">
              <a:rPr lang="es-ES" smtClean="0"/>
              <a:pPr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A3A6-8059-45A1-B544-E602E2E033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osaraja@escolalesroquesblaves.ca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meraescuela.com/themesp/animales/colorear/alfabeto_animales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LJw9yPusa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-UMZmA80ME&amp;list=PLqjvGQnyD6mlkyLmb-p6jVJYsaRtcHzF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TUmXHq7Y-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otnens.cat/30-animals-fets-amb-el-rotllo-de-paper-de-vater/" TargetMode="External"/><Relationship Id="rId4" Type="http://schemas.openxmlformats.org/officeDocument/2006/relationships/hyperlink" Target="https://totnens.cat/com-fer-un-joc-de-parxis-amb-materials-diferents/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RgXUFnfKI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omdocentsblog.wordpress.com/2019/01/30/animals-en-perill-dextinc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UvK_YloqaE" TargetMode="External"/><Relationship Id="rId4" Type="http://schemas.openxmlformats.org/officeDocument/2006/relationships/hyperlink" Target="https://www.youtube.com/watch?v=nPr52ChHg0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Temp\Rar$DIa0.163\template_mai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10044000" cy="69535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38158" y="857232"/>
            <a:ext cx="8420100" cy="1470025"/>
          </a:xfrm>
        </p:spPr>
        <p:txBody>
          <a:bodyPr/>
          <a:lstStyle/>
          <a:p>
            <a:r>
              <a:rPr lang="ca-ES" dirty="0" smtClean="0">
                <a:latin typeface="MV Boli" pitchFamily="2" charset="0"/>
                <a:ea typeface="KaiTi" pitchFamily="49" charset="-122"/>
                <a:cs typeface="MV Boli" pitchFamily="2" charset="0"/>
              </a:rPr>
              <a:t>SETMANA DEL 4 AL 8 DE MAIG</a:t>
            </a:r>
            <a:endParaRPr lang="es-ES" dirty="0">
              <a:latin typeface="MV Boli" pitchFamily="2" charset="0"/>
              <a:ea typeface="KaiTi" pitchFamily="49" charset="-122"/>
              <a:cs typeface="MV Boli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0398" y="2714620"/>
            <a:ext cx="6934200" cy="1752600"/>
          </a:xfrm>
        </p:spPr>
        <p:txBody>
          <a:bodyPr/>
          <a:lstStyle/>
          <a:p>
            <a:r>
              <a:rPr lang="ca-ES" smtClean="0"/>
              <a:t>SEGUIM TREBALLANT ELS ANIMALS...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AppData\Local\Temp\Rar$DIa0.163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00" y="-97200"/>
            <a:ext cx="10046400" cy="6955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smtClean="0">
                <a:latin typeface="MV Boli" pitchFamily="2" charset="0"/>
                <a:cs typeface="MV Boli" pitchFamily="2" charset="0"/>
              </a:rPr>
              <a:t>APRENDRE A CONVIURE I A HABITAR EL MÓN</a:t>
            </a:r>
            <a:endParaRPr lang="es-ES" sz="28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28737"/>
            <a:ext cx="9906000" cy="4525963"/>
          </a:xfrm>
        </p:spPr>
        <p:txBody>
          <a:bodyPr/>
          <a:lstStyle/>
          <a:p>
            <a:r>
              <a:rPr lang="ca-ES" sz="1800" u="sng" dirty="0" smtClean="0">
                <a:latin typeface="Comic Sans MS" pitchFamily="66" charset="0"/>
              </a:rPr>
              <a:t>REPTE DE RETORN</a:t>
            </a:r>
            <a:r>
              <a:rPr lang="ca-ES" dirty="0" smtClean="0"/>
              <a:t>: </a:t>
            </a:r>
            <a:r>
              <a:rPr lang="ca-ES" sz="1800" dirty="0" smtClean="0">
                <a:latin typeface="Comic Sans MS" pitchFamily="66" charset="0"/>
              </a:rPr>
              <a:t>ENTRE TOTS, FEM UN MÓN MILLOR</a:t>
            </a:r>
            <a:endParaRPr lang="ca-ES" sz="1800" dirty="0" smtClean="0"/>
          </a:p>
          <a:p>
            <a:pPr>
              <a:buNone/>
            </a:pPr>
            <a:endParaRPr lang="ca-ES" sz="1800" dirty="0" smtClean="0"/>
          </a:p>
          <a:p>
            <a:pPr>
              <a:buNone/>
            </a:pPr>
            <a:r>
              <a:rPr lang="ca-ES" sz="1800" dirty="0" smtClean="0"/>
              <a:t>Us proposo les reflexions següents:</a:t>
            </a:r>
          </a:p>
          <a:p>
            <a:endParaRPr lang="ca-ES" sz="1800" dirty="0" smtClean="0"/>
          </a:p>
          <a:p>
            <a:r>
              <a:rPr lang="ca-ES" sz="1800" dirty="0" smtClean="0"/>
              <a:t>Què podem fer per protegir els animals que estan en perill d’extinció?</a:t>
            </a:r>
          </a:p>
          <a:p>
            <a:r>
              <a:rPr lang="ca-ES" sz="1800" dirty="0" smtClean="0"/>
              <a:t>Us animo a què penseu idees de petites accions que puguem realitzar per protegir aquests animals.</a:t>
            </a:r>
          </a:p>
          <a:p>
            <a:endParaRPr lang="ca-ES" sz="1800" dirty="0" smtClean="0"/>
          </a:p>
          <a:p>
            <a:pPr>
              <a:buNone/>
            </a:pPr>
            <a:r>
              <a:rPr lang="ca-ES" sz="1800" dirty="0" smtClean="0"/>
              <a:t>Us podeu gravar explicant les vostres idees </a:t>
            </a:r>
            <a:r>
              <a:rPr lang="ca-ES" sz="1800" dirty="0" smtClean="0"/>
              <a:t> </a:t>
            </a:r>
            <a:r>
              <a:rPr lang="ca-ES" sz="1800" dirty="0" smtClean="0"/>
              <a:t>i </a:t>
            </a:r>
            <a:r>
              <a:rPr lang="ca-ES" sz="1800" dirty="0" smtClean="0"/>
              <a:t>enviar </a:t>
            </a:r>
            <a:r>
              <a:rPr lang="ca-ES" sz="1800" smtClean="0"/>
              <a:t>el vídeo </a:t>
            </a:r>
            <a:r>
              <a:rPr lang="ca-ES" sz="1800" dirty="0" smtClean="0"/>
              <a:t>al mail</a:t>
            </a:r>
          </a:p>
          <a:p>
            <a:pPr>
              <a:buNone/>
            </a:pPr>
            <a:r>
              <a:rPr lang="ca-ES" sz="1800" dirty="0" err="1" smtClean="0">
                <a:hlinkClick r:id="rId3"/>
              </a:rPr>
              <a:t>rosaraja</a:t>
            </a:r>
            <a:r>
              <a:rPr lang="ca-ES" sz="1800" dirty="0" smtClean="0">
                <a:hlinkClick r:id="rId3"/>
              </a:rPr>
              <a:t>@</a:t>
            </a:r>
            <a:r>
              <a:rPr lang="ca-ES" sz="1800" dirty="0" err="1" smtClean="0">
                <a:hlinkClick r:id="rId3"/>
              </a:rPr>
              <a:t>escolalesroquesblaves.cat</a:t>
            </a:r>
            <a:endParaRPr lang="ca-ES" sz="1800" dirty="0" smtClean="0"/>
          </a:p>
          <a:p>
            <a:pPr>
              <a:buNone/>
            </a:pP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AppData\Local\Temp\Rar$DIa0.163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00" y="-97200"/>
            <a:ext cx="10046400" cy="6955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smtClean="0">
                <a:latin typeface="MV Boli" pitchFamily="2" charset="0"/>
                <a:cs typeface="MV Boli" pitchFamily="2" charset="0"/>
              </a:rPr>
              <a:t>ALTRES ENLLAÇOS D’INTERÈS</a:t>
            </a:r>
            <a:endParaRPr lang="es-ES" sz="28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68" y="1500174"/>
            <a:ext cx="8952341" cy="4054485"/>
          </a:xfrm>
        </p:spPr>
        <p:txBody>
          <a:bodyPr/>
          <a:lstStyle/>
          <a:p>
            <a:pPr>
              <a:buNone/>
            </a:pPr>
            <a:endParaRPr lang="es-ES" sz="1800" dirty="0" smtClean="0">
              <a:hlinkClick r:id="rId3"/>
            </a:endParaRPr>
          </a:p>
          <a:p>
            <a:pPr>
              <a:buNone/>
            </a:pPr>
            <a:endParaRPr lang="es-ES" sz="1800" dirty="0" smtClean="0">
              <a:hlinkClick r:id="rId3"/>
            </a:endParaRPr>
          </a:p>
          <a:p>
            <a:pPr>
              <a:buNone/>
            </a:pPr>
            <a:r>
              <a:rPr lang="es-ES" sz="1800" dirty="0" smtClean="0">
                <a:hlinkClick r:id="rId3"/>
              </a:rPr>
              <a:t>http://www.primeraescuela.com/themesp/animales/colorear/alfabeto_animales.htm</a:t>
            </a:r>
            <a:endParaRPr lang="es-ES" sz="1800" dirty="0" smtClean="0"/>
          </a:p>
          <a:p>
            <a:pPr>
              <a:buNone/>
            </a:pPr>
            <a:endParaRPr lang="ca-ES" sz="1800" u="sng" dirty="0" smtClean="0">
              <a:hlinkClick r:id="rId4"/>
            </a:endParaRPr>
          </a:p>
          <a:p>
            <a:pPr>
              <a:buNone/>
            </a:pPr>
            <a:r>
              <a:rPr lang="ca-ES" sz="1800" u="sng" dirty="0" smtClean="0">
                <a:hlinkClick r:id="rId4"/>
              </a:rPr>
              <a:t>https://www.youtube.com/watch?v=bLJw9yPusak</a:t>
            </a:r>
            <a:endParaRPr lang="es-ES" sz="1800" dirty="0" smtClean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AppData\Local\Temp\Rar$DIa0.163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880409" cy="6955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80968" y="714356"/>
            <a:ext cx="8915400" cy="1143000"/>
          </a:xfrm>
        </p:spPr>
        <p:txBody>
          <a:bodyPr>
            <a:noAutofit/>
          </a:bodyPr>
          <a:lstStyle/>
          <a:p>
            <a:r>
              <a:rPr lang="ca-ES" sz="2800" dirty="0" smtClean="0">
                <a:latin typeface="MV Boli" pitchFamily="2" charset="0"/>
                <a:cs typeface="MV Boli" pitchFamily="2" charset="0"/>
              </a:rPr>
              <a:t>APRENDRE A SER I ACTUAR D’UNA MANERA CADA VEGADA MÉS AUTÒNOMA</a:t>
            </a:r>
            <a:endParaRPr lang="es-ES" sz="28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238092" y="1957366"/>
            <a:ext cx="9286940" cy="4900634"/>
          </a:xfrm>
        </p:spPr>
        <p:txBody>
          <a:bodyPr>
            <a:normAutofit fontScale="25000" lnSpcReduction="20000"/>
          </a:bodyPr>
          <a:lstStyle/>
          <a:p>
            <a:r>
              <a:rPr lang="ca-ES" sz="7200" u="sng" dirty="0" smtClean="0">
                <a:latin typeface="Comic Sans MS" pitchFamily="66" charset="0"/>
              </a:rPr>
              <a:t>FEM UN RACÓ DE LA CALMA </a:t>
            </a:r>
            <a:endParaRPr lang="ca-ES" sz="7200" dirty="0" smtClean="0"/>
          </a:p>
          <a:p>
            <a:pPr>
              <a:buNone/>
            </a:pPr>
            <a:endParaRPr lang="ca-ES" sz="6400" b="1" dirty="0" smtClean="0"/>
          </a:p>
          <a:p>
            <a:pPr>
              <a:buNone/>
            </a:pPr>
            <a:r>
              <a:rPr lang="ca-ES" sz="6400" b="1" dirty="0" smtClean="0"/>
              <a:t>Què és? </a:t>
            </a:r>
            <a:endParaRPr lang="es-ES" sz="6400" dirty="0" smtClean="0"/>
          </a:p>
          <a:p>
            <a:pPr>
              <a:lnSpc>
                <a:spcPct val="170000"/>
              </a:lnSpc>
              <a:buNone/>
            </a:pPr>
            <a:r>
              <a:rPr lang="ca-ES" sz="5600" dirty="0" smtClean="0"/>
              <a:t>Es tracta d’una raconet que pots preparar en un lloc tranquil de la casa on proporciones als infants eines per tal que aquests puguin relaxar-se, aturar-se, quan ho necessitin. </a:t>
            </a:r>
            <a:endParaRPr lang="es-ES" sz="5600" dirty="0" smtClean="0"/>
          </a:p>
          <a:p>
            <a:pPr>
              <a:lnSpc>
                <a:spcPct val="170000"/>
              </a:lnSpc>
              <a:buNone/>
            </a:pPr>
            <a:r>
              <a:rPr lang="ca-ES" sz="6400" b="1" dirty="0" smtClean="0"/>
              <a:t>Què no és. </a:t>
            </a:r>
            <a:endParaRPr lang="es-ES" sz="6400" dirty="0" smtClean="0"/>
          </a:p>
          <a:p>
            <a:pPr>
              <a:lnSpc>
                <a:spcPct val="170000"/>
              </a:lnSpc>
              <a:buNone/>
            </a:pPr>
            <a:r>
              <a:rPr lang="ca-ES" sz="4900" dirty="0" smtClean="0"/>
              <a:t> </a:t>
            </a:r>
            <a:r>
              <a:rPr lang="ca-ES" sz="5600" dirty="0" smtClean="0"/>
              <a:t>No és una cadira de pensar ni res semblant. És un espai per aturar-se, descansar, contemplar…. Es pot convidar als infants a anar-hi, però no com a conseqüència d’algun fet poc tolerable. Ara bé, si el convidem, </a:t>
            </a:r>
          </a:p>
          <a:p>
            <a:pPr>
              <a:lnSpc>
                <a:spcPct val="170000"/>
              </a:lnSpc>
              <a:buNone/>
            </a:pPr>
            <a:r>
              <a:rPr lang="ca-ES" sz="5600" dirty="0" smtClean="0"/>
              <a:t>cal acompanyar-ho d’una reflexió sobre què percebem que ens fa pensar que potser </a:t>
            </a:r>
          </a:p>
          <a:p>
            <a:pPr>
              <a:lnSpc>
                <a:spcPct val="170000"/>
              </a:lnSpc>
              <a:buNone/>
            </a:pPr>
            <a:r>
              <a:rPr lang="ca-ES" sz="5600" dirty="0" smtClean="0"/>
              <a:t>està nerviós,</a:t>
            </a:r>
          </a:p>
          <a:p>
            <a:pPr>
              <a:lnSpc>
                <a:spcPct val="170000"/>
              </a:lnSpc>
              <a:buNone/>
            </a:pPr>
            <a:r>
              <a:rPr lang="ca-ES" sz="5600" dirty="0" smtClean="0"/>
              <a:t> angoixat, etc. Sempre des de la descripció de les accions : “ Observo que…” . </a:t>
            </a:r>
          </a:p>
          <a:p>
            <a:pPr>
              <a:lnSpc>
                <a:spcPct val="170000"/>
              </a:lnSpc>
              <a:buNone/>
            </a:pPr>
            <a:r>
              <a:rPr lang="ca-ES" sz="5600" dirty="0" smtClean="0"/>
              <a:t>D’aquesta manera l’ajudem a anar coneixent-se, </a:t>
            </a:r>
            <a:r>
              <a:rPr lang="ca-ES" sz="5600" dirty="0" err="1" smtClean="0"/>
              <a:t>observant-se</a:t>
            </a:r>
            <a:r>
              <a:rPr lang="ca-ES" sz="5600" dirty="0" smtClean="0"/>
              <a:t> i anar aprenent a </a:t>
            </a:r>
            <a:r>
              <a:rPr lang="ca-ES" sz="5600" dirty="0" err="1" smtClean="0"/>
              <a:t>autoregular-se</a:t>
            </a:r>
            <a:r>
              <a:rPr lang="ca-ES" sz="5600" dirty="0" smtClean="0"/>
              <a:t>.</a:t>
            </a:r>
            <a:endParaRPr lang="es-ES" sz="5600" dirty="0" smtClean="0"/>
          </a:p>
          <a:p>
            <a:pPr>
              <a:lnSpc>
                <a:spcPct val="170000"/>
              </a:lnSpc>
              <a:buNone/>
            </a:pPr>
            <a:endParaRPr lang="ca-ES" sz="3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AppData\Local\Temp\Rar$DIa0.879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00" y="0"/>
            <a:ext cx="10046400" cy="69552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38092" y="500042"/>
            <a:ext cx="9358378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buNone/>
            </a:pPr>
            <a:r>
              <a:rPr lang="ca-ES" b="1" dirty="0" smtClean="0"/>
              <a:t>Material.</a:t>
            </a:r>
            <a:endParaRPr lang="es-ES" dirty="0" smtClean="0"/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Per fer el racó de la calma podem utilitzar: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Coixins.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Matalassos.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Una cistella per estris de relaxació. 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Pilotes </a:t>
            </a:r>
            <a:r>
              <a:rPr lang="ca-ES" dirty="0" err="1" smtClean="0"/>
              <a:t>antiestrés</a:t>
            </a:r>
            <a:r>
              <a:rPr lang="ca-ES" dirty="0" smtClean="0"/>
              <a:t>. 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Teles.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Catifes.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Objectes suaus. 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Elements de decoració amb l’objectiu de fer l’espai acollidor. </a:t>
            </a:r>
            <a:endParaRPr lang="es-ES" dirty="0" smtClean="0"/>
          </a:p>
          <a:p>
            <a:pPr lvl="0">
              <a:lnSpc>
                <a:spcPct val="170000"/>
              </a:lnSpc>
              <a:buFont typeface="Arial" pitchFamily="34" charset="0"/>
              <a:buChar char="•"/>
            </a:pPr>
            <a:r>
              <a:rPr lang="ca-ES" dirty="0" smtClean="0"/>
              <a:t>Activitats de relaxació del llibre “Tranquils i atents com una granota”.</a:t>
            </a:r>
            <a:endParaRPr lang="es-ES" dirty="0" smtClean="0"/>
          </a:p>
          <a:p>
            <a:pPr>
              <a:lnSpc>
                <a:spcPct val="170000"/>
              </a:lnSpc>
              <a:buNone/>
            </a:pPr>
            <a:r>
              <a:rPr lang="ca-ES" u="sng" dirty="0" smtClean="0">
                <a:hlinkClick r:id="rId3"/>
              </a:rPr>
              <a:t>https://www.youtube.com/watch?v=p-UMZmA80ME&amp;list=PLqjvGQnyD6mlkyLmb-p6jVJYsaRtcHzFt</a:t>
            </a:r>
            <a:endParaRPr lang="es-ES" dirty="0" smtClean="0"/>
          </a:p>
          <a:p>
            <a:pPr>
              <a:buNone/>
            </a:pPr>
            <a:r>
              <a:rPr lang="ca-ES" dirty="0" smtClean="0"/>
              <a:t> 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Temp\Rar$DIa0.939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00" y="0"/>
            <a:ext cx="10046400" cy="69552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0" y="785795"/>
            <a:ext cx="9739346" cy="6486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ca-ES" b="1" dirty="0" smtClean="0"/>
              <a:t>Funcionament.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Abans de posar-ho en funcionament parlar amb els infants sobre què és i perquè serveix. Les normes que vàrem acordar van ser les següents: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Es recomana que estigui en un raconet de la casa que quedi una mica amagat, recollit, així aconseguirem una atmosfera de tancament i d’intimitat. També es poden utilitzar cortines o bé tendes petites.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endParaRPr lang="ca-ES" b="1" dirty="0" smtClean="0"/>
          </a:p>
          <a:p>
            <a:pPr>
              <a:lnSpc>
                <a:spcPct val="150000"/>
              </a:lnSpc>
              <a:buNone/>
            </a:pPr>
            <a:r>
              <a:rPr lang="ca-ES" b="1" dirty="0" smtClean="0"/>
              <a:t>Altres propostes: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Al material es pot incorporar una planta o una flor per fer la respiració de la flor o un llibre bonic que animi a la contemplació. 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Pot ser interessant incorporar un full de registre sobre quina era l’emoció que tenien abans </a:t>
            </a:r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d’entrar i quina  al sortir. </a:t>
            </a:r>
          </a:p>
          <a:p>
            <a:pPr>
              <a:lnSpc>
                <a:spcPct val="150000"/>
              </a:lnSpc>
              <a:buNone/>
            </a:pPr>
            <a:endParaRPr lang="ca-ES" dirty="0" smtClean="0"/>
          </a:p>
          <a:p>
            <a:pPr>
              <a:lnSpc>
                <a:spcPct val="150000"/>
              </a:lnSpc>
              <a:buNone/>
            </a:pPr>
            <a:endParaRPr lang="ca-ES" dirty="0" smtClean="0"/>
          </a:p>
          <a:p>
            <a:pPr>
              <a:lnSpc>
                <a:spcPct val="150000"/>
              </a:lnSpc>
              <a:buNone/>
            </a:pPr>
            <a:endParaRPr lang="es-ES" dirty="0" smtClean="0"/>
          </a:p>
          <a:p>
            <a:endParaRPr lang="es-ES" sz="105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AppData\Local\Temp\Rar$DIa0.163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00" y="0"/>
            <a:ext cx="10046400" cy="6955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44" y="642918"/>
            <a:ext cx="8915400" cy="1000108"/>
          </a:xfrm>
        </p:spPr>
        <p:txBody>
          <a:bodyPr>
            <a:normAutofit/>
          </a:bodyPr>
          <a:lstStyle/>
          <a:p>
            <a:r>
              <a:rPr lang="ca-ES" sz="2800" dirty="0" smtClean="0">
                <a:latin typeface="MV Boli" pitchFamily="2" charset="0"/>
                <a:cs typeface="MV Boli" pitchFamily="2" charset="0"/>
              </a:rPr>
              <a:t>APRENDRE A PENSAR I A COMUNICAR</a:t>
            </a:r>
            <a:endParaRPr lang="es-ES" sz="28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57298"/>
            <a:ext cx="9739347" cy="58579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a-ES" sz="2000" dirty="0" smtClean="0">
              <a:latin typeface="Comic Sans MS" pitchFamily="66" charset="0"/>
            </a:endParaRPr>
          </a:p>
          <a:p>
            <a:pPr>
              <a:lnSpc>
                <a:spcPct val="160000"/>
              </a:lnSpc>
            </a:pPr>
            <a:r>
              <a:rPr lang="ca-ES" sz="2000" u="sng" dirty="0" smtClean="0">
                <a:latin typeface="Comic Sans MS" pitchFamily="66" charset="0"/>
              </a:rPr>
              <a:t>FILOSOFIA</a:t>
            </a:r>
            <a:r>
              <a:rPr lang="ca-ES" sz="2000" dirty="0" smtClean="0">
                <a:latin typeface="Comic Sans MS" pitchFamily="66" charset="0"/>
              </a:rPr>
              <a:t>:</a:t>
            </a:r>
          </a:p>
          <a:p>
            <a:pPr>
              <a:lnSpc>
                <a:spcPct val="160000"/>
              </a:lnSpc>
              <a:buNone/>
            </a:pPr>
            <a:r>
              <a:rPr lang="ca-ES" sz="2000" b="1" dirty="0" smtClean="0"/>
              <a:t>TÍTOL: ESPAI DE REFLEXIÓ EN FAMÍLIA</a:t>
            </a:r>
            <a:endParaRPr lang="es-ES" sz="2000" dirty="0" smtClean="0"/>
          </a:p>
          <a:p>
            <a:pPr>
              <a:lnSpc>
                <a:spcPct val="160000"/>
              </a:lnSpc>
              <a:buNone/>
            </a:pPr>
            <a:r>
              <a:rPr lang="ca-ES" sz="2000" b="1" dirty="0" smtClean="0"/>
              <a:t>DESCRIPCIÓ DE LA PROPOSTA:</a:t>
            </a:r>
            <a:endParaRPr lang="es-ES" sz="2000" dirty="0" smtClean="0"/>
          </a:p>
          <a:p>
            <a:pPr>
              <a:lnSpc>
                <a:spcPct val="160000"/>
              </a:lnSpc>
              <a:buNone/>
            </a:pPr>
            <a:r>
              <a:rPr lang="ca-ES" sz="2000" dirty="0" smtClean="0"/>
              <a:t>Podeu acompanyar als vostres fills o filles formulant preguntes del tipus:</a:t>
            </a:r>
            <a:endParaRPr lang="es-ES" sz="2000" dirty="0" smtClean="0"/>
          </a:p>
          <a:p>
            <a:pPr lvl="0">
              <a:lnSpc>
                <a:spcPct val="160000"/>
              </a:lnSpc>
            </a:pPr>
            <a:r>
              <a:rPr lang="ca-ES" sz="2000" b="1" dirty="0" smtClean="0"/>
              <a:t>Què toleres o acceptes millor que les altres persones et diguin paraules que et fan sentir MÉS PETIT(O INFERIOR) O que et diguin paraules que et facin sentir MÉS GRAN(SUPERIOR)</a:t>
            </a:r>
            <a:endParaRPr lang="es-ES" sz="2000" dirty="0" smtClean="0"/>
          </a:p>
          <a:p>
            <a:pPr lvl="0">
              <a:lnSpc>
                <a:spcPct val="160000"/>
              </a:lnSpc>
            </a:pPr>
            <a:r>
              <a:rPr lang="ca-ES" sz="2000" b="1" dirty="0" smtClean="0"/>
              <a:t>Per què?</a:t>
            </a:r>
            <a:endParaRPr lang="es-ES" sz="2000" dirty="0" smtClean="0"/>
          </a:p>
          <a:p>
            <a:pPr>
              <a:lnSpc>
                <a:spcPct val="160000"/>
              </a:lnSpc>
              <a:buNone/>
            </a:pPr>
            <a:r>
              <a:rPr lang="ca-ES" sz="2000" dirty="0" smtClean="0"/>
              <a:t>(Cal seguir habituant als nens i nenes a justificar el perquè de les coses...</a:t>
            </a:r>
            <a:endParaRPr lang="ca-ES" sz="2000" smtClean="0"/>
          </a:p>
          <a:p>
            <a:pPr>
              <a:lnSpc>
                <a:spcPct val="160000"/>
              </a:lnSpc>
              <a:buNone/>
            </a:pPr>
            <a:r>
              <a:rPr lang="ca-ES" sz="2000" smtClean="0"/>
              <a:t>si </a:t>
            </a:r>
            <a:r>
              <a:rPr lang="ca-ES" sz="2000" dirty="0" smtClean="0"/>
              <a:t>no ho saben expressar no passa res , ho hem d’anar provant,,,)</a:t>
            </a:r>
            <a:endParaRPr lang="es-ES" sz="2000" dirty="0" smtClean="0"/>
          </a:p>
          <a:p>
            <a:pPr>
              <a:lnSpc>
                <a:spcPct val="160000"/>
              </a:lnSpc>
            </a:pPr>
            <a:r>
              <a:rPr lang="ca-ES" sz="2000" dirty="0" smtClean="0"/>
              <a:t>Què treballarem? HABILITATS DE DESCRIPCIÓ</a:t>
            </a:r>
            <a:endParaRPr lang="es-ES" sz="2000" dirty="0" smtClean="0"/>
          </a:p>
          <a:p>
            <a:pPr>
              <a:lnSpc>
                <a:spcPct val="160000"/>
              </a:lnSpc>
            </a:pPr>
            <a:r>
              <a:rPr lang="ca-ES" sz="2000" dirty="0" smtClean="0"/>
              <a:t>Actitud d’empatia i projecció d’un món ideal.</a:t>
            </a:r>
            <a:endParaRPr lang="es-ES" sz="2000" dirty="0" smtClean="0"/>
          </a:p>
          <a:p>
            <a:endParaRPr lang="es-ES" sz="2000" dirty="0" smtClean="0"/>
          </a:p>
          <a:p>
            <a:pPr>
              <a:buNone/>
            </a:pPr>
            <a:r>
              <a:rPr lang="ca-ES" sz="2000" dirty="0" smtClean="0"/>
              <a:t> </a:t>
            </a:r>
            <a:endParaRPr lang="es-ES" sz="2000" dirty="0" smtClean="0"/>
          </a:p>
          <a:p>
            <a:pPr>
              <a:buNone/>
            </a:pPr>
            <a:r>
              <a:rPr lang="ca-ES" sz="2000" dirty="0" smtClean="0"/>
              <a:t> </a:t>
            </a:r>
            <a:endParaRPr lang="es-ES" sz="2000" dirty="0" smtClean="0"/>
          </a:p>
          <a:p>
            <a:endParaRPr lang="ca-ES" sz="2000" dirty="0" smtClean="0">
              <a:latin typeface="Comic Sans MS" pitchFamily="66" charset="0"/>
            </a:endParaRPr>
          </a:p>
          <a:p>
            <a:endParaRPr lang="es-E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AppData\Local\Temp\Rar$DIa0.939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7200"/>
            <a:ext cx="10046400" cy="69552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66655" y="571480"/>
            <a:ext cx="9739346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a-ES" b="1" dirty="0" smtClean="0"/>
              <a:t>Proposta 1: </a:t>
            </a:r>
            <a:r>
              <a:rPr lang="ca-E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a-ES" dirty="0" smtClean="0"/>
              <a:t>FER LA </a:t>
            </a:r>
            <a:r>
              <a:rPr lang="ca-ES" b="1" dirty="0" smtClean="0"/>
              <a:t>DESCRIPCIÓ</a:t>
            </a:r>
            <a:r>
              <a:rPr lang="ca-ES" dirty="0" smtClean="0"/>
              <a:t> mitjançant un </a:t>
            </a:r>
            <a:r>
              <a:rPr lang="ca-ES" b="1" dirty="0" smtClean="0"/>
              <a:t>DIBUIX o amb PARAULES</a:t>
            </a:r>
            <a:r>
              <a:rPr lang="ca-ES" dirty="0" smtClean="0"/>
              <a:t>(AMB L’AJUDA D’ALGUN ADULT), D’ALGUN MOMENT DE LA SETMANA EN QUÈ US HAGUEU SENTIT...</a:t>
            </a:r>
            <a:endParaRPr lang="es-ES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ca-ES" dirty="0" smtClean="0"/>
              <a:t>MÉS PETITS DEL QUE SOU</a:t>
            </a:r>
            <a:endParaRPr lang="es-ES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ca-ES" dirty="0" smtClean="0"/>
              <a:t>MÉS GRANS DEL QUE SOU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r>
              <a:rPr lang="ca-ES" b="1" dirty="0" smtClean="0"/>
              <a:t>Podeu guardar aquests dibuixos o paraules a dins d’un pot.</a:t>
            </a:r>
            <a:r>
              <a:rPr lang="es-ES" b="1" dirty="0" smtClean="0"/>
              <a:t> </a:t>
            </a:r>
            <a:r>
              <a:rPr lang="ca-ES" b="1" dirty="0" smtClean="0"/>
              <a:t>Al final de la setmana haureu de buscar una estona per trobar-se i dialogar.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r>
              <a:rPr lang="ca-ES" b="1" dirty="0" smtClean="0"/>
              <a:t>Podeu treure els papers i classificar-los en 2 grups. Cal que llegiu amb escolta activa i actitud </a:t>
            </a:r>
            <a:r>
              <a:rPr lang="ca-ES" b="1" dirty="0" err="1" smtClean="0"/>
              <a:t>empàtica</a:t>
            </a:r>
            <a:r>
              <a:rPr lang="ca-ES" b="1" dirty="0" smtClean="0"/>
              <a:t>. </a:t>
            </a:r>
            <a:endParaRPr lang="es-ES" dirty="0" smtClean="0"/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En els casos on el nen o la nena s’hagi sentit inferior(més petit del que ets) </a:t>
            </a:r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caldria proposar altres maneres de dir això, és a dir amb paraules que no </a:t>
            </a:r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projectin un sentiments d’inferioritat. </a:t>
            </a:r>
          </a:p>
          <a:p>
            <a:pPr>
              <a:lnSpc>
                <a:spcPct val="150000"/>
              </a:lnSpc>
              <a:buNone/>
            </a:pPr>
            <a:r>
              <a:rPr lang="ca-ES" dirty="0" smtClean="0"/>
              <a:t>PODEM AJUDAR-LOS POSANT PARAULES, SI CAL...</a:t>
            </a:r>
            <a:endParaRPr lang="es-ES" dirty="0" smtClean="0"/>
          </a:p>
          <a:p>
            <a:pPr>
              <a:buNone/>
            </a:pPr>
            <a:r>
              <a:rPr lang="ca-ES" dirty="0" smtClean="0"/>
              <a:t> 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Users\User\AppData\Local\Temp\Rar$DIa0.087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00" y="-97200"/>
            <a:ext cx="10046400" cy="6955200"/>
          </a:xfrm>
          <a:prstGeom prst="rect">
            <a:avLst/>
          </a:prstGeom>
          <a:noFill/>
        </p:spPr>
      </p:pic>
      <p:sp>
        <p:nvSpPr>
          <p:cNvPr id="5" name="4 Marcador de contenido"/>
          <p:cNvSpPr>
            <a:spLocks noGrp="1"/>
          </p:cNvSpPr>
          <p:nvPr>
            <p:ph idx="4294967295"/>
          </p:nvPr>
        </p:nvSpPr>
        <p:spPr>
          <a:xfrm>
            <a:off x="-1" y="785794"/>
            <a:ext cx="9739347" cy="52864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a-ES" sz="1700" u="sng" dirty="0" smtClean="0">
                <a:latin typeface="Comic Sans MS" pitchFamily="66" charset="0"/>
              </a:rPr>
              <a:t>FEM UN ALFABET D’ANIMALS</a:t>
            </a:r>
          </a:p>
          <a:p>
            <a:pPr>
              <a:lnSpc>
                <a:spcPct val="150000"/>
              </a:lnSpc>
              <a:buNone/>
            </a:pPr>
            <a:r>
              <a:rPr lang="ca-ES" sz="1700" dirty="0" smtClean="0">
                <a:latin typeface="Calibri" pitchFamily="34" charset="0"/>
              </a:rPr>
              <a:t>	Crear un alfabet en el que cada lletra sigui la inicial del nom d’algun animal com a la cançó de la </a:t>
            </a:r>
            <a:r>
              <a:rPr lang="ca-ES" sz="1700" dirty="0" err="1" smtClean="0">
                <a:latin typeface="Calibri" pitchFamily="34" charset="0"/>
              </a:rPr>
              <a:t>Dàmaris</a:t>
            </a:r>
            <a:r>
              <a:rPr lang="ca-ES" sz="1700" dirty="0" smtClean="0">
                <a:latin typeface="Calibri" pitchFamily="34" charset="0"/>
              </a:rPr>
              <a:t> Gelabert però amb animals.</a:t>
            </a:r>
          </a:p>
          <a:p>
            <a:pPr>
              <a:lnSpc>
                <a:spcPct val="150000"/>
              </a:lnSpc>
              <a:buNone/>
            </a:pPr>
            <a:r>
              <a:rPr lang="ca-ES" sz="1700" dirty="0" smtClean="0">
                <a:latin typeface="Calibri" pitchFamily="34" charset="0"/>
                <a:hlinkClick r:id="rId3"/>
              </a:rPr>
              <a:t>https://www.youtube.com/watch?v=ITUmXHq7Y-A</a:t>
            </a:r>
            <a:endParaRPr lang="ca-ES" sz="17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a-ES" sz="17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a-ES" sz="1700" u="sng" dirty="0" smtClean="0">
                <a:latin typeface="Comic Sans MS" pitchFamily="66" charset="0"/>
              </a:rPr>
              <a:t>EL PARXÍS DELS ANIMALS</a:t>
            </a:r>
          </a:p>
          <a:p>
            <a:pPr>
              <a:lnSpc>
                <a:spcPct val="150000"/>
              </a:lnSpc>
              <a:buNone/>
            </a:pPr>
            <a:r>
              <a:rPr lang="ca-ES" sz="1700" dirty="0" smtClean="0">
                <a:latin typeface="Calibri" pitchFamily="34" charset="0"/>
              </a:rPr>
              <a:t>	Crear un joc del parxís en el que les peces siguin les figuretes de sal d’animals que </a:t>
            </a:r>
            <a:r>
              <a:rPr lang="ca-ES" sz="1700" dirty="0" err="1" smtClean="0">
                <a:latin typeface="Calibri" pitchFamily="34" charset="0"/>
              </a:rPr>
              <a:t>vau</a:t>
            </a:r>
            <a:r>
              <a:rPr lang="ca-ES" sz="1700" dirty="0" smtClean="0">
                <a:latin typeface="Calibri" pitchFamily="34" charset="0"/>
              </a:rPr>
              <a:t> </a:t>
            </a:r>
            <a:r>
              <a:rPr lang="ca-ES" sz="1700" dirty="0" err="1" smtClean="0">
                <a:latin typeface="Calibri" pitchFamily="34" charset="0"/>
              </a:rPr>
              <a:t>moldejar</a:t>
            </a:r>
            <a:r>
              <a:rPr lang="ca-ES" sz="1700" dirty="0" smtClean="0">
                <a:latin typeface="Calibri" pitchFamily="34" charset="0"/>
              </a:rPr>
              <a:t> la setmana passada. Trobareu idees de com elaborar un taulell del parxís en l’enllaç següent:</a:t>
            </a:r>
          </a:p>
          <a:p>
            <a:pPr>
              <a:lnSpc>
                <a:spcPct val="150000"/>
              </a:lnSpc>
              <a:buNone/>
            </a:pPr>
            <a:r>
              <a:rPr lang="ca-ES" sz="1800" u="sng" dirty="0" smtClean="0">
                <a:hlinkClick r:id="rId4"/>
              </a:rPr>
              <a:t>https://totnens.cat/com-fer-un-joc-de-parxis-amb-materials-diferents/v</a:t>
            </a:r>
            <a:endParaRPr lang="ca-ES" sz="17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a-ES" sz="1700" u="sng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a-ES" sz="1700" u="sng" dirty="0" smtClean="0">
                <a:latin typeface="Comic Sans MS" pitchFamily="66" charset="0"/>
              </a:rPr>
              <a:t>MANUALITATS D’ANIMALS</a:t>
            </a:r>
          </a:p>
          <a:p>
            <a:pPr>
              <a:lnSpc>
                <a:spcPct val="150000"/>
              </a:lnSpc>
              <a:buNone/>
            </a:pPr>
            <a:r>
              <a:rPr lang="ca-ES" sz="1700" dirty="0" smtClean="0">
                <a:latin typeface="Calibri" pitchFamily="34" charset="0"/>
              </a:rPr>
              <a:t>Podeu crear diferents animals amb rotllos de paper de </a:t>
            </a:r>
            <a:r>
              <a:rPr lang="ca-ES" sz="1700" dirty="0" err="1" smtClean="0">
                <a:latin typeface="Calibri" pitchFamily="34" charset="0"/>
              </a:rPr>
              <a:t>w.c</a:t>
            </a:r>
            <a:r>
              <a:rPr lang="ca-ES" sz="1700" dirty="0" smtClean="0">
                <a:latin typeface="Calibri" pitchFamily="34" charset="0"/>
              </a:rPr>
              <a:t>. Trobareu idees al </a:t>
            </a:r>
          </a:p>
          <a:p>
            <a:pPr>
              <a:lnSpc>
                <a:spcPct val="150000"/>
              </a:lnSpc>
              <a:buNone/>
            </a:pPr>
            <a:r>
              <a:rPr lang="ca-ES" sz="1700" dirty="0" smtClean="0">
                <a:latin typeface="Calibri" pitchFamily="34" charset="0"/>
              </a:rPr>
              <a:t>següent enllaç:</a:t>
            </a:r>
          </a:p>
          <a:p>
            <a:pPr>
              <a:lnSpc>
                <a:spcPct val="150000"/>
              </a:lnSpc>
              <a:buNone/>
            </a:pPr>
            <a:r>
              <a:rPr lang="ca-ES" sz="1700" dirty="0" smtClean="0">
                <a:latin typeface="Calibri" pitchFamily="34" charset="0"/>
                <a:hlinkClick r:id="rId5"/>
              </a:rPr>
              <a:t>https://totnens.cat/30-animals-fets-amb-el-rotllo-de-paper-de-vater/</a:t>
            </a:r>
            <a:endParaRPr lang="ca-ES" sz="17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a-ES" sz="17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a-ES" sz="1700" dirty="0" smtClean="0">
              <a:latin typeface="Calibri" pitchFamily="34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AppData\Local\Temp\Rar$DIa0.805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906000" cy="7072338"/>
          </a:xfrm>
          <a:prstGeom prst="rect">
            <a:avLst/>
          </a:prstGeom>
          <a:noFill/>
        </p:spPr>
      </p:pic>
      <p:pic>
        <p:nvPicPr>
          <p:cNvPr id="1027" name="Picture 3" descr="C:\Users\User\AppData\Local\Temp\Rar$DIa0.805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906000" cy="707233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80968" y="571480"/>
            <a:ext cx="800105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a-ES" dirty="0" smtClean="0">
                <a:latin typeface="Comic Sans MS" pitchFamily="66" charset="0"/>
              </a:rPr>
              <a:t>    MÚSICA</a:t>
            </a:r>
          </a:p>
          <a:p>
            <a:endParaRPr lang="ca-ES" dirty="0" smtClean="0">
              <a:latin typeface="Comic Sans MS" pitchFamily="66" charset="0"/>
            </a:endParaRPr>
          </a:p>
          <a:p>
            <a:pPr fontAlgn="b">
              <a:lnSpc>
                <a:spcPct val="150000"/>
              </a:lnSpc>
            </a:pP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envio</a:t>
            </a:r>
            <a:r>
              <a:rPr lang="es-ES" dirty="0" smtClean="0"/>
              <a:t> </a:t>
            </a:r>
            <a:r>
              <a:rPr lang="es-ES" dirty="0" err="1" smtClean="0"/>
              <a:t>proposo</a:t>
            </a:r>
            <a:r>
              <a:rPr lang="es-ES" dirty="0" smtClean="0"/>
              <a:t> tornar a mirar el vídeo que </a:t>
            </a:r>
            <a:r>
              <a:rPr lang="es-ES" dirty="0" err="1" smtClean="0"/>
              <a:t>vam</a:t>
            </a:r>
            <a:r>
              <a:rPr lang="es-ES" dirty="0" smtClean="0"/>
              <a:t> </a:t>
            </a:r>
            <a:r>
              <a:rPr lang="es-ES" dirty="0" err="1" smtClean="0"/>
              <a:t>veure</a:t>
            </a:r>
            <a:r>
              <a:rPr lang="es-ES" dirty="0" smtClean="0"/>
              <a:t> de la 5a </a:t>
            </a:r>
            <a:r>
              <a:rPr lang="es-ES" dirty="0" err="1" smtClean="0"/>
              <a:t>simfonia</a:t>
            </a:r>
            <a:r>
              <a:rPr lang="es-ES" dirty="0" smtClean="0"/>
              <a:t> de Beethoven per si </a:t>
            </a:r>
            <a:r>
              <a:rPr lang="es-ES" dirty="0" err="1" smtClean="0"/>
              <a:t>voleu</a:t>
            </a:r>
            <a:r>
              <a:rPr lang="es-ES" dirty="0" smtClean="0"/>
              <a:t> practicar a </a:t>
            </a:r>
            <a:r>
              <a:rPr lang="es-ES" dirty="0" err="1" smtClean="0"/>
              <a:t>fer</a:t>
            </a:r>
            <a:r>
              <a:rPr lang="es-ES" dirty="0" smtClean="0"/>
              <a:t> de </a:t>
            </a:r>
            <a:r>
              <a:rPr lang="es-ES" dirty="0" err="1" smtClean="0"/>
              <a:t>directors</a:t>
            </a:r>
            <a:r>
              <a:rPr lang="es-ES" dirty="0" smtClean="0"/>
              <a:t> i directores </a:t>
            </a:r>
            <a:r>
              <a:rPr lang="es-ES" dirty="0" err="1" smtClean="0"/>
              <a:t>d'orquestra</a:t>
            </a:r>
            <a:r>
              <a:rPr lang="es-ES" dirty="0" smtClean="0"/>
              <a:t> a casa.</a:t>
            </a:r>
          </a:p>
          <a:p>
            <a:pPr fontAlgn="b">
              <a:lnSpc>
                <a:spcPct val="150000"/>
              </a:lnSpc>
            </a:pPr>
            <a:r>
              <a:rPr lang="es-ES" dirty="0" err="1" smtClean="0"/>
              <a:t>Recordeu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marcàvem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trossos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forts</a:t>
            </a:r>
            <a:r>
              <a:rPr lang="es-ES" dirty="0" smtClean="0"/>
              <a:t> i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fluixos</a:t>
            </a:r>
            <a:r>
              <a:rPr lang="es-ES" dirty="0" smtClean="0"/>
              <a:t>? I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aguantàvem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silencis</a:t>
            </a:r>
            <a:r>
              <a:rPr lang="es-ES" dirty="0" smtClean="0"/>
              <a:t>?</a:t>
            </a:r>
          </a:p>
          <a:p>
            <a:pPr fontAlgn="b">
              <a:lnSpc>
                <a:spcPct val="150000"/>
              </a:lnSpc>
            </a:pPr>
            <a:r>
              <a:rPr lang="es-ES" dirty="0" smtClean="0"/>
              <a:t>Segur que si </a:t>
            </a:r>
            <a:r>
              <a:rPr lang="es-ES" dirty="0" err="1" smtClean="0"/>
              <a:t>feu</a:t>
            </a:r>
            <a:r>
              <a:rPr lang="es-ES" dirty="0" smtClean="0"/>
              <a:t> </a:t>
            </a:r>
            <a:r>
              <a:rPr lang="es-ES" dirty="0" err="1" smtClean="0"/>
              <a:t>memòria</a:t>
            </a:r>
            <a:r>
              <a:rPr lang="es-ES" dirty="0" smtClean="0"/>
              <a:t> i </a:t>
            </a:r>
            <a:r>
              <a:rPr lang="es-ES" dirty="0" err="1" smtClean="0"/>
              <a:t>ho</a:t>
            </a:r>
            <a:r>
              <a:rPr lang="es-ES" dirty="0" smtClean="0"/>
              <a:t> </a:t>
            </a:r>
            <a:r>
              <a:rPr lang="es-ES" dirty="0" err="1" smtClean="0"/>
              <a:t>practiqueu</a:t>
            </a:r>
            <a:r>
              <a:rPr lang="es-ES" dirty="0" smtClean="0"/>
              <a:t> alguna vegada,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sortirà</a:t>
            </a:r>
            <a:r>
              <a:rPr lang="es-ES" dirty="0" smtClean="0"/>
              <a:t> súper </a:t>
            </a:r>
            <a:r>
              <a:rPr lang="es-ES" dirty="0" err="1" smtClean="0"/>
              <a:t>bé</a:t>
            </a:r>
            <a:r>
              <a:rPr lang="es-ES" dirty="0" smtClean="0"/>
              <a:t>!</a:t>
            </a:r>
          </a:p>
          <a:p>
            <a:pPr fontAlgn="b">
              <a:lnSpc>
                <a:spcPct val="150000"/>
              </a:lnSpc>
            </a:pPr>
            <a:r>
              <a:rPr lang="es-ES" dirty="0" smtClean="0"/>
              <a:t> - 5a </a:t>
            </a:r>
            <a:r>
              <a:rPr lang="es-ES" dirty="0" err="1" smtClean="0"/>
              <a:t>simfonia</a:t>
            </a:r>
            <a:r>
              <a:rPr lang="es-ES" dirty="0" smtClean="0"/>
              <a:t>, Beethoven - </a:t>
            </a:r>
            <a:r>
              <a:rPr lang="es-ES" dirty="0" smtClean="0">
                <a:hlinkClick r:id="rId3"/>
              </a:rPr>
              <a:t>https://www.youtube.com/watch?v=rRgXUFnfKIY</a:t>
            </a:r>
            <a:r>
              <a:rPr lang="es-ES" dirty="0" smtClean="0"/>
              <a:t>  </a:t>
            </a:r>
          </a:p>
          <a:p>
            <a:pPr fontAlgn="b">
              <a:lnSpc>
                <a:spcPct val="150000"/>
              </a:lnSpc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     </a:t>
            </a:r>
            <a:r>
              <a:rPr lang="ca-ES" dirty="0" smtClean="0">
                <a:latin typeface="Comic Sans MS" pitchFamily="66" charset="0"/>
              </a:rPr>
              <a:t>ENGLISH</a:t>
            </a:r>
          </a:p>
          <a:p>
            <a:pPr>
              <a:buFont typeface="Arial" pitchFamily="34" charset="0"/>
              <a:buChar char="•"/>
            </a:pPr>
            <a:endParaRPr lang="ca-ES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ca-ES" dirty="0" smtClean="0"/>
              <a:t>En l’article del bloc trobareu 3 documents de </a:t>
            </a:r>
            <a:r>
              <a:rPr lang="ca-ES" dirty="0" err="1" smtClean="0"/>
              <a:t>word</a:t>
            </a:r>
            <a:r>
              <a:rPr lang="ca-ES" dirty="0" smtClean="0"/>
              <a:t> on s’adjunten les </a:t>
            </a:r>
          </a:p>
          <a:p>
            <a:pPr>
              <a:lnSpc>
                <a:spcPct val="150000"/>
              </a:lnSpc>
            </a:pPr>
            <a:r>
              <a:rPr lang="ca-ES" dirty="0" smtClean="0"/>
              <a:t>propostes </a:t>
            </a:r>
            <a:r>
              <a:rPr lang="ca-ES" dirty="0" err="1" smtClean="0"/>
              <a:t>d’English</a:t>
            </a:r>
            <a:r>
              <a:rPr lang="es-ES" dirty="0" smtClean="0"/>
              <a:t> . </a:t>
            </a:r>
          </a:p>
          <a:p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AppData\Local\Temp\Rar$DIa0.163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00" y="-97200"/>
            <a:ext cx="10046400" cy="6955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smtClean="0">
                <a:latin typeface="MV Boli" pitchFamily="2" charset="0"/>
                <a:cs typeface="MV Boli" pitchFamily="2" charset="0"/>
              </a:rPr>
              <a:t>APRENDRE A DESCOBRIR I A TENIR INICIATIVA</a:t>
            </a:r>
            <a:endParaRPr lang="es-ES" sz="28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1"/>
            <a:ext cx="9410700" cy="4525963"/>
          </a:xfrm>
        </p:spPr>
        <p:txBody>
          <a:bodyPr>
            <a:normAutofit/>
          </a:bodyPr>
          <a:lstStyle/>
          <a:p>
            <a:r>
              <a:rPr lang="ca-ES" sz="1800" dirty="0" smtClean="0">
                <a:latin typeface="Comic Sans MS" pitchFamily="66" charset="0"/>
              </a:rPr>
              <a:t>ANIMALS EN PERILL D’EXTINCIÓ</a:t>
            </a:r>
          </a:p>
          <a:p>
            <a:pPr>
              <a:lnSpc>
                <a:spcPct val="150000"/>
              </a:lnSpc>
              <a:buNone/>
            </a:pPr>
            <a:r>
              <a:rPr lang="ca-ES" sz="1800" dirty="0" smtClean="0">
                <a:latin typeface="+mj-lt"/>
              </a:rPr>
              <a:t>	Sabeu que en el planeta hi ha molts animals en perill d’extinció? Que passarà si aquests animals acaben desapareixent definitivament? </a:t>
            </a:r>
          </a:p>
          <a:p>
            <a:pPr>
              <a:lnSpc>
                <a:spcPct val="150000"/>
              </a:lnSpc>
              <a:buNone/>
            </a:pPr>
            <a:r>
              <a:rPr lang="ca-ES" sz="1800" dirty="0" smtClean="0">
                <a:latin typeface="+mj-lt"/>
              </a:rPr>
              <a:t>	Us convido a què doneu un cop d’ull als enllaços següents, en els que trobareu alguns dels animals en perill d’extinció del planeta.</a:t>
            </a:r>
          </a:p>
          <a:p>
            <a:pPr>
              <a:buNone/>
            </a:pPr>
            <a:endParaRPr lang="ca-ES" sz="1800" dirty="0" smtClean="0">
              <a:latin typeface="+mj-lt"/>
              <a:hlinkClick r:id="rId3"/>
            </a:endParaRPr>
          </a:p>
          <a:p>
            <a:pPr>
              <a:buNone/>
            </a:pPr>
            <a:r>
              <a:rPr lang="ca-ES" sz="1800" dirty="0" smtClean="0">
                <a:latin typeface="+mj-lt"/>
                <a:hlinkClick r:id="rId3"/>
              </a:rPr>
              <a:t>https://somdocentsblog.wordpress.com/2019/01/30/animals-en-perill-dextincio/</a:t>
            </a:r>
            <a:endParaRPr lang="ca-ES" sz="1800" dirty="0" smtClean="0">
              <a:latin typeface="+mj-lt"/>
            </a:endParaRPr>
          </a:p>
          <a:p>
            <a:pPr>
              <a:buNone/>
            </a:pPr>
            <a:r>
              <a:rPr lang="ca-ES" sz="1800" dirty="0" smtClean="0">
                <a:latin typeface="+mj-lt"/>
                <a:hlinkClick r:id="rId4"/>
              </a:rPr>
              <a:t>https://www.youtube.com/watch?v=nPr52ChHg0M</a:t>
            </a:r>
            <a:endParaRPr lang="ca-ES" sz="1800" dirty="0" smtClean="0">
              <a:latin typeface="+mj-lt"/>
            </a:endParaRPr>
          </a:p>
          <a:p>
            <a:pPr>
              <a:buNone/>
            </a:pPr>
            <a:r>
              <a:rPr lang="ca-ES" sz="1800" dirty="0" smtClean="0">
                <a:latin typeface="+mj-lt"/>
                <a:hlinkClick r:id="rId5"/>
              </a:rPr>
              <a:t>https://www.youtube.com/watch?v=nUvK_YloqaE</a:t>
            </a:r>
            <a:endParaRPr lang="ca-ES" sz="1800" dirty="0" smtClean="0">
              <a:latin typeface="+mj-lt"/>
            </a:endParaRPr>
          </a:p>
          <a:p>
            <a:endParaRPr lang="ca-ES" sz="2000" dirty="0" smtClean="0">
              <a:latin typeface="Comic Sans MS" pitchFamily="66" charset="0"/>
            </a:endParaRPr>
          </a:p>
          <a:p>
            <a:endParaRPr lang="ca-ES" sz="2000" dirty="0" smtClean="0">
              <a:latin typeface="Comic Sans MS" pitchFamily="66" charset="0"/>
            </a:endParaRPr>
          </a:p>
          <a:p>
            <a:endParaRPr lang="es-E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689</Words>
  <Application>Microsoft Office PowerPoint</Application>
  <PresentationFormat>A4 (210 x 297 mm)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SETMANA DEL 4 AL 8 DE MAIG</vt:lpstr>
      <vt:lpstr>APRENDRE A SER I ACTUAR D’UNA MANERA CADA VEGADA MÉS AUTÒNOMA</vt:lpstr>
      <vt:lpstr>Diapositiva 3</vt:lpstr>
      <vt:lpstr>Diapositiva 4</vt:lpstr>
      <vt:lpstr>APRENDRE A PENSAR I A COMUNICAR</vt:lpstr>
      <vt:lpstr>Diapositiva 6</vt:lpstr>
      <vt:lpstr>Diapositiva 7</vt:lpstr>
      <vt:lpstr>Diapositiva 8</vt:lpstr>
      <vt:lpstr>APRENDRE A DESCOBRIR I A TENIR INICIATIVA</vt:lpstr>
      <vt:lpstr>APRENDRE A CONVIURE I A HABITAR EL MÓN</vt:lpstr>
      <vt:lpstr>ALTRES ENLLAÇOS D’INTERÈS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25</cp:revision>
  <dcterms:created xsi:type="dcterms:W3CDTF">2020-04-28T10:25:29Z</dcterms:created>
  <dcterms:modified xsi:type="dcterms:W3CDTF">2020-05-04T08:49:36Z</dcterms:modified>
</cp:coreProperties>
</file>