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58" r:id="rId9"/>
    <p:sldId id="266" r:id="rId10"/>
    <p:sldId id="268" r:id="rId11"/>
    <p:sldId id="267" r:id="rId12"/>
    <p:sldId id="259" r:id="rId13"/>
    <p:sldId id="260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DFB6A-60B0-4E85-B0C5-E0F363E7C46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799EC-9E7E-420D-B7CB-4833517FA5F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5CAD8-492E-4016-B58D-76D9CE15741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2B4BF-4DE3-4011-BC0D-485F15C1530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08C10-C61E-4D45-992A-AA4E79E0F40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5FE5A-9BF6-49FD-A8D5-A01D15D647D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89878-8FDB-4307-9899-5662860B153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54BA8-F33F-45D8-BBFB-D67BCE3105D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F7634-8F1E-417F-86CD-316AE7F252D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7D9E7-14BE-42A0-9495-657C3F4B6A8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9F267-2F54-4296-8E1B-693FEC0E837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61B633-9F7A-4837-A13A-85D91CFB7B0B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es/url?sa=i&amp;url=https%3A%2F%2Fagora.xtec.cat%2Fceiplloriana%2Fportada%2Foferta-definitiva-dactivitats-extraescolars-pel-curs-16-17%2F&amp;psig=AOvVaw0RQH8xzVVFclXEbiJnUrnC&amp;ust=1588847777981000&amp;source=images&amp;cd=vfe&amp;ved=0CAIQjRxqFwoTCJjt98mFn-kCFQAAAAAdAAAAABB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es/url?sa=i&amp;url=https%3A%2F%2Fagora.xtec.cat%2Fceipcalderon%2Fel-nostre-dia-a-dia%2Fcicle-superior%2Fenigma-de-la-quinzena-6%2F&amp;psig=AOvVaw0RQH8xzVVFclXEbiJnUrnC&amp;ust=1588847777981000&amp;source=images&amp;cd=vfe&amp;ved=0CAIQjRxqFwoTCJjt98mFn-kCFQAAAAAdAAAAABAu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CYTlVF-djw" TargetMode="External"/><Relationship Id="rId7" Type="http://schemas.openxmlformats.org/officeDocument/2006/relationships/hyperlink" Target="https://learnenglishkids.britishcouncil.org/word-games/sports-2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englishkids.britishcouncil.org/word-games/sports-1" TargetMode="External"/><Relationship Id="rId5" Type="http://schemas.openxmlformats.org/officeDocument/2006/relationships/hyperlink" Target="https://www.gamestolearnenglish.com/fast-english/" TargetMode="External"/><Relationship Id="rId4" Type="http://schemas.openxmlformats.org/officeDocument/2006/relationships/hyperlink" Target="https://www.youtube.com/watch?v=qkWlGmhBZV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es/url?sa=i&amp;url=http%3A%2F%2Fwww.tantcompuc.cat%2Fcontent%2Fpsicomotricitat&amp;psig=AOvVaw0RQH8xzVVFclXEbiJnUrnC&amp;ust=1588847777981000&amp;source=images&amp;cd=vfe&amp;ved=0CAIQjRxqFwoTCJjt98mFn-kCFQAAAAAdAAAAABA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ogramasi.org/files/media/jce/mediaplayer/mediaplayer.sw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es/url?sa=i&amp;url=http%3A%2F%2Fbegofullaondo.blogspot.com%2F2016%2F05%2F14-sarrera.html&amp;psig=AOvVaw0RQH8xzVVFclXEbiJnUrnC&amp;ust=1588847777981000&amp;source=images&amp;cd=vfe&amp;ved=0CAIQjRxqFwoTCJjt98mFn-kCFQAAAAAdAAAAABB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nzasdelmundo.wordpress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07gJ1riTkSqAFn2JXX4u8p37Ayi8qzeoR8IqMJMQnt0/edit?usp=sharing" TargetMode="External"/><Relationship Id="rId2" Type="http://schemas.openxmlformats.org/officeDocument/2006/relationships/hyperlink" Target="https://drive.google.com/file/d/1eb8mAzcCxPfSKonlGdoDSSEfdQhfuOTP/view?usp=sharin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rosaraja@escolalesroquesblaves.ca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url=https%3A%2F%2Fagora.xtec.cat%2Fesc-ignasiperaire%2Fgeneral%2Fapunteu-vos-al-pla-catala-de-lesport%2F&amp;psig=AOvVaw0RQH8xzVVFclXEbiJnUrnC&amp;ust=1588847777981000&amp;source=images&amp;cd=vfe&amp;ved=0CAIQjRxqFwoTCJjt98mFn-kCFQAAAAAdAAAAABAD" TargetMode="External"/><Relationship Id="rId2" Type="http://schemas.openxmlformats.org/officeDocument/2006/relationships/hyperlink" Target="https://www.programasi.org/ca/jdownloads-2/finish/61-altres-recursos/254-re-05-memoryseguridad-ca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gramasi.org/s3/Videos/cuentos/cuento_03/C3_NOSEELQUEEMPASSA_CAT.mp4" TargetMode="External"/><Relationship Id="rId2" Type="http://schemas.openxmlformats.org/officeDocument/2006/relationships/hyperlink" Target="https://www.programasi.org/Materiales/Catala/Infantil/Contes_2020_Cat/C3_NOSEELQUEEMPASSA_20011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ogramasi.org/ca/jdownloads-2/finish/61-altres-recursos/251-re-05-claudiaenfadada-ca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gramasi.org/files/s3/Infantil/Instruccions/re_05_Puzlesemociones-CAT.pdf" TargetMode="External"/><Relationship Id="rId2" Type="http://schemas.openxmlformats.org/officeDocument/2006/relationships/hyperlink" Target="https://educameblog.wordpress.com/2013/09/12/tecnica-de-la-tortuga-para-el-control-de-la-impulsividad-en-ninos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gramasi.org/s3/Videos/cuentos/cuento_04/C4_CARDIOTESTIMO_CAT.mp4" TargetMode="External"/><Relationship Id="rId2" Type="http://schemas.openxmlformats.org/officeDocument/2006/relationships/hyperlink" Target="https://www.programasi.org/Materiales/Catala/Infantil/Contes_2020_Cat/C4_CARDIOTESTIMO_CAT_20011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Qyu_4BUDGs&amp;feature=youtu.b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es/url?sa=i&amp;url=https%3A%2F%2Fwww.costadebarcelonamaresme.cat%2Fes%2Fagenda%2Fel-cuento-de-la-rotllana&amp;psig=AOvVaw0RQH8xzVVFclXEbiJnUrnC&amp;ust=1588847777981000&amp;source=images&amp;cd=vfe&amp;ved=0CAIQjRxqFwoTCJjt98mFn-kCFQAAAAAdAAAAABA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14480" y="4572008"/>
            <a:ext cx="6624637" cy="11430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dirty="0" smtClean="0">
                <a:solidFill>
                  <a:srgbClr val="FF0066"/>
                </a:solidFill>
                <a:latin typeface="Kristen ITC" pitchFamily="66" charset="0"/>
              </a:rPr>
              <a:t>SETMANA DEL 11 AL 15 DE MAIG</a:t>
            </a:r>
            <a:br>
              <a:rPr lang="es-ES" dirty="0" smtClean="0">
                <a:solidFill>
                  <a:srgbClr val="FF0066"/>
                </a:solidFill>
                <a:latin typeface="Kristen ITC" pitchFamily="66" charset="0"/>
              </a:rPr>
            </a:br>
            <a:r>
              <a:rPr lang="es-ES" dirty="0" smtClean="0">
                <a:solidFill>
                  <a:srgbClr val="FF0066"/>
                </a:solidFill>
                <a:latin typeface="Kristen ITC" pitchFamily="66" charset="0"/>
              </a:rPr>
              <a:t/>
            </a:r>
            <a:br>
              <a:rPr lang="es-ES" dirty="0" smtClean="0">
                <a:solidFill>
                  <a:srgbClr val="FF0066"/>
                </a:solidFill>
                <a:latin typeface="Kristen ITC" pitchFamily="66" charset="0"/>
              </a:rPr>
            </a:br>
            <a:r>
              <a:rPr lang="es-ES" dirty="0" smtClean="0">
                <a:solidFill>
                  <a:schemeClr val="tx1"/>
                </a:solidFill>
                <a:latin typeface="MV Boli" pitchFamily="2" charset="0"/>
                <a:cs typeface="MV Boli" pitchFamily="2" charset="0"/>
              </a:rPr>
              <a:t>SOM ESPORTISTES</a:t>
            </a:r>
            <a:r>
              <a:rPr lang="es-ES" dirty="0" smtClean="0">
                <a:solidFill>
                  <a:schemeClr val="tx1"/>
                </a:solidFill>
                <a:latin typeface="Kristen ITC" pitchFamily="66" charset="0"/>
              </a:rPr>
              <a:t/>
            </a:r>
            <a:br>
              <a:rPr lang="es-ES" dirty="0" smtClean="0">
                <a:solidFill>
                  <a:schemeClr val="tx1"/>
                </a:solidFill>
                <a:latin typeface="Kristen ITC" pitchFamily="66" charset="0"/>
              </a:rPr>
            </a:br>
            <a:r>
              <a:rPr lang="es-ES" dirty="0" smtClean="0">
                <a:solidFill>
                  <a:srgbClr val="FF0066"/>
                </a:solidFill>
                <a:latin typeface="Kristen ITC" pitchFamily="66" charset="0"/>
              </a:rPr>
              <a:t/>
            </a:r>
            <a:br>
              <a:rPr lang="es-ES" dirty="0" smtClean="0">
                <a:solidFill>
                  <a:srgbClr val="FF0066"/>
                </a:solidFill>
                <a:latin typeface="Kristen ITC" pitchFamily="66" charset="0"/>
              </a:rPr>
            </a:br>
            <a:r>
              <a:rPr lang="es-ES" dirty="0">
                <a:solidFill>
                  <a:srgbClr val="FF0066"/>
                </a:solidFill>
                <a:latin typeface="Kristen ITC" pitchFamily="66" charset="0"/>
              </a:rPr>
              <a:t/>
            </a:r>
            <a:br>
              <a:rPr lang="es-ES" dirty="0">
                <a:solidFill>
                  <a:srgbClr val="FF0066"/>
                </a:solidFill>
                <a:latin typeface="Kristen ITC" pitchFamily="66" charset="0"/>
              </a:rPr>
            </a:br>
            <a:r>
              <a:rPr lang="es-ES" dirty="0" smtClean="0">
                <a:solidFill>
                  <a:srgbClr val="FF0066"/>
                </a:solidFill>
                <a:latin typeface="Kristen ITC" pitchFamily="66" charset="0"/>
              </a:rPr>
              <a:t/>
            </a:r>
            <a:br>
              <a:rPr lang="es-ES" dirty="0" smtClean="0">
                <a:solidFill>
                  <a:srgbClr val="FF0066"/>
                </a:solidFill>
                <a:latin typeface="Kristen ITC" pitchFamily="66" charset="0"/>
              </a:rPr>
            </a:br>
            <a:r>
              <a:rPr lang="es-ES" dirty="0">
                <a:solidFill>
                  <a:srgbClr val="FF0066"/>
                </a:solidFill>
                <a:latin typeface="Kristen ITC" pitchFamily="66" charset="0"/>
              </a:rPr>
              <a:t/>
            </a:r>
            <a:br>
              <a:rPr lang="es-ES" dirty="0">
                <a:solidFill>
                  <a:srgbClr val="FF0066"/>
                </a:solidFill>
                <a:latin typeface="Kristen ITC" pitchFamily="66" charset="0"/>
              </a:rPr>
            </a:br>
            <a:endParaRPr lang="es-ES" dirty="0">
              <a:solidFill>
                <a:srgbClr val="FF0066"/>
              </a:solidFill>
            </a:endParaRPr>
          </a:p>
        </p:txBody>
      </p:sp>
      <p:pic>
        <p:nvPicPr>
          <p:cNvPr id="12290" name="Picture 2" descr="Oferta definitiva d'activitats extraescolars pel curs 16-17 ..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714884"/>
            <a:ext cx="2924175" cy="173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85918" y="357166"/>
            <a:ext cx="69294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a-ES" dirty="0" smtClean="0">
                <a:latin typeface="Calibri" pitchFamily="34" charset="0"/>
              </a:rPr>
              <a:t>MÚSICA</a:t>
            </a:r>
          </a:p>
        </p:txBody>
      </p:sp>
      <p:pic>
        <p:nvPicPr>
          <p:cNvPr id="3" name="Picture 4" descr="Enigma de la quinzena 6 | Escola Calderón de la Barc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500438"/>
            <a:ext cx="4286250" cy="2809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:\Users\Sara\Desktop\th (2)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571612"/>
            <a:ext cx="2285984" cy="20002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1785918" y="285728"/>
            <a:ext cx="7143800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a-ES" dirty="0" smtClean="0">
                <a:latin typeface="Calibri" pitchFamily="34" charset="0"/>
              </a:rPr>
              <a:t>ENGLISH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latin typeface="Calibri" pitchFamily="34" charset="0"/>
              </a:rPr>
              <a:t>DO YOU LIKE SPORTS?             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Calibri" pitchFamily="34" charset="0"/>
              </a:rPr>
              <a:t>Hello everybody! </a:t>
            </a:r>
            <a:r>
              <a:rPr lang="en-GB" b="1" dirty="0" err="1" smtClean="0">
                <a:latin typeface="Calibri" pitchFamily="34" charset="0"/>
              </a:rPr>
              <a:t>Voleu</a:t>
            </a:r>
            <a:r>
              <a:rPr lang="en-GB" b="1" dirty="0" smtClean="0">
                <a:latin typeface="Calibri" pitchFamily="34" charset="0"/>
              </a:rPr>
              <a:t> </a:t>
            </a:r>
            <a:r>
              <a:rPr lang="en-GB" b="1" dirty="0" err="1" smtClean="0">
                <a:latin typeface="Calibri" pitchFamily="34" charset="0"/>
              </a:rPr>
              <a:t>escoltar</a:t>
            </a:r>
            <a:r>
              <a:rPr lang="en-GB" b="1" dirty="0" smtClean="0">
                <a:latin typeface="Calibri" pitchFamily="34" charset="0"/>
              </a:rPr>
              <a:t> </a:t>
            </a:r>
            <a:r>
              <a:rPr lang="en-GB" b="1" dirty="0" err="1" smtClean="0">
                <a:latin typeface="Calibri" pitchFamily="34" charset="0"/>
              </a:rPr>
              <a:t>cançons</a:t>
            </a:r>
            <a:r>
              <a:rPr lang="en-GB" b="1" dirty="0" smtClean="0">
                <a:latin typeface="Calibri" pitchFamily="34" charset="0"/>
              </a:rPr>
              <a:t> </a:t>
            </a:r>
            <a:r>
              <a:rPr lang="en-GB" b="1" dirty="0" err="1" smtClean="0">
                <a:latin typeface="Calibri" pitchFamily="34" charset="0"/>
              </a:rPr>
              <a:t>i</a:t>
            </a:r>
            <a:r>
              <a:rPr lang="en-GB" b="1" dirty="0" smtClean="0">
                <a:latin typeface="Calibri" pitchFamily="34" charset="0"/>
              </a:rPr>
              <a:t> </a:t>
            </a:r>
            <a:r>
              <a:rPr lang="en-GB" b="1" dirty="0" err="1" smtClean="0">
                <a:latin typeface="Calibri" pitchFamily="34" charset="0"/>
              </a:rPr>
              <a:t>jugar</a:t>
            </a:r>
            <a:r>
              <a:rPr lang="en-GB" b="1" dirty="0" smtClean="0">
                <a:latin typeface="Calibri" pitchFamily="34" charset="0"/>
              </a:rPr>
              <a:t> a </a:t>
            </a:r>
            <a:r>
              <a:rPr lang="en-GB" b="1" dirty="0" err="1" smtClean="0">
                <a:latin typeface="Calibri" pitchFamily="34" charset="0"/>
              </a:rPr>
              <a:t>jocs</a:t>
            </a:r>
            <a:r>
              <a:rPr lang="en-GB" b="1" dirty="0" smtClean="0">
                <a:latin typeface="Calibri" pitchFamily="34" charset="0"/>
              </a:rPr>
              <a:t> </a:t>
            </a:r>
            <a:r>
              <a:rPr lang="en-GB" b="1" dirty="0" err="1" smtClean="0">
                <a:latin typeface="Calibri" pitchFamily="34" charset="0"/>
              </a:rPr>
              <a:t>sobre</a:t>
            </a:r>
            <a:r>
              <a:rPr lang="en-GB" b="1" dirty="0" smtClean="0">
                <a:latin typeface="Calibri" pitchFamily="34" charset="0"/>
              </a:rPr>
              <a:t> sports? </a:t>
            </a:r>
            <a:endParaRPr lang="es-ES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Calibri" pitchFamily="34" charset="0"/>
              </a:rPr>
              <a:t>LISTEN TO THESE SONGS AND PRACTICE ATHOME!</a:t>
            </a:r>
            <a:r>
              <a:rPr lang="es-ES" dirty="0" smtClean="0">
                <a:latin typeface="Calibri" pitchFamily="34" charset="0"/>
              </a:rPr>
              <a:t> </a:t>
            </a:r>
            <a:r>
              <a:rPr lang="en-GB" b="1" dirty="0" smtClean="0">
                <a:latin typeface="Calibri" pitchFamily="34" charset="0"/>
              </a:rPr>
              <a:t> </a:t>
            </a:r>
            <a:endParaRPr lang="es-ES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Calibri" pitchFamily="34" charset="0"/>
              </a:rPr>
              <a:t> </a:t>
            </a:r>
            <a:endParaRPr lang="es-ES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GB" u="sng" dirty="0" smtClean="0">
                <a:latin typeface="Calibri" pitchFamily="34" charset="0"/>
                <a:hlinkClick r:id="rId3"/>
              </a:rPr>
              <a:t>https://</a:t>
            </a:r>
            <a:r>
              <a:rPr lang="en-GB" u="sng" dirty="0" smtClean="0">
                <a:latin typeface="Calibri" pitchFamily="34" charset="0"/>
                <a:hlinkClick r:id="rId3"/>
              </a:rPr>
              <a:t>www.youtube.com/watch?v=WCYTlVF-djw</a:t>
            </a:r>
            <a:endParaRPr lang="es-ES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GB" u="sng" dirty="0" smtClean="0">
                <a:latin typeface="Calibri" pitchFamily="34" charset="0"/>
                <a:hlinkClick r:id="rId4"/>
              </a:rPr>
              <a:t>https://www.youtube.com/watch?v=qkWlGmhBZVs</a:t>
            </a:r>
            <a:endParaRPr lang="es-ES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 </a:t>
            </a:r>
            <a:endParaRPr lang="es-ES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 </a:t>
            </a:r>
            <a:r>
              <a:rPr lang="en-GB" dirty="0" smtClean="0">
                <a:latin typeface="Calibri" pitchFamily="34" charset="0"/>
              </a:rPr>
              <a:t>DO </a:t>
            </a:r>
            <a:r>
              <a:rPr lang="en-GB" dirty="0" smtClean="0">
                <a:latin typeface="Calibri" pitchFamily="34" charset="0"/>
              </a:rPr>
              <a:t>YOU LIKE SPORT GAMES?</a:t>
            </a:r>
            <a:endParaRPr lang="es-ES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Calibri" pitchFamily="34" charset="0"/>
              </a:rPr>
              <a:t>HERE THERE ARE TWO GAMES TO KEEP LEARNING ABOUT SPORTS! CAN YOU TRY IT?</a:t>
            </a:r>
            <a:endParaRPr lang="es-ES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GB" u="sng" dirty="0" smtClean="0">
                <a:latin typeface="Calibri" pitchFamily="34" charset="0"/>
                <a:hlinkClick r:id="rId5"/>
              </a:rPr>
              <a:t>https://www.gamestolearnenglish.com/fast-english/</a:t>
            </a:r>
            <a:r>
              <a:rPr lang="en-GB" dirty="0" smtClean="0">
                <a:latin typeface="Calibri" pitchFamily="34" charset="0"/>
              </a:rPr>
              <a:t> (</a:t>
            </a:r>
            <a:r>
              <a:rPr lang="en-GB" dirty="0" err="1" smtClean="0">
                <a:latin typeface="Calibri" pitchFamily="34" charset="0"/>
              </a:rPr>
              <a:t>entreu</a:t>
            </a:r>
            <a:r>
              <a:rPr lang="en-GB" dirty="0" smtClean="0">
                <a:latin typeface="Calibri" pitchFamily="34" charset="0"/>
              </a:rPr>
              <a:t> al </a:t>
            </a:r>
            <a:r>
              <a:rPr lang="en-GB" dirty="0" err="1" smtClean="0">
                <a:latin typeface="Calibri" pitchFamily="34" charset="0"/>
              </a:rPr>
              <a:t>lloc</a:t>
            </a:r>
            <a:r>
              <a:rPr lang="en-GB" dirty="0" smtClean="0">
                <a:latin typeface="Calibri" pitchFamily="34" charset="0"/>
              </a:rPr>
              <a:t> web </a:t>
            </a:r>
            <a:r>
              <a:rPr lang="en-GB" dirty="0" err="1" smtClean="0">
                <a:latin typeface="Calibri" pitchFamily="34" charset="0"/>
              </a:rPr>
              <a:t>i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cliqueu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b="1" dirty="0" smtClean="0">
                <a:latin typeface="Calibri" pitchFamily="34" charset="0"/>
              </a:rPr>
              <a:t>slow</a:t>
            </a:r>
            <a:r>
              <a:rPr lang="en-GB" dirty="0" smtClean="0">
                <a:latin typeface="Calibri" pitchFamily="34" charset="0"/>
              </a:rPr>
              <a:t> a la </a:t>
            </a:r>
            <a:r>
              <a:rPr lang="en-GB" dirty="0" err="1" smtClean="0">
                <a:latin typeface="Calibri" pitchFamily="34" charset="0"/>
              </a:rPr>
              <a:t>primera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pantalla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i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cliqueu</a:t>
            </a:r>
            <a:r>
              <a:rPr lang="en-GB" dirty="0" smtClean="0">
                <a:latin typeface="Calibri" pitchFamily="34" charset="0"/>
              </a:rPr>
              <a:t> la </a:t>
            </a:r>
            <a:r>
              <a:rPr lang="en-GB" b="1" dirty="0" err="1" smtClean="0">
                <a:latin typeface="Calibri" pitchFamily="34" charset="0"/>
              </a:rPr>
              <a:t>icona</a:t>
            </a:r>
            <a:r>
              <a:rPr lang="en-GB" b="1" dirty="0" smtClean="0">
                <a:latin typeface="Calibri" pitchFamily="34" charset="0"/>
              </a:rPr>
              <a:t> </a:t>
            </a:r>
            <a:r>
              <a:rPr lang="en-GB" b="1" dirty="0" err="1" smtClean="0">
                <a:latin typeface="Calibri" pitchFamily="34" charset="0"/>
              </a:rPr>
              <a:t>d’esports</a:t>
            </a:r>
            <a:r>
              <a:rPr lang="en-GB" dirty="0" smtClean="0">
                <a:latin typeface="Calibri" pitchFamily="34" charset="0"/>
              </a:rPr>
              <a:t> a la </a:t>
            </a:r>
            <a:r>
              <a:rPr lang="en-GB" dirty="0" err="1" smtClean="0">
                <a:latin typeface="Calibri" pitchFamily="34" charset="0"/>
              </a:rPr>
              <a:t>segona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pantalla</a:t>
            </a:r>
            <a:r>
              <a:rPr lang="en-GB" dirty="0" smtClean="0">
                <a:latin typeface="Calibri" pitchFamily="34" charset="0"/>
              </a:rPr>
              <a:t>! </a:t>
            </a:r>
            <a:endParaRPr lang="es-ES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GB" u="sng" dirty="0" smtClean="0">
                <a:latin typeface="Calibri" pitchFamily="34" charset="0"/>
                <a:hlinkClick r:id="rId6"/>
              </a:rPr>
              <a:t>https://learnenglishkids.britishcouncil.org/word-games/sports-1</a:t>
            </a:r>
            <a:endParaRPr lang="es-ES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GB" u="sng" dirty="0" smtClean="0">
                <a:latin typeface="Calibri" pitchFamily="34" charset="0"/>
                <a:hlinkClick r:id="rId7"/>
              </a:rPr>
              <a:t>https://learnenglishkids.britishcouncil.org/word-games/sports-2</a:t>
            </a:r>
            <a:endParaRPr lang="es-ES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sicomotricitat | Tant Com Puc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357562"/>
            <a:ext cx="4376734" cy="328255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/>
          <a:lstStyle/>
          <a:p>
            <a:r>
              <a:rPr lang="ca-ES" sz="2800" dirty="0" smtClean="0">
                <a:solidFill>
                  <a:srgbClr val="00FF00"/>
                </a:solidFill>
                <a:latin typeface="MV Boli" pitchFamily="2" charset="0"/>
                <a:cs typeface="MV Boli" pitchFamily="2" charset="0"/>
              </a:rPr>
              <a:t>APRENDRE A DESCOBRIR I A TENIR INICIATIVA</a:t>
            </a:r>
            <a:endParaRPr lang="es-ES" sz="2800" dirty="0">
              <a:solidFill>
                <a:srgbClr val="00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1604" y="1600200"/>
            <a:ext cx="7115196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a-ES" sz="1800" dirty="0" smtClean="0">
                <a:solidFill>
                  <a:schemeClr val="tx1"/>
                </a:solidFill>
                <a:latin typeface="Calibri" pitchFamily="34" charset="0"/>
              </a:rPr>
              <a:t>“ELS </a:t>
            </a:r>
            <a:r>
              <a:rPr lang="ca-ES" sz="1800" dirty="0">
                <a:solidFill>
                  <a:schemeClr val="tx1"/>
                </a:solidFill>
                <a:latin typeface="Calibri" pitchFamily="34" charset="0"/>
              </a:rPr>
              <a:t>ÒRGANS I LA SEVA RELACIÓ AMB EL </a:t>
            </a:r>
            <a:r>
              <a:rPr lang="ca-ES" sz="1800" dirty="0" smtClean="0">
                <a:solidFill>
                  <a:schemeClr val="tx1"/>
                </a:solidFill>
                <a:latin typeface="Calibri" pitchFamily="34" charset="0"/>
              </a:rPr>
              <a:t>COR</a:t>
            </a:r>
          </a:p>
          <a:p>
            <a:pPr>
              <a:lnSpc>
                <a:spcPct val="150000"/>
              </a:lnSpc>
              <a:buNone/>
            </a:pPr>
            <a:r>
              <a:rPr lang="ca-ES" sz="1800" dirty="0" smtClean="0">
                <a:latin typeface="Calibri" pitchFamily="34" charset="0"/>
              </a:rPr>
              <a:t>	Veure aquest episodi per entendre la importància i la relació dels diferents òrgans amb el cor.</a:t>
            </a:r>
            <a:endParaRPr lang="es-ES" sz="18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600" u="sng" dirty="0">
                <a:solidFill>
                  <a:schemeClr val="tx1"/>
                </a:solidFill>
                <a:latin typeface="Calibri" pitchFamily="34" charset="0"/>
                <a:hlinkClick r:id="rId4"/>
              </a:rPr>
              <a:t>https://www.programasi.org/files/media/jce/mediaplayer/mediaplayer.swf</a:t>
            </a:r>
            <a:endParaRPr lang="es-ES" sz="16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idaktika Orokorra: 14. SARRER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048000"/>
            <a:ext cx="3619500" cy="3810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ca-ES" sz="2800" dirty="0" smtClean="0">
                <a:solidFill>
                  <a:srgbClr val="00FF00"/>
                </a:solidFill>
                <a:latin typeface="MV Boli" pitchFamily="2" charset="0"/>
                <a:cs typeface="MV Boli" pitchFamily="2" charset="0"/>
              </a:rPr>
              <a:t>APRENDRE A CONVIURE I A HABITAR EL MÓN</a:t>
            </a:r>
            <a:endParaRPr lang="es-ES" sz="2800" dirty="0">
              <a:solidFill>
                <a:srgbClr val="00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0166" y="1600200"/>
            <a:ext cx="7186634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a-ES" sz="1800" dirty="0">
                <a:solidFill>
                  <a:schemeClr val="tx1"/>
                </a:solidFill>
                <a:latin typeface="Calibri" pitchFamily="34" charset="0"/>
              </a:rPr>
              <a:t>DANSES DEL MÓN:</a:t>
            </a:r>
            <a:endParaRPr lang="es-ES" sz="18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800" dirty="0" smtClean="0">
                <a:solidFill>
                  <a:schemeClr val="tx1"/>
                </a:solidFill>
                <a:latin typeface="Calibri" pitchFamily="34" charset="0"/>
              </a:rPr>
              <a:t>	Aprenem </a:t>
            </a:r>
            <a:r>
              <a:rPr lang="ca-ES" sz="1800" dirty="0">
                <a:solidFill>
                  <a:schemeClr val="tx1"/>
                </a:solidFill>
                <a:latin typeface="Calibri" pitchFamily="34" charset="0"/>
              </a:rPr>
              <a:t>danses d’altres països i cultures. </a:t>
            </a:r>
            <a:r>
              <a:rPr lang="ca-ES" sz="1800" dirty="0" smtClean="0">
                <a:solidFill>
                  <a:schemeClr val="tx1"/>
                </a:solidFill>
                <a:latin typeface="Calibri" pitchFamily="34" charset="0"/>
              </a:rPr>
              <a:t>Trobareu un recull de danses en l’enllaç següent:</a:t>
            </a:r>
            <a:endParaRPr lang="es-ES" sz="18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800" u="sng" dirty="0">
                <a:solidFill>
                  <a:schemeClr val="tx1"/>
                </a:solidFill>
                <a:latin typeface="Calibri" pitchFamily="34" charset="0"/>
                <a:hlinkClick r:id="rId4"/>
              </a:rPr>
              <a:t>http://danzasdelmundo.wordpress.com</a:t>
            </a:r>
            <a:endParaRPr lang="es-E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0"/>
            <a:ext cx="6994525" cy="1143000"/>
          </a:xfrm>
        </p:spPr>
        <p:txBody>
          <a:bodyPr/>
          <a:lstStyle/>
          <a:p>
            <a:r>
              <a:rPr lang="ca-ES" sz="2400" dirty="0" smtClean="0">
                <a:solidFill>
                  <a:srgbClr val="00FF00"/>
                </a:solidFill>
                <a:latin typeface="MV Boli" pitchFamily="2" charset="0"/>
                <a:cs typeface="MV Boli" pitchFamily="2" charset="0"/>
              </a:rPr>
              <a:t>APRENDRE A SER I ACTUAR D’UNA MANERA CADA VEGADA MÉS AUTÒNOMA</a:t>
            </a:r>
            <a:endParaRPr lang="es-ES" sz="2400" dirty="0">
              <a:solidFill>
                <a:srgbClr val="00FF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480" y="1357298"/>
            <a:ext cx="6983413" cy="5072098"/>
          </a:xfrm>
        </p:spPr>
        <p:txBody>
          <a:bodyPr/>
          <a:lstStyle/>
          <a:p>
            <a:r>
              <a:rPr lang="ca-ES" sz="1800" dirty="0" smtClean="0">
                <a:latin typeface="Calibri" pitchFamily="34" charset="0"/>
              </a:rPr>
              <a:t>LA </a:t>
            </a:r>
            <a:r>
              <a:rPr lang="ca-ES" sz="1800" dirty="0" smtClean="0">
                <a:solidFill>
                  <a:schemeClr val="tx1"/>
                </a:solidFill>
                <a:latin typeface="Calibri" pitchFamily="34" charset="0"/>
              </a:rPr>
              <a:t>PIRÀMIDE </a:t>
            </a:r>
            <a:r>
              <a:rPr lang="ca-ES" sz="1800" dirty="0">
                <a:solidFill>
                  <a:schemeClr val="tx1"/>
                </a:solidFill>
                <a:latin typeface="Calibri" pitchFamily="34" charset="0"/>
              </a:rPr>
              <a:t>DEL MOVIMENT:</a:t>
            </a:r>
            <a:endParaRPr lang="es-ES" sz="18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800" dirty="0" smtClean="0">
                <a:solidFill>
                  <a:schemeClr val="tx1"/>
                </a:solidFill>
                <a:latin typeface="Calibri" pitchFamily="34" charset="0"/>
              </a:rPr>
              <a:t>	Retallem </a:t>
            </a:r>
            <a:r>
              <a:rPr lang="ca-ES" sz="1800" dirty="0">
                <a:solidFill>
                  <a:schemeClr val="tx1"/>
                </a:solidFill>
                <a:latin typeface="Calibri" pitchFamily="34" charset="0"/>
              </a:rPr>
              <a:t>fotos de gent fent diferents tipus d’activitats físiques que podem trobar a les revistes. En un paper o cartolina dibuixem una piràmide. A la base hi enganxem les accions relacionades amb l’activitat física que realitzem tots els dies: caminar, pujar escales, fer la compra,... A mesura que anem pujant, anem afegint altres activitats com el </a:t>
            </a:r>
            <a:r>
              <a:rPr lang="ca-ES" sz="1800" dirty="0" err="1">
                <a:solidFill>
                  <a:schemeClr val="tx1"/>
                </a:solidFill>
                <a:latin typeface="Calibri" pitchFamily="34" charset="0"/>
              </a:rPr>
              <a:t>senderisme</a:t>
            </a:r>
            <a:r>
              <a:rPr lang="ca-ES" sz="1800" dirty="0">
                <a:solidFill>
                  <a:schemeClr val="tx1"/>
                </a:solidFill>
                <a:latin typeface="Calibri" pitchFamily="34" charset="0"/>
              </a:rPr>
              <a:t>, córrer, anar en bici, nedar. En el següent eslavó posem fotos d’esports com el tenis, el handbol... A dalt de tot inclourem accions com veure la televisió o jugar a l a consola. A sota de la piràmide podem dibuixar un nen/a dormint, ja que descansar les hores que ens corresponen és molt important per poder estar actius.</a:t>
            </a:r>
            <a:endParaRPr lang="es-ES" sz="18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500042"/>
            <a:ext cx="6858048" cy="614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643042" y="857232"/>
            <a:ext cx="7000905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a-ES" sz="1800" dirty="0" smtClean="0">
                <a:latin typeface="Calibri" pitchFamily="34" charset="0"/>
              </a:rPr>
              <a:t>PSICO</a:t>
            </a:r>
          </a:p>
          <a:p>
            <a:pPr>
              <a:lnSpc>
                <a:spcPct val="150000"/>
              </a:lnSpc>
              <a:buNone/>
            </a:pPr>
            <a:r>
              <a:rPr lang="ca-ES" sz="1800" dirty="0" smtClean="0">
                <a:latin typeface="Calibri" pitchFamily="34" charset="0"/>
              </a:rPr>
              <a:t>OLIMPÍADES </a:t>
            </a:r>
            <a:r>
              <a:rPr lang="ca-ES" sz="1800" dirty="0" smtClean="0">
                <a:latin typeface="Calibri" pitchFamily="34" charset="0"/>
              </a:rPr>
              <a:t>A CASA  </a:t>
            </a:r>
            <a:r>
              <a:rPr lang="ca-ES" sz="1800" b="1" dirty="0" smtClean="0">
                <a:latin typeface="Calibri" pitchFamily="34" charset="0"/>
              </a:rPr>
              <a:t>REPTE DE </a:t>
            </a:r>
            <a:r>
              <a:rPr lang="ca-ES" sz="1800" b="1" dirty="0" smtClean="0">
                <a:latin typeface="Calibri" pitchFamily="34" charset="0"/>
              </a:rPr>
              <a:t>RETORN</a:t>
            </a:r>
            <a:endParaRPr lang="ca-ES" sz="18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800" dirty="0" smtClean="0">
                <a:latin typeface="Calibri" pitchFamily="34" charset="0"/>
              </a:rPr>
              <a:t>La </a:t>
            </a:r>
            <a:r>
              <a:rPr lang="ca-ES" sz="1800" dirty="0" err="1" smtClean="0">
                <a:latin typeface="Calibri" pitchFamily="34" charset="0"/>
              </a:rPr>
              <a:t>Cris</a:t>
            </a:r>
            <a:r>
              <a:rPr lang="ca-ES" sz="1800" dirty="0" smtClean="0">
                <a:latin typeface="Calibri" pitchFamily="34" charset="0"/>
              </a:rPr>
              <a:t> us explica la seva proposta:</a:t>
            </a:r>
            <a:endParaRPr lang="ca-ES" sz="18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800" dirty="0" smtClean="0">
                <a:latin typeface="Calibri" pitchFamily="34" charset="0"/>
                <a:hlinkClick r:id="rId2"/>
              </a:rPr>
              <a:t>https://drive.google.com/file/d/1eb8mAzcCxPfSKonlGdoDSSEfdQhfuOTP/view?usp=sharing</a:t>
            </a:r>
            <a:endParaRPr lang="ca-ES" sz="18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800" dirty="0" smtClean="0">
                <a:latin typeface="Calibri" pitchFamily="34" charset="0"/>
                <a:hlinkClick r:id="rId3"/>
              </a:rPr>
              <a:t>https://docs.google.com/document/d/107gJ1riTkSqAFn2JXX4u8p37Ayi8qzeoR8IqMJMQnt0/edit?usp=sharing</a:t>
            </a:r>
            <a:endParaRPr lang="ca-ES" sz="18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ca-ES" sz="18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ca-ES" sz="18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800" dirty="0" smtClean="0">
                <a:latin typeface="Calibri" pitchFamily="34" charset="0"/>
              </a:rPr>
              <a:t>Podeu enviar el retorn d’aquesta activitat al mail </a:t>
            </a:r>
            <a:r>
              <a:rPr lang="ca-ES" sz="1800" dirty="0" err="1" smtClean="0">
                <a:latin typeface="Calibri" pitchFamily="34" charset="0"/>
                <a:hlinkClick r:id="rId4"/>
              </a:rPr>
              <a:t>rosaraja</a:t>
            </a:r>
            <a:r>
              <a:rPr lang="ca-ES" sz="1800" dirty="0" smtClean="0">
                <a:latin typeface="Calibri" pitchFamily="34" charset="0"/>
                <a:hlinkClick r:id="rId4"/>
              </a:rPr>
              <a:t>@</a:t>
            </a:r>
            <a:r>
              <a:rPr lang="ca-ES" sz="1800" dirty="0" err="1" smtClean="0">
                <a:latin typeface="Calibri" pitchFamily="34" charset="0"/>
                <a:hlinkClick r:id="rId4"/>
              </a:rPr>
              <a:t>escolalesroquesblaves.cat</a:t>
            </a:r>
            <a:endParaRPr lang="ca-ES" sz="1800" dirty="0" smtClean="0">
              <a:latin typeface="Calibri" pitchFamily="34" charset="0"/>
            </a:endParaRPr>
          </a:p>
          <a:p>
            <a:pPr>
              <a:buNone/>
            </a:pPr>
            <a:endParaRPr lang="es-E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643042" y="357166"/>
            <a:ext cx="7186612" cy="4525963"/>
          </a:xfrm>
        </p:spPr>
        <p:txBody>
          <a:bodyPr/>
          <a:lstStyle/>
          <a:p>
            <a:r>
              <a:rPr lang="ca-ES" sz="1800" dirty="0">
                <a:solidFill>
                  <a:schemeClr val="tx1"/>
                </a:solidFill>
                <a:latin typeface="Calibri" pitchFamily="34" charset="0"/>
              </a:rPr>
              <a:t>MEMORY DE LA SEGURETAT ESPORTIVA:</a:t>
            </a:r>
            <a:endParaRPr lang="es-ES" sz="1800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ca-ES" sz="1800" u="sng" dirty="0">
                <a:solidFill>
                  <a:schemeClr val="tx1"/>
                </a:solidFill>
                <a:latin typeface="Calibri" pitchFamily="34" charset="0"/>
                <a:hlinkClick r:id="rId2"/>
              </a:rPr>
              <a:t>https://www.programasi.org/ca/jdownloads-2/finish/61-altres-recursos/254-re-05-memoryseguridad-cat</a:t>
            </a:r>
            <a:endParaRPr lang="es-ES" sz="1800" dirty="0">
              <a:solidFill>
                <a:schemeClr val="tx1"/>
              </a:solidFill>
              <a:latin typeface="Calibri" pitchFamily="34" charset="0"/>
            </a:endParaRPr>
          </a:p>
          <a:p>
            <a:endParaRPr lang="es-ES" dirty="0"/>
          </a:p>
        </p:txBody>
      </p:sp>
      <p:pic>
        <p:nvPicPr>
          <p:cNvPr id="8194" name="Picture 2" descr="Apunteu-vos al Pla Català de l'Esport!!! | Escola Mestre Ignasi ...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857364"/>
            <a:ext cx="3786214" cy="4432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439718"/>
          </a:xfrm>
        </p:spPr>
        <p:txBody>
          <a:bodyPr/>
          <a:lstStyle/>
          <a:p>
            <a:r>
              <a:rPr lang="ca-ES" sz="2400" dirty="0" smtClean="0">
                <a:latin typeface="MV Boli" pitchFamily="2" charset="0"/>
                <a:cs typeface="MV Boli" pitchFamily="2" charset="0"/>
              </a:rPr>
              <a:t>Ens regulem</a:t>
            </a:r>
            <a:endParaRPr lang="es-ES" sz="24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1604" y="571480"/>
            <a:ext cx="7186634" cy="61436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a-ES" sz="1800" dirty="0" smtClean="0">
                <a:latin typeface="Calibri" pitchFamily="34" charset="0"/>
              </a:rPr>
              <a:t>Mirem el conte i l’audiovisual “No sé que em passa”</a:t>
            </a:r>
          </a:p>
          <a:p>
            <a:pPr>
              <a:lnSpc>
                <a:spcPct val="150000"/>
              </a:lnSpc>
              <a:buNone/>
            </a:pPr>
            <a:r>
              <a:rPr lang="ca-ES" sz="1800" u="sng" dirty="0" smtClean="0">
                <a:solidFill>
                  <a:schemeClr val="tx1"/>
                </a:solidFill>
                <a:latin typeface="Calibri" pitchFamily="34" charset="0"/>
                <a:hlinkClick r:id="rId2"/>
              </a:rPr>
              <a:t>https</a:t>
            </a:r>
            <a:r>
              <a:rPr lang="ca-ES" sz="1800" u="sng" dirty="0">
                <a:solidFill>
                  <a:schemeClr val="tx1"/>
                </a:solidFill>
                <a:latin typeface="Calibri" pitchFamily="34" charset="0"/>
                <a:hlinkClick r:id="rId2"/>
              </a:rPr>
              <a:t>://</a:t>
            </a:r>
            <a:r>
              <a:rPr lang="ca-ES" sz="1800" u="sng" dirty="0" smtClean="0">
                <a:solidFill>
                  <a:schemeClr val="tx1"/>
                </a:solidFill>
                <a:latin typeface="Calibri" pitchFamily="34" charset="0"/>
                <a:hlinkClick r:id="rId2"/>
              </a:rPr>
              <a:t>www.programasi.org/Materiales/Catala/Infantil/Contes_2020_Cat/C3_NOSEELQUEEMPASSA_200114.pdf</a:t>
            </a:r>
            <a:endParaRPr lang="es-ES" sz="18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800" u="sng" dirty="0" smtClean="0">
                <a:solidFill>
                  <a:schemeClr val="tx1"/>
                </a:solidFill>
                <a:latin typeface="Calibri" pitchFamily="34" charset="0"/>
                <a:hlinkClick r:id="rId3"/>
              </a:rPr>
              <a:t>https</a:t>
            </a:r>
            <a:r>
              <a:rPr lang="ca-ES" sz="1800" u="sng" dirty="0">
                <a:solidFill>
                  <a:schemeClr val="tx1"/>
                </a:solidFill>
                <a:latin typeface="Calibri" pitchFamily="34" charset="0"/>
                <a:hlinkClick r:id="rId3"/>
              </a:rPr>
              <a:t>://</a:t>
            </a:r>
            <a:r>
              <a:rPr lang="ca-ES" sz="1800" u="sng" dirty="0" smtClean="0">
                <a:solidFill>
                  <a:schemeClr val="tx1"/>
                </a:solidFill>
                <a:latin typeface="Calibri" pitchFamily="34" charset="0"/>
                <a:hlinkClick r:id="rId3"/>
              </a:rPr>
              <a:t>www.programasi.org/s3/Videos/cuentos/cuento_03/C3_NOSEELQUEEMPASSA_CAT.mp4</a:t>
            </a:r>
            <a:endParaRPr lang="ca-ES" sz="1800" u="sng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a-ES" sz="1800" dirty="0" smtClean="0">
                <a:latin typeface="Calibri" pitchFamily="34" charset="0"/>
              </a:rPr>
              <a:t>Intensitat de l’enuig mitjançant en </a:t>
            </a:r>
            <a:r>
              <a:rPr lang="ca-ES" sz="1800" dirty="0" err="1" smtClean="0">
                <a:latin typeface="Calibri" pitchFamily="34" charset="0"/>
              </a:rPr>
              <a:t>Càrdio</a:t>
            </a:r>
            <a:r>
              <a:rPr lang="ca-ES" sz="1800" dirty="0" smtClean="0">
                <a:latin typeface="Calibri" pitchFamily="34" charset="0"/>
              </a:rPr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ca-ES" sz="1800" dirty="0" smtClean="0">
                <a:solidFill>
                  <a:schemeClr val="tx1"/>
                </a:solidFill>
                <a:latin typeface="Calibri" pitchFamily="34" charset="0"/>
              </a:rPr>
              <a:t>	Reconeixem la intensitat de l’enuig mitjançant el batec cardíac. Com estem </a:t>
            </a:r>
            <a:r>
              <a:rPr lang="ca-ES" sz="1800" dirty="0" err="1" smtClean="0">
                <a:solidFill>
                  <a:schemeClr val="tx1"/>
                </a:solidFill>
                <a:latin typeface="Calibri" pitchFamily="34" charset="0"/>
              </a:rPr>
              <a:t>d’enfadats</a:t>
            </a:r>
            <a:r>
              <a:rPr lang="ca-ES" sz="1800" dirty="0" smtClean="0">
                <a:solidFill>
                  <a:schemeClr val="tx1"/>
                </a:solidFill>
                <a:latin typeface="Calibri" pitchFamily="34" charset="0"/>
              </a:rPr>
              <a:t>? Molt o poc? </a:t>
            </a:r>
            <a:r>
              <a:rPr lang="ca-ES" sz="1800" dirty="0" smtClean="0">
                <a:latin typeface="Calibri" pitchFamily="34" charset="0"/>
              </a:rPr>
              <a:t>Recordem moments en els quals ens hem sentit una mica enfadats o molt enfadats. Amb diferents instruments musicals (maraques o pandereta) toquem ritmes lents i ràpids imitant com ens batega el cor depenent del grau d’enuig que tenim.</a:t>
            </a:r>
          </a:p>
          <a:p>
            <a:pPr>
              <a:lnSpc>
                <a:spcPct val="150000"/>
              </a:lnSpc>
              <a:buNone/>
            </a:pPr>
            <a:r>
              <a:rPr lang="ca-ES" sz="1800" u="sng" dirty="0">
                <a:solidFill>
                  <a:schemeClr val="tx1"/>
                </a:solidFill>
                <a:latin typeface="Calibri" pitchFamily="34" charset="0"/>
                <a:hlinkClick r:id="rId4"/>
              </a:rPr>
              <a:t>https://www.programasi.org/ca/jdownloads-2/finish/61-altres-recursos/251-re-05-claudiaenfadada-cat</a:t>
            </a:r>
            <a:endParaRPr lang="es-ES" sz="18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s-ES" sz="18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buNone/>
            </a:pPr>
            <a:endParaRPr lang="es-E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500166" y="928670"/>
            <a:ext cx="7500990" cy="49292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a-ES" sz="1800" dirty="0" smtClean="0">
                <a:latin typeface="Calibri" pitchFamily="34" charset="0"/>
              </a:rPr>
              <a:t>De l’enuig a la calma</a:t>
            </a:r>
          </a:p>
          <a:p>
            <a:pPr>
              <a:lnSpc>
                <a:spcPct val="150000"/>
              </a:lnSpc>
              <a:buNone/>
            </a:pPr>
            <a:r>
              <a:rPr lang="ca-ES" sz="1800" dirty="0" smtClean="0">
                <a:latin typeface="Calibri" pitchFamily="34" charset="0"/>
              </a:rPr>
              <a:t>Aprenem a passar de l’enuig a la calma tots seguint els passos de la tècnica de la tortuga.</a:t>
            </a:r>
          </a:p>
          <a:p>
            <a:pPr>
              <a:lnSpc>
                <a:spcPct val="150000"/>
              </a:lnSpc>
              <a:buNone/>
            </a:pPr>
            <a:r>
              <a:rPr lang="ca-ES" sz="1800" u="sng" dirty="0">
                <a:solidFill>
                  <a:schemeClr val="tx1"/>
                </a:solidFill>
                <a:latin typeface="Calibri" pitchFamily="34" charset="0"/>
                <a:hlinkClick r:id="rId2"/>
              </a:rPr>
              <a:t>https://</a:t>
            </a:r>
            <a:r>
              <a:rPr lang="ca-ES" sz="1800" u="sng" dirty="0" smtClean="0">
                <a:solidFill>
                  <a:schemeClr val="tx1"/>
                </a:solidFill>
                <a:latin typeface="Calibri" pitchFamily="34" charset="0"/>
                <a:hlinkClick r:id="rId2"/>
              </a:rPr>
              <a:t>educameblog.wordpress.com/2013/09/12/tecnica-de-la-tortuga-para-el-control-de-la-impulsividad-en-ninos</a:t>
            </a:r>
            <a:endParaRPr lang="ca-ES" sz="1800" u="sng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a-ES" sz="1800" dirty="0" smtClean="0">
                <a:latin typeface="Calibri" pitchFamily="34" charset="0"/>
              </a:rPr>
              <a:t>Trenca closques d’emocions</a:t>
            </a:r>
          </a:p>
          <a:p>
            <a:pPr>
              <a:lnSpc>
                <a:spcPct val="150000"/>
              </a:lnSpc>
              <a:buNone/>
            </a:pPr>
            <a:r>
              <a:rPr lang="es-ES" sz="1800" dirty="0" err="1" smtClean="0">
                <a:solidFill>
                  <a:schemeClr val="tx1"/>
                </a:solidFill>
                <a:latin typeface="Calibri" pitchFamily="34" charset="0"/>
              </a:rPr>
              <a:t>Interioritzarem</a:t>
            </a: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s-ES" sz="1800" dirty="0">
                <a:solidFill>
                  <a:schemeClr val="tx1"/>
                </a:solidFill>
                <a:latin typeface="Calibri" pitchFamily="34" charset="0"/>
              </a:rPr>
              <a:t>el </a:t>
            </a:r>
            <a:r>
              <a:rPr lang="es-ES" sz="1800" dirty="0" err="1">
                <a:solidFill>
                  <a:schemeClr val="tx1"/>
                </a:solidFill>
                <a:latin typeface="Calibri" pitchFamily="34" charset="0"/>
              </a:rPr>
              <a:t>coneixement</a:t>
            </a:r>
            <a:r>
              <a:rPr lang="es-ES" sz="1800" dirty="0">
                <a:solidFill>
                  <a:schemeClr val="tx1"/>
                </a:solidFill>
                <a:latin typeface="Calibri" pitchFamily="34" charset="0"/>
              </a:rPr>
              <a:t> de les </a:t>
            </a:r>
            <a:r>
              <a:rPr lang="es-ES" sz="1800" dirty="0" err="1">
                <a:solidFill>
                  <a:schemeClr val="tx1"/>
                </a:solidFill>
                <a:latin typeface="Calibri" pitchFamily="34" charset="0"/>
              </a:rPr>
              <a:t>emocions</a:t>
            </a:r>
            <a:r>
              <a:rPr lang="es-ES" sz="1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" pitchFamily="34" charset="0"/>
              </a:rPr>
              <a:t>mitjançant</a:t>
            </a:r>
            <a:r>
              <a:rPr lang="es-ES" sz="1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" pitchFamily="34" charset="0"/>
              </a:rPr>
              <a:t>l’expressió</a:t>
            </a:r>
            <a:r>
              <a:rPr lang="es-ES" sz="1800" dirty="0">
                <a:solidFill>
                  <a:schemeClr val="tx1"/>
                </a:solidFill>
                <a:latin typeface="Calibri" pitchFamily="34" charset="0"/>
              </a:rPr>
              <a:t> facial </a:t>
            </a: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</a:rPr>
              <a:t>i corporal</a:t>
            </a:r>
            <a:r>
              <a:rPr lang="es-ES" sz="180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s-ES" sz="1800" dirty="0" err="1" smtClean="0">
                <a:solidFill>
                  <a:schemeClr val="tx1"/>
                </a:solidFill>
                <a:latin typeface="Calibri" pitchFamily="34" charset="0"/>
              </a:rPr>
              <a:t>posant</a:t>
            </a: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" pitchFamily="34" charset="0"/>
              </a:rPr>
              <a:t>nom</a:t>
            </a:r>
            <a:r>
              <a:rPr lang="es-ES" sz="1800" dirty="0">
                <a:solidFill>
                  <a:schemeClr val="tx1"/>
                </a:solidFill>
                <a:latin typeface="Calibri" pitchFamily="34" charset="0"/>
              </a:rPr>
              <a:t> a les </a:t>
            </a:r>
            <a:r>
              <a:rPr lang="es-ES" sz="1800" dirty="0" err="1">
                <a:solidFill>
                  <a:schemeClr val="tx1"/>
                </a:solidFill>
                <a:latin typeface="Calibri" pitchFamily="34" charset="0"/>
              </a:rPr>
              <a:t>emocions</a:t>
            </a:r>
            <a:r>
              <a:rPr lang="es-ES" sz="1800" dirty="0">
                <a:solidFill>
                  <a:schemeClr val="tx1"/>
                </a:solidFill>
                <a:latin typeface="Calibri" pitchFamily="34" charset="0"/>
              </a:rPr>
              <a:t> i </a:t>
            </a:r>
            <a:r>
              <a:rPr lang="es-ES" sz="1800" dirty="0" err="1" smtClean="0">
                <a:solidFill>
                  <a:schemeClr val="tx1"/>
                </a:solidFill>
                <a:latin typeface="Calibri" pitchFamily="34" charset="0"/>
              </a:rPr>
              <a:t>recordant</a:t>
            </a: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" pitchFamily="34" charset="0"/>
              </a:rPr>
              <a:t>situacions</a:t>
            </a:r>
            <a:r>
              <a:rPr lang="es-ES" sz="1800" dirty="0">
                <a:solidFill>
                  <a:schemeClr val="tx1"/>
                </a:solidFill>
                <a:latin typeface="Calibri" pitchFamily="34" charset="0"/>
              </a:rPr>
              <a:t> en </a:t>
            </a:r>
            <a:r>
              <a:rPr lang="es-ES" sz="1800" dirty="0" err="1">
                <a:solidFill>
                  <a:schemeClr val="tx1"/>
                </a:solidFill>
                <a:latin typeface="Calibri" pitchFamily="34" charset="0"/>
              </a:rPr>
              <a:t>què</a:t>
            </a:r>
            <a:r>
              <a:rPr lang="es-ES" sz="1800" dirty="0">
                <a:solidFill>
                  <a:schemeClr val="tx1"/>
                </a:solidFill>
                <a:latin typeface="Calibri" pitchFamily="34" charset="0"/>
              </a:rPr>
              <a:t> les </a:t>
            </a:r>
            <a:r>
              <a:rPr lang="es-ES" sz="1800" dirty="0" err="1">
                <a:solidFill>
                  <a:schemeClr val="tx1"/>
                </a:solidFill>
                <a:latin typeface="Calibri" pitchFamily="34" charset="0"/>
              </a:rPr>
              <a:t>hem</a:t>
            </a:r>
            <a:r>
              <a:rPr lang="es-ES" sz="1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" pitchFamily="34" charset="0"/>
              </a:rPr>
              <a:t>experimentat</a:t>
            </a:r>
            <a:r>
              <a:rPr lang="es-ES" sz="1800" dirty="0">
                <a:solidFill>
                  <a:schemeClr val="tx1"/>
                </a:solidFill>
                <a:latin typeface="Calibri" pitchFamily="34" charset="0"/>
              </a:rPr>
              <a:t>. </a:t>
            </a:r>
            <a:endParaRPr lang="es-E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800" u="sng" dirty="0">
                <a:solidFill>
                  <a:schemeClr val="tx1"/>
                </a:solidFill>
                <a:latin typeface="Calibri" pitchFamily="34" charset="0"/>
                <a:hlinkClick r:id="rId3"/>
              </a:rPr>
              <a:t>https://www.programasi.org/files/s3/Infantil/Instruccions/re_05_Puzlesemociones-CAT.pdf</a:t>
            </a:r>
            <a:endParaRPr lang="es-ES" sz="18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s-ES" sz="18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buNone/>
            </a:pPr>
            <a:endParaRPr lang="ca-ES" sz="1800" dirty="0" smtClean="0">
              <a:latin typeface="Calibri" pitchFamily="34" charset="0"/>
            </a:endParaRP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57232"/>
          </a:xfrm>
        </p:spPr>
        <p:txBody>
          <a:bodyPr/>
          <a:lstStyle/>
          <a:p>
            <a:r>
              <a:rPr lang="ca-ES" sz="2800" dirty="0" smtClean="0">
                <a:solidFill>
                  <a:srgbClr val="00FF00"/>
                </a:solidFill>
                <a:latin typeface="MV Boli" pitchFamily="2" charset="0"/>
                <a:cs typeface="MV Boli" pitchFamily="2" charset="0"/>
              </a:rPr>
              <a:t>APRENDRE A PENSAR I A COMUNICAR</a:t>
            </a:r>
            <a:endParaRPr lang="es-ES" sz="2800" dirty="0">
              <a:solidFill>
                <a:srgbClr val="00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0166" y="785794"/>
            <a:ext cx="7443782" cy="56436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a-ES" sz="1800" dirty="0" smtClean="0">
                <a:solidFill>
                  <a:schemeClr val="tx1"/>
                </a:solidFill>
                <a:latin typeface="Calibri" pitchFamily="34" charset="0"/>
              </a:rPr>
              <a:t>CONTE D’EN </a:t>
            </a:r>
            <a:r>
              <a:rPr lang="ca-ES" sz="1800" dirty="0" err="1" smtClean="0">
                <a:solidFill>
                  <a:schemeClr val="tx1"/>
                </a:solidFill>
                <a:latin typeface="Calibri" pitchFamily="34" charset="0"/>
              </a:rPr>
              <a:t>CÀRDIO</a:t>
            </a:r>
            <a:r>
              <a:rPr lang="ca-ES" sz="1800" dirty="0" smtClean="0">
                <a:solidFill>
                  <a:schemeClr val="tx1"/>
                </a:solidFill>
                <a:latin typeface="Calibri" pitchFamily="34" charset="0"/>
              </a:rPr>
              <a:t>:  </a:t>
            </a:r>
          </a:p>
          <a:p>
            <a:pPr>
              <a:lnSpc>
                <a:spcPct val="150000"/>
              </a:lnSpc>
              <a:buNone/>
            </a:pPr>
            <a:r>
              <a:rPr lang="ca-ES" sz="1800" dirty="0" smtClean="0">
                <a:solidFill>
                  <a:schemeClr val="tx1"/>
                </a:solidFill>
                <a:latin typeface="Calibri" pitchFamily="34" charset="0"/>
              </a:rPr>
              <a:t>Mirem aquest conte d’en </a:t>
            </a:r>
            <a:r>
              <a:rPr lang="ca-ES" sz="1800" dirty="0" err="1" smtClean="0">
                <a:solidFill>
                  <a:schemeClr val="tx1"/>
                </a:solidFill>
                <a:latin typeface="Calibri" pitchFamily="34" charset="0"/>
              </a:rPr>
              <a:t>Càrdio</a:t>
            </a:r>
            <a:endParaRPr lang="ca-E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800" u="sng" dirty="0" smtClean="0">
                <a:solidFill>
                  <a:schemeClr val="tx1"/>
                </a:solidFill>
                <a:latin typeface="Calibri" pitchFamily="34" charset="0"/>
                <a:hlinkClick r:id="rId2"/>
              </a:rPr>
              <a:t>https://www.programasi.org/Materiales/Catala/Infantil/Contes_2020_Cat/C4_CARDIOTESTIMO_CAT_200114.pdf</a:t>
            </a:r>
            <a:endParaRPr lang="es-E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a-ES" sz="1800" dirty="0" smtClean="0">
                <a:solidFill>
                  <a:schemeClr val="tx1"/>
                </a:solidFill>
                <a:latin typeface="Calibri" pitchFamily="34" charset="0"/>
              </a:rPr>
              <a:t>VIDEO D’EN </a:t>
            </a:r>
            <a:r>
              <a:rPr lang="ca-ES" sz="1800" dirty="0" err="1" smtClean="0">
                <a:solidFill>
                  <a:schemeClr val="tx1"/>
                </a:solidFill>
                <a:latin typeface="Calibri" pitchFamily="34" charset="0"/>
              </a:rPr>
              <a:t>CÀRDIO</a:t>
            </a:r>
            <a:r>
              <a:rPr lang="ca-ES" sz="1800" dirty="0" smtClean="0">
                <a:solidFill>
                  <a:schemeClr val="tx1"/>
                </a:solidFill>
                <a:latin typeface="Calibri" pitchFamily="34" charset="0"/>
              </a:rPr>
              <a:t>:  </a:t>
            </a:r>
          </a:p>
          <a:p>
            <a:pPr>
              <a:lnSpc>
                <a:spcPct val="150000"/>
              </a:lnSpc>
              <a:buNone/>
            </a:pPr>
            <a:r>
              <a:rPr lang="ca-ES" sz="1800" dirty="0" smtClean="0">
                <a:solidFill>
                  <a:schemeClr val="tx1"/>
                </a:solidFill>
                <a:latin typeface="Calibri" pitchFamily="34" charset="0"/>
              </a:rPr>
              <a:t>Veiem aquest vídeo d’en </a:t>
            </a:r>
            <a:r>
              <a:rPr lang="ca-ES" sz="1800" dirty="0" err="1" smtClean="0">
                <a:solidFill>
                  <a:schemeClr val="tx1"/>
                </a:solidFill>
                <a:latin typeface="Calibri" pitchFamily="34" charset="0"/>
              </a:rPr>
              <a:t>Càrdio</a:t>
            </a:r>
            <a:endParaRPr lang="ca-E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800" u="sng" dirty="0" smtClean="0">
                <a:solidFill>
                  <a:schemeClr val="tx1"/>
                </a:solidFill>
                <a:latin typeface="Calibri" pitchFamily="34" charset="0"/>
                <a:hlinkClick r:id="rId3"/>
              </a:rPr>
              <a:t>https://www.programasi.org/s3/Videos/cuentos/cuento_04/C4_CARDIOTESTIMO_CAT.mp4</a:t>
            </a:r>
            <a:endParaRPr lang="ca-ES" sz="1800" u="sng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a-ES" sz="1800" dirty="0" err="1">
                <a:solidFill>
                  <a:schemeClr val="tx1"/>
                </a:solidFill>
                <a:latin typeface="Calibri" pitchFamily="34" charset="0"/>
              </a:rPr>
              <a:t>LIPDUB</a:t>
            </a:r>
            <a:r>
              <a:rPr lang="ca-ES" sz="1800" dirty="0">
                <a:solidFill>
                  <a:schemeClr val="tx1"/>
                </a:solidFill>
                <a:latin typeface="Calibri" pitchFamily="34" charset="0"/>
              </a:rPr>
              <a:t>:  Ballem la cançó del Programa SI!, el “</a:t>
            </a:r>
            <a:r>
              <a:rPr lang="ca-ES" sz="1800" dirty="0" err="1">
                <a:solidFill>
                  <a:schemeClr val="tx1"/>
                </a:solidFill>
                <a:latin typeface="Calibri" pitchFamily="34" charset="0"/>
              </a:rPr>
              <a:t>Lipdub</a:t>
            </a:r>
            <a:r>
              <a:rPr lang="ca-ES" sz="1800" dirty="0">
                <a:solidFill>
                  <a:schemeClr val="tx1"/>
                </a:solidFill>
                <a:latin typeface="Calibri" pitchFamily="34" charset="0"/>
              </a:rPr>
              <a:t> d’en </a:t>
            </a:r>
            <a:r>
              <a:rPr lang="ca-ES" sz="1800" dirty="0" err="1">
                <a:solidFill>
                  <a:schemeClr val="tx1"/>
                </a:solidFill>
                <a:latin typeface="Calibri" pitchFamily="34" charset="0"/>
              </a:rPr>
              <a:t>Càrdio</a:t>
            </a:r>
            <a:r>
              <a:rPr lang="ca-ES" sz="1800" dirty="0">
                <a:solidFill>
                  <a:schemeClr val="tx1"/>
                </a:solidFill>
                <a:latin typeface="Calibri" pitchFamily="34" charset="0"/>
              </a:rPr>
              <a:t>”. Preparem una coreografia amb el </a:t>
            </a:r>
            <a:r>
              <a:rPr lang="ca-ES" sz="1800" dirty="0" err="1">
                <a:solidFill>
                  <a:schemeClr val="tx1"/>
                </a:solidFill>
                <a:latin typeface="Calibri" pitchFamily="34" charset="0"/>
              </a:rPr>
              <a:t>Lipdub</a:t>
            </a:r>
            <a:r>
              <a:rPr lang="ca-ES" sz="1800" dirty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s-ES" sz="18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800" u="sng" dirty="0">
                <a:solidFill>
                  <a:schemeClr val="tx1"/>
                </a:solidFill>
                <a:latin typeface="Calibri" pitchFamily="34" charset="0"/>
                <a:hlinkClick r:id="rId4"/>
              </a:rPr>
              <a:t>https://</a:t>
            </a:r>
            <a:r>
              <a:rPr lang="ca-ES" sz="1800" u="sng" dirty="0" smtClean="0">
                <a:solidFill>
                  <a:schemeClr val="tx1"/>
                </a:solidFill>
                <a:latin typeface="Calibri" pitchFamily="34" charset="0"/>
                <a:hlinkClick r:id="rId4"/>
              </a:rPr>
              <a:t>www.youtube.com/watch?v=GQyu_4BUDGs&amp;feature=youtu.be</a:t>
            </a:r>
            <a:endParaRPr lang="ca-ES" sz="1800" u="sng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s-E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l cuento de la rotllana | Bienvenidos al Maresme!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928934"/>
            <a:ext cx="3325049" cy="3505177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643042" y="428604"/>
            <a:ext cx="68580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a-ES" sz="1800" dirty="0" err="1" smtClean="0">
                <a:latin typeface="Calibri" pitchFamily="34" charset="0"/>
              </a:rPr>
              <a:t>LECTOESCRIPTURA</a:t>
            </a:r>
            <a:r>
              <a:rPr lang="ca-ES" sz="1800" dirty="0" smtClean="0">
                <a:latin typeface="Calibri" pitchFamily="34" charset="0"/>
              </a:rPr>
              <a:t>:  INVENTEM UN NOU ESPORT</a:t>
            </a:r>
          </a:p>
          <a:p>
            <a:pPr>
              <a:lnSpc>
                <a:spcPct val="150000"/>
              </a:lnSpc>
              <a:buNone/>
            </a:pPr>
            <a:r>
              <a:rPr lang="ca-ES" sz="1800" dirty="0" smtClean="0">
                <a:latin typeface="Calibri" pitchFamily="34" charset="0"/>
              </a:rPr>
              <a:t>Inventem un nou esport. Hem de </a:t>
            </a:r>
            <a:r>
              <a:rPr lang="ca-ES" sz="1800" dirty="0" smtClean="0">
                <a:latin typeface="Calibri" pitchFamily="34" charset="0"/>
              </a:rPr>
              <a:t>pensar en </a:t>
            </a:r>
            <a:r>
              <a:rPr lang="ca-ES" sz="1800" dirty="0" smtClean="0">
                <a:latin typeface="Calibri" pitchFamily="34" charset="0"/>
              </a:rPr>
              <a:t>alguna cosa per poder jugar i que tinguem el material, els elements de seguretat, que puguem jugar tota la família i que tinguem espai suficient per jugar tots plegats.</a:t>
            </a:r>
          </a:p>
          <a:p>
            <a:pPr>
              <a:lnSpc>
                <a:spcPct val="150000"/>
              </a:lnSpc>
              <a:buNone/>
            </a:pPr>
            <a:r>
              <a:rPr lang="ca-ES" sz="1800" dirty="0" smtClean="0">
                <a:solidFill>
                  <a:schemeClr val="tx1"/>
                </a:solidFill>
                <a:latin typeface="Calibri" pitchFamily="34" charset="0"/>
              </a:rPr>
              <a:t>Escriu les normes d’aquest nou esport, les compartirem amb els companys a través del bloc i així en gaudirem tots plegats.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330</Words>
  <Application>Microsoft Office PowerPoint</Application>
  <PresentationFormat>Presentación en pantalla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Diseño predeterminado</vt:lpstr>
      <vt:lpstr>SETMANA DEL 11 AL 15 DE MAIG  SOM ESPORTISTES     </vt:lpstr>
      <vt:lpstr>APRENDRE A SER I ACTUAR D’UNA MANERA CADA VEGADA MÉS AUTÒNOMA</vt:lpstr>
      <vt:lpstr>Diapositiva 3</vt:lpstr>
      <vt:lpstr>Diapositiva 4</vt:lpstr>
      <vt:lpstr>Diapositiva 5</vt:lpstr>
      <vt:lpstr>Ens regulem</vt:lpstr>
      <vt:lpstr>Diapositiva 7</vt:lpstr>
      <vt:lpstr>APRENDRE A PENSAR I A COMUNICAR</vt:lpstr>
      <vt:lpstr>Diapositiva 9</vt:lpstr>
      <vt:lpstr>Diapositiva 10</vt:lpstr>
      <vt:lpstr>Diapositiva 11</vt:lpstr>
      <vt:lpstr>APRENDRE A DESCOBRIR I A TENIR INICIATIVA</vt:lpstr>
      <vt:lpstr>APRENDRE A CONVIURE I A HABITAR EL MÓN</vt:lpstr>
    </vt:vector>
  </TitlesOfParts>
  <Company>Siracusa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User</cp:lastModifiedBy>
  <cp:revision>32</cp:revision>
  <dcterms:created xsi:type="dcterms:W3CDTF">2008-12-27T21:46:18Z</dcterms:created>
  <dcterms:modified xsi:type="dcterms:W3CDTF">2020-05-06T10:52:57Z</dcterms:modified>
</cp:coreProperties>
</file>