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orben" panose="020B0604020202020204" charset="0"/>
      <p:bold r:id="rId4"/>
    </p:embeddedFont>
    <p:embeddedFont>
      <p:font typeface="Century Gothic" panose="020B0502020202020204" pitchFamily="34" charset="0"/>
      <p:regular r:id="rId5"/>
      <p:bold r:id="rId6"/>
      <p:italic r:id="rId7"/>
      <p:boldItalic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Arial Black" panose="020B0A04020102020204" pitchFamily="34" charset="0"/>
      <p:bold r:id="rId13"/>
    </p:embeddedFont>
    <p:embeddedFont>
      <p:font typeface="Sigmar One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1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18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42497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10" y="1597830"/>
            <a:ext cx="7772401" cy="1102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1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09"/>
            <a:ext cx="3394474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649569" y="1920680"/>
            <a:ext cx="6144818" cy="2879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812330" y="-884433"/>
            <a:ext cx="6144818" cy="848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1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1" y="1200154"/>
            <a:ext cx="8229600" cy="3394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23" y="3305183"/>
            <a:ext cx="7772401" cy="1021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  <a:defRPr sz="3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23" y="2180045"/>
            <a:ext cx="7772401" cy="1125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1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39765" y="1679984"/>
            <a:ext cx="5684838" cy="4752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8735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1pPr>
            <a:lvl2pPr marL="914400" lvl="1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477001" y="1679984"/>
            <a:ext cx="5684838" cy="4752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8735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1pPr>
            <a:lvl2pPr marL="914400" lvl="1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1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11" y="1151337"/>
            <a:ext cx="4040187" cy="479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b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11" y="1631165"/>
            <a:ext cx="4040187" cy="2963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/>
            </a:lvl5pPr>
            <a:lvl6pPr marL="2743200" lvl="5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marL="3200400" lvl="6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marL="3657600" lvl="7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marL="4114800" lvl="8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33" y="1151337"/>
            <a:ext cx="4041775" cy="479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b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33" y="1631165"/>
            <a:ext cx="4041775" cy="2963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400"/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400"/>
            </a:lvl5pPr>
            <a:lvl6pPr marL="2743200" lvl="5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6pPr>
            <a:lvl7pPr marL="3200400" lvl="6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marL="3657600" lvl="7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8pPr>
            <a:lvl9pPr marL="4114800" lvl="8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1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11" y="204791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1" y="204793"/>
            <a:ext cx="5111750" cy="4389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4191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1pPr>
            <a:lvl2pPr marL="914400" lvl="1" indent="-38735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2pPr>
            <a:lvl3pPr marL="1371600" lvl="2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11" y="107633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3pPr>
            <a:lvl4pPr marL="1828800" lvl="3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7" y="3600454"/>
            <a:ext cx="5486400" cy="425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7" y="45958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7" y="4025512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lvl="0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3pPr>
            <a:lvl4pPr marL="1828800" lvl="3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1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1" y="1200154"/>
            <a:ext cx="8229600" cy="3394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t" anchorCtr="0">
            <a:noAutofit/>
          </a:bodyPr>
          <a:lstStyle>
            <a:lvl1pPr marL="457200" marR="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11" y="4767274"/>
            <a:ext cx="2895601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1" y="4767274"/>
            <a:ext cx="2133600" cy="273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875" tIns="42425" rIns="84875" bIns="424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rUMp_xbOV3fc2Wuhy62Hh0DcV8ofXcpG" TargetMode="External"/><Relationship Id="rId13" Type="http://schemas.openxmlformats.org/officeDocument/2006/relationships/hyperlink" Target="https://drive.google.com/open?id=1vK9qD4S6By3qOe-EDXzcGrSw7XkIJVu0" TargetMode="External"/><Relationship Id="rId18" Type="http://schemas.openxmlformats.org/officeDocument/2006/relationships/image" Target="../media/image7.jpg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hyperlink" Target="https://www.youtube.com/watch?v=j8RXHA1M-f8" TargetMode="External"/><Relationship Id="rId17" Type="http://schemas.openxmlformats.org/officeDocument/2006/relationships/hyperlink" Target="http://www.youtube.com/watch?v=eWQlX_CdqTw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rive.google.com/open?id=1q4YXL2GZMIuf_hAyGJ_FuL5HcCWwOI59" TargetMode="External"/><Relationship Id="rId11" Type="http://schemas.openxmlformats.org/officeDocument/2006/relationships/hyperlink" Target="https://www.youtube.com/watch?v=nqGA5rjLxT8" TargetMode="External"/><Relationship Id="rId5" Type="http://schemas.openxmlformats.org/officeDocument/2006/relationships/image" Target="../media/image2.jpg"/><Relationship Id="rId15" Type="http://schemas.openxmlformats.org/officeDocument/2006/relationships/hyperlink" Target="https://drive.google.com/open?id=1cLRxQQastCDIBil7GUIprha7TKvsziX1" TargetMode="External"/><Relationship Id="rId10" Type="http://schemas.openxmlformats.org/officeDocument/2006/relationships/hyperlink" Target="https://www.youtube.com/watch?v=YofUPSyCrwo&amp;t=18s" TargetMode="External"/><Relationship Id="rId4" Type="http://schemas.openxmlformats.org/officeDocument/2006/relationships/hyperlink" Target="https://drive.google.com/open?id=1hb_dJL5hlZDhKsKxc6mxwrskkz2AV6TN" TargetMode="External"/><Relationship Id="rId9" Type="http://schemas.openxmlformats.org/officeDocument/2006/relationships/image" Target="../media/image4.jpg"/><Relationship Id="rId1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50000"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6921992" y="2499743"/>
            <a:ext cx="2108806" cy="2523561"/>
          </a:xfrm>
          <a:prstGeom prst="foldedCorner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CC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625" tIns="30300" rIns="60625" bIns="303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000" b="0" i="0" u="sng" strike="noStrike" cap="none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Racó de la calma</a:t>
            </a:r>
            <a:endParaRPr sz="1000" u="sng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 tens el teu raconet de la calma a casa? Aquí us donem uns quants consells per poder-lo crear!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4648862" y="2499742"/>
            <a:ext cx="2108806" cy="2523560"/>
          </a:xfrm>
          <a:prstGeom prst="foldedCorner">
            <a:avLst>
              <a:gd name="adj" fmla="val 16667"/>
            </a:avLst>
          </a:prstGeom>
          <a:solidFill>
            <a:schemeClr val="lt1"/>
          </a:solidFill>
          <a:ln w="28575" cap="flat" cmpd="sng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625" tIns="30300" rIns="60625" bIns="303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b="0" i="0" u="sng" strike="noStrike" cap="none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PSICOMOTRICITAT</a:t>
            </a:r>
            <a:endParaRPr sz="600" u="sng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 ANIMEU A FER PERCUSSIÓ CORPORAL? El grup musical </a:t>
            </a:r>
            <a:r>
              <a:rPr lang="ca-ES" sz="15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PIM PAU </a:t>
            </a:r>
            <a:r>
              <a:rPr lang="ca-ES"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 ho ensenya!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2411761" y="853859"/>
            <a:ext cx="2108806" cy="4169447"/>
          </a:xfrm>
          <a:prstGeom prst="foldedCorner">
            <a:avLst>
              <a:gd name="adj" fmla="val 16667"/>
            </a:avLst>
          </a:prstGeom>
          <a:solidFill>
            <a:srgbClr val="EAF1DD"/>
          </a:solidFill>
          <a:ln w="38100" cap="flat" cmpd="sng">
            <a:solidFill>
              <a:srgbClr val="00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625" tIns="30300" rIns="60625" bIns="303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31859B"/>
              </a:solidFill>
              <a:latin typeface="Corben"/>
              <a:ea typeface="Corben"/>
              <a:cs typeface="Corben"/>
              <a:sym typeface="Corbe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31859B"/>
              </a:solidFill>
              <a:latin typeface="Corben"/>
              <a:ea typeface="Corben"/>
              <a:cs typeface="Corben"/>
              <a:sym typeface="Corbe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31859B"/>
              </a:solidFill>
              <a:latin typeface="Corben"/>
              <a:ea typeface="Corben"/>
              <a:cs typeface="Corben"/>
              <a:sym typeface="Corbe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31859B"/>
              </a:solidFill>
              <a:latin typeface="Corben"/>
              <a:ea typeface="Corben"/>
              <a:cs typeface="Corben"/>
              <a:sym typeface="Corbe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31859B"/>
              </a:solidFill>
              <a:latin typeface="Corben"/>
              <a:ea typeface="Corben"/>
              <a:cs typeface="Corben"/>
              <a:sym typeface="Corbe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31859B"/>
              </a:solidFill>
              <a:latin typeface="Corben"/>
              <a:ea typeface="Corben"/>
              <a:cs typeface="Corben"/>
              <a:sym typeface="Corbe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31859B"/>
              </a:solidFill>
              <a:latin typeface="Corben"/>
              <a:ea typeface="Corben"/>
              <a:cs typeface="Corben"/>
              <a:sym typeface="Corbe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31859B"/>
              </a:solidFill>
              <a:latin typeface="Corben"/>
              <a:ea typeface="Corben"/>
              <a:cs typeface="Corben"/>
              <a:sym typeface="Corbe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 i="0" u="sng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rPr>
              <a:t>APRENDRE A CONVIURE I HABITAR EL MÓN</a:t>
            </a:r>
            <a:endParaRPr sz="800" u="sng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DONEM UNA SEGONA VIDA ALS RESIDUS I CREEM LES NOSTRES PRÒPIES JOGUINES?</a:t>
            </a:r>
            <a:endParaRPr sz="13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rgbClr val="31859B"/>
              </a:solidFill>
              <a:latin typeface="Corben"/>
              <a:ea typeface="Corben"/>
              <a:cs typeface="Corben"/>
              <a:sym typeface="Corbe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31859B"/>
              </a:solidFill>
              <a:latin typeface="Corben"/>
              <a:ea typeface="Corben"/>
              <a:cs typeface="Corben"/>
              <a:sym typeface="Corbe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17 DE MAIG Dia Mundial del Reciclatge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166975" y="2837800"/>
            <a:ext cx="2108700" cy="2305800"/>
          </a:xfrm>
          <a:prstGeom prst="foldedCorner">
            <a:avLst>
              <a:gd name="adj" fmla="val 16667"/>
            </a:avLst>
          </a:prstGeom>
          <a:solidFill>
            <a:srgbClr val="FDE9D8"/>
          </a:solid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625" tIns="30300" rIns="60625" bIns="303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sng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LECTOESCRIPTURA</a:t>
            </a:r>
            <a:endParaRPr sz="6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u="sng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400" b="1" i="0" u="sng" strike="noStrike" cap="non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ACTIVITAT DE RETORN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MANERES DIVERTIDES DE FORMAR PARAULES</a:t>
            </a:r>
            <a:endParaRPr sz="13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i="0" u="none" strike="noStrike" cap="none">
              <a:solidFill>
                <a:srgbClr val="009999"/>
              </a:solidFill>
              <a:latin typeface="Sigmar One"/>
              <a:ea typeface="Sigmar One"/>
              <a:cs typeface="Sigmar One"/>
              <a:sym typeface="Sigmar On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i="0" u="none" strike="noStrike" cap="none">
              <a:solidFill>
                <a:srgbClr val="009999"/>
              </a:solidFill>
              <a:latin typeface="Sigmar One"/>
              <a:ea typeface="Sigmar One"/>
              <a:cs typeface="Sigmar One"/>
              <a:sym typeface="Sigmar On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i="0" u="none" strike="noStrike" cap="none">
              <a:solidFill>
                <a:srgbClr val="00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i="0" u="none" strike="noStrike" cap="none">
              <a:solidFill>
                <a:srgbClr val="00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3" name="Google Shape;93;p13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7373" y="4033371"/>
            <a:ext cx="1512168" cy="850594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4" name="Google Shape;94;p13"/>
          <p:cNvSpPr/>
          <p:nvPr/>
        </p:nvSpPr>
        <p:spPr>
          <a:xfrm>
            <a:off x="125771" y="102905"/>
            <a:ext cx="8901277" cy="507504"/>
          </a:xfrm>
          <a:prstGeom prst="rect">
            <a:avLst/>
          </a:prstGeom>
          <a:noFill/>
          <a:ln w="57150" cap="flat" cmpd="sng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625" tIns="30300" rIns="60625" bIns="303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900" b="1" i="0" u="none" strike="noStrike" cap="none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PROPOSTES DE LA PRIMERA SETMANA DE MAIG</a:t>
            </a:r>
            <a:endParaRPr/>
          </a:p>
        </p:txBody>
      </p:sp>
      <p:pic>
        <p:nvPicPr>
          <p:cNvPr id="95" name="Google Shape;95;p13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71811" y="3154178"/>
            <a:ext cx="1780906" cy="1001759"/>
          </a:xfrm>
          <a:prstGeom prst="rect">
            <a:avLst/>
          </a:prstGeom>
          <a:noFill/>
          <a:ln w="38100" cap="flat" cmpd="sng">
            <a:solidFill>
              <a:srgbClr val="31859B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6" name="Google Shape;96;p13"/>
          <p:cNvSpPr/>
          <p:nvPr/>
        </p:nvSpPr>
        <p:spPr>
          <a:xfrm>
            <a:off x="149050" y="778125"/>
            <a:ext cx="2108700" cy="2005800"/>
          </a:xfrm>
          <a:prstGeom prst="foldedCorner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CC33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625" tIns="30300" rIns="60625" bIns="303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i="0" u="none" strike="noStrike" cap="none">
              <a:solidFill>
                <a:srgbClr val="009999"/>
              </a:solidFill>
              <a:latin typeface="Sigmar One"/>
              <a:ea typeface="Sigmar One"/>
              <a:cs typeface="Sigmar One"/>
              <a:sym typeface="Sigmar On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i="0" u="none" strike="noStrike" cap="none">
              <a:solidFill>
                <a:srgbClr val="009999"/>
              </a:solidFill>
              <a:latin typeface="Sigmar One"/>
              <a:ea typeface="Sigmar One"/>
              <a:cs typeface="Sigmar One"/>
              <a:sym typeface="Sigmar On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i="0" u="none" strike="noStrike" cap="none">
              <a:solidFill>
                <a:srgbClr val="00999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900" b="0" i="0" u="sng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MATEMÀTIQUES</a:t>
            </a:r>
            <a:endParaRPr sz="1900" b="0" i="0" u="sng" strike="noStrike" cap="none">
              <a:solidFill>
                <a:srgbClr val="CC33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CC33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CC33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CC33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CC33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CC33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b="0" i="0" u="none" strike="noStrike" cap="none">
                <a:solidFill>
                  <a:srgbClr val="CC33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Retalla-Modela-lògica-numeració</a:t>
            </a:r>
            <a:endParaRPr b="0" i="0" u="none" strike="noStrike" cap="none">
              <a:solidFill>
                <a:srgbClr val="CC33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7" name="Google Shape;97;p13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08284" y="4155927"/>
            <a:ext cx="1128610" cy="845368"/>
          </a:xfrm>
          <a:prstGeom prst="rect">
            <a:avLst/>
          </a:prstGeom>
          <a:noFill/>
          <a:ln w="28575" cap="flat" cmpd="sng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8" name="Google Shape;98;p13"/>
          <p:cNvSpPr/>
          <p:nvPr/>
        </p:nvSpPr>
        <p:spPr>
          <a:xfrm>
            <a:off x="4648868" y="853856"/>
            <a:ext cx="4378179" cy="1501869"/>
          </a:xfrm>
          <a:prstGeom prst="foldedCorner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625" tIns="30300" rIns="60625" bIns="303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900" b="1" i="0" u="sng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RECOMANACIONS MUSICALS</a:t>
            </a:r>
            <a:endParaRPr sz="900" u="sng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400" b="1" i="1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Vídeo: Les 3 Bessones i Mozart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4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Melodies molt interessants: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Noto Sans Symbols"/>
              <a:buChar char="⮚"/>
            </a:pPr>
            <a:r>
              <a:rPr lang="ca-ES" sz="1400" b="1" i="1" u="sng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  <a:hlinkClick r:id="rId10"/>
              </a:rPr>
              <a:t>Petita serenata nocturna</a:t>
            </a:r>
            <a:endParaRPr sz="1400" b="1" i="1" u="none" strike="noStrike" cap="none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Noto Sans Symbols"/>
              <a:buChar char="⮚"/>
            </a:pPr>
            <a:r>
              <a:rPr lang="ca-ES" sz="1400" b="1" i="1" u="sng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  <a:hlinkClick r:id="rId11"/>
              </a:rPr>
              <a:t>Rondo alla turca</a:t>
            </a:r>
            <a:endParaRPr sz="1400" b="1" i="1" u="none" strike="noStrike" cap="none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Noto Sans Symbols"/>
              <a:buChar char="⮚"/>
            </a:pPr>
            <a:r>
              <a:rPr lang="ca-ES" sz="1400" b="1" i="1" u="sng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  <a:hlinkClick r:id="rId12"/>
              </a:rPr>
              <a:t>Requiem in D minor</a:t>
            </a:r>
            <a:endParaRPr sz="1400" b="1" i="1" u="none" strike="noStrike" cap="none">
              <a:solidFill>
                <a:srgbClr val="7F7F7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9" name="Google Shape;99;p13">
            <a:hlinkClick r:id="rId13"/>
          </p:cNvPr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456181" y="4277634"/>
            <a:ext cx="1040428" cy="693619"/>
          </a:xfrm>
          <a:prstGeom prst="rect">
            <a:avLst/>
          </a:prstGeom>
          <a:noFill/>
          <a:ln w="28575" cap="flat" cmpd="sng">
            <a:solidFill>
              <a:srgbClr val="CC00F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00" name="Google Shape;100;p13">
            <a:hlinkClick r:id="rId15"/>
          </p:cNvPr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50876" y="1263187"/>
            <a:ext cx="905162" cy="985153"/>
          </a:xfrm>
          <a:prstGeom prst="rect">
            <a:avLst/>
          </a:prstGeom>
          <a:noFill/>
          <a:ln w="28575" cap="flat" cmpd="sng">
            <a:solidFill>
              <a:srgbClr val="CC33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01" name="Google Shape;101;p13">
            <a:hlinkClick r:id="rId17"/>
          </p:cNvPr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524328" y="1293799"/>
            <a:ext cx="1233488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Presentación en pantalla (16:9)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Corben</vt:lpstr>
      <vt:lpstr>Century Gothic</vt:lpstr>
      <vt:lpstr>Noto Sans Symbols</vt:lpstr>
      <vt:lpstr>Calibri</vt:lpstr>
      <vt:lpstr>Arial Black</vt:lpstr>
      <vt:lpstr>Sigmar One</vt:lpstr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STANLEY</dc:creator>
  <cp:lastModifiedBy>STANLEY</cp:lastModifiedBy>
  <cp:revision>1</cp:revision>
  <dcterms:modified xsi:type="dcterms:W3CDTF">2020-05-04T06:02:51Z</dcterms:modified>
</cp:coreProperties>
</file>