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4671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31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8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8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57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1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2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92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5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95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13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209F-3B9D-40DA-8902-2006C69AC94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3D8A-7D87-4429-A8DC-2204BFBED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32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microsoft.com/office/2007/relationships/hdphoto" Target="../media/hdphoto1.wdp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07504" y="980728"/>
            <a:ext cx="87990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Les estrelles de </a:t>
            </a:r>
            <a:r>
              <a:rPr lang="es-ES" sz="6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circ</a:t>
            </a:r>
            <a:endParaRPr lang="es-ES" sz="6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6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s-ES" sz="6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ens</a:t>
            </a:r>
            <a:r>
              <a:rPr lang="es-ES" sz="6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s-ES" sz="6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quedem</a:t>
            </a:r>
            <a:r>
              <a:rPr lang="es-ES" sz="6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" sz="6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 casa</a:t>
            </a:r>
            <a:endParaRPr lang="es-ES" sz="6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9" y="3843050"/>
            <a:ext cx="4279184" cy="28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6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2016224" cy="3584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016224" cy="3584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5903"/>
          <a:stretch/>
        </p:blipFill>
        <p:spPr>
          <a:xfrm>
            <a:off x="2483768" y="257740"/>
            <a:ext cx="2087240" cy="3584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/>
          <a:stretch/>
        </p:blipFill>
        <p:spPr>
          <a:xfrm>
            <a:off x="6741066" y="3068960"/>
            <a:ext cx="2158308" cy="3370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47608"/>
            <a:ext cx="2394012" cy="3192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 rot="874147">
            <a:off x="7112096" y="798551"/>
            <a:ext cx="1473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008000"/>
                </a:solidFill>
                <a:latin typeface="Arial Black" panose="020B0A04020102020204" pitchFamily="34" charset="0"/>
              </a:rPr>
              <a:t>Cuiners</a:t>
            </a:r>
            <a:endParaRPr lang="es-ES" sz="2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450912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 smtClean="0">
                <a:solidFill>
                  <a:srgbClr val="7030A0"/>
                </a:solidFill>
              </a:rPr>
              <a:t>L’Unai</a:t>
            </a:r>
            <a:r>
              <a:rPr lang="es-ES" b="1" dirty="0" smtClean="0">
                <a:solidFill>
                  <a:srgbClr val="7030A0"/>
                </a:solidFill>
              </a:rPr>
              <a:t> va </a:t>
            </a:r>
            <a:r>
              <a:rPr lang="es-ES" b="1" dirty="0" err="1" smtClean="0">
                <a:solidFill>
                  <a:srgbClr val="7030A0"/>
                </a:solidFill>
              </a:rPr>
              <a:t>fer</a:t>
            </a:r>
            <a:r>
              <a:rPr lang="es-ES" b="1" dirty="0" smtClean="0">
                <a:solidFill>
                  <a:srgbClr val="7030A0"/>
                </a:solidFill>
              </a:rPr>
              <a:t> creps de </a:t>
            </a:r>
            <a:r>
              <a:rPr lang="es-ES" b="1" dirty="0" err="1" smtClean="0">
                <a:solidFill>
                  <a:srgbClr val="7030A0"/>
                </a:solidFill>
              </a:rPr>
              <a:t>xocolata</a:t>
            </a:r>
            <a:r>
              <a:rPr lang="es-ES" b="1" dirty="0" smtClean="0">
                <a:solidFill>
                  <a:srgbClr val="7030A0"/>
                </a:solidFill>
              </a:rPr>
              <a:t> i el </a:t>
            </a:r>
            <a:r>
              <a:rPr lang="es-ES" b="1" dirty="0" err="1" smtClean="0">
                <a:solidFill>
                  <a:srgbClr val="7030A0"/>
                </a:solidFill>
              </a:rPr>
              <a:t>seu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pastís</a:t>
            </a:r>
            <a:r>
              <a:rPr lang="es-ES" b="1" dirty="0" smtClean="0">
                <a:solidFill>
                  <a:srgbClr val="7030A0"/>
                </a:solidFill>
              </a:rPr>
              <a:t> del 5è </a:t>
            </a:r>
            <a:r>
              <a:rPr lang="es-ES" b="1" dirty="0" err="1" smtClean="0">
                <a:solidFill>
                  <a:srgbClr val="7030A0"/>
                </a:solidFill>
              </a:rPr>
              <a:t>aniversari</a:t>
            </a:r>
            <a:r>
              <a:rPr lang="es-ES" b="1" dirty="0" smtClean="0">
                <a:solidFill>
                  <a:srgbClr val="7030A0"/>
                </a:solidFill>
              </a:rPr>
              <a:t>, per </a:t>
            </a:r>
            <a:r>
              <a:rPr lang="es-ES" b="1" dirty="0" err="1" smtClean="0">
                <a:solidFill>
                  <a:srgbClr val="7030A0"/>
                </a:solidFill>
              </a:rPr>
              <a:t>molts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anys</a:t>
            </a:r>
            <a:r>
              <a:rPr lang="es-ES" b="1" dirty="0" smtClean="0">
                <a:solidFill>
                  <a:srgbClr val="7030A0"/>
                </a:solidFill>
              </a:rPr>
              <a:t>!!; el Julen fa </a:t>
            </a:r>
            <a:r>
              <a:rPr lang="es-ES" b="1" dirty="0" err="1" smtClean="0">
                <a:solidFill>
                  <a:srgbClr val="7030A0"/>
                </a:solidFill>
              </a:rPr>
              <a:t>galetes</a:t>
            </a:r>
            <a:r>
              <a:rPr lang="es-ES" b="1" dirty="0" smtClean="0">
                <a:solidFill>
                  <a:srgbClr val="7030A0"/>
                </a:solidFill>
              </a:rPr>
              <a:t> de </a:t>
            </a:r>
            <a:r>
              <a:rPr lang="es-ES" b="1" dirty="0" err="1" smtClean="0">
                <a:solidFill>
                  <a:srgbClr val="7030A0"/>
                </a:solidFill>
              </a:rPr>
              <a:t>Pasqua</a:t>
            </a:r>
            <a:r>
              <a:rPr lang="es-ES" b="1" dirty="0" smtClean="0">
                <a:solidFill>
                  <a:srgbClr val="7030A0"/>
                </a:solidFill>
              </a:rPr>
              <a:t> i </a:t>
            </a:r>
            <a:r>
              <a:rPr lang="es-ES" b="1" dirty="0" err="1" smtClean="0">
                <a:solidFill>
                  <a:srgbClr val="7030A0"/>
                </a:solidFill>
              </a:rPr>
              <a:t>l’Aran</a:t>
            </a:r>
            <a:r>
              <a:rPr lang="es-ES" b="1" dirty="0" smtClean="0">
                <a:solidFill>
                  <a:srgbClr val="7030A0"/>
                </a:solidFill>
              </a:rPr>
              <a:t> fa </a:t>
            </a:r>
            <a:r>
              <a:rPr lang="es-ES" b="1" dirty="0" err="1" smtClean="0">
                <a:solidFill>
                  <a:srgbClr val="7030A0"/>
                </a:solidFill>
              </a:rPr>
              <a:t>massa</a:t>
            </a:r>
            <a:r>
              <a:rPr lang="es-ES" b="1" dirty="0" smtClean="0">
                <a:solidFill>
                  <a:srgbClr val="7030A0"/>
                </a:solidFill>
              </a:rPr>
              <a:t> de pizza, </a:t>
            </a:r>
            <a:r>
              <a:rPr lang="es-ES" b="1" dirty="0" err="1" smtClean="0">
                <a:solidFill>
                  <a:srgbClr val="7030A0"/>
                </a:solidFill>
              </a:rPr>
              <a:t>mmmmm</a:t>
            </a:r>
            <a:r>
              <a:rPr lang="es-ES" b="1" dirty="0" smtClean="0">
                <a:solidFill>
                  <a:srgbClr val="7030A0"/>
                </a:solidFill>
              </a:rPr>
              <a:t>!!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0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1771"/>
          <a:stretch/>
        </p:blipFill>
        <p:spPr>
          <a:xfrm>
            <a:off x="467543" y="583571"/>
            <a:ext cx="2732646" cy="2971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9198" r="-256" b="13995"/>
          <a:stretch/>
        </p:blipFill>
        <p:spPr>
          <a:xfrm>
            <a:off x="6299922" y="583571"/>
            <a:ext cx="2495876" cy="3408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91" y="583571"/>
            <a:ext cx="2556030" cy="3408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149080"/>
            <a:ext cx="3144011" cy="2358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7 CuadroTexto"/>
          <p:cNvSpPr txBox="1"/>
          <p:nvPr/>
        </p:nvSpPr>
        <p:spPr>
          <a:xfrm>
            <a:off x="467544" y="52025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ALESSIA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34292" y="5130954"/>
            <a:ext cx="399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La Daniela, </a:t>
            </a:r>
            <a:r>
              <a:rPr lang="es-ES" b="1" dirty="0" err="1" smtClean="0">
                <a:solidFill>
                  <a:srgbClr val="7030A0"/>
                </a:solidFill>
              </a:rPr>
              <a:t>l’Alessia</a:t>
            </a:r>
            <a:r>
              <a:rPr lang="es-ES" b="1" dirty="0" smtClean="0">
                <a:solidFill>
                  <a:srgbClr val="7030A0"/>
                </a:solidFill>
              </a:rPr>
              <a:t>, </a:t>
            </a:r>
            <a:r>
              <a:rPr lang="es-ES" b="1" dirty="0" err="1" smtClean="0">
                <a:solidFill>
                  <a:srgbClr val="7030A0"/>
                </a:solidFill>
              </a:rPr>
              <a:t>l’Aran</a:t>
            </a:r>
            <a:r>
              <a:rPr lang="es-ES" b="1" dirty="0" smtClean="0">
                <a:solidFill>
                  <a:srgbClr val="7030A0"/>
                </a:solidFill>
              </a:rPr>
              <a:t>, </a:t>
            </a:r>
            <a:r>
              <a:rPr lang="es-ES" b="1" dirty="0" err="1" smtClean="0">
                <a:solidFill>
                  <a:srgbClr val="7030A0"/>
                </a:solidFill>
              </a:rPr>
              <a:t>l’Ivo</a:t>
            </a:r>
            <a:r>
              <a:rPr lang="es-ES" b="1" dirty="0" smtClean="0">
                <a:solidFill>
                  <a:srgbClr val="7030A0"/>
                </a:solidFill>
              </a:rPr>
              <a:t> i el </a:t>
            </a:r>
            <a:r>
              <a:rPr lang="es-ES" b="1" dirty="0" err="1" smtClean="0">
                <a:solidFill>
                  <a:srgbClr val="7030A0"/>
                </a:solidFill>
              </a:rPr>
              <a:t>Jan</a:t>
            </a:r>
            <a:r>
              <a:rPr lang="es-ES" b="1" dirty="0" smtClean="0">
                <a:solidFill>
                  <a:srgbClr val="7030A0"/>
                </a:solidFill>
              </a:rPr>
              <a:t> fan </a:t>
            </a:r>
            <a:r>
              <a:rPr lang="es-ES" b="1" dirty="0" err="1" smtClean="0">
                <a:solidFill>
                  <a:srgbClr val="7030A0"/>
                </a:solidFill>
              </a:rPr>
              <a:t>experiments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amb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diferents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ingredients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com</a:t>
            </a:r>
            <a:r>
              <a:rPr lang="es-ES" b="1" dirty="0" smtClean="0">
                <a:solidFill>
                  <a:srgbClr val="7030A0"/>
                </a:solidFill>
              </a:rPr>
              <a:t> pasta de sal i </a:t>
            </a:r>
            <a:r>
              <a:rPr lang="es-ES" b="1" dirty="0" err="1" smtClean="0">
                <a:solidFill>
                  <a:srgbClr val="7030A0"/>
                </a:solidFill>
              </a:rPr>
              <a:t>d’altres</a:t>
            </a:r>
            <a:r>
              <a:rPr lang="es-ES" b="1" dirty="0" smtClean="0">
                <a:solidFill>
                  <a:srgbClr val="7030A0"/>
                </a:solidFill>
              </a:rPr>
              <a:t>. 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85300" y="4435732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Experimentem</a:t>
            </a:r>
            <a:endParaRPr lang="es-ES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0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28" y="2924944"/>
            <a:ext cx="2574131" cy="3432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2" y="592041"/>
            <a:ext cx="2589752" cy="3453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92411"/>
            <a:ext cx="2574131" cy="3432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171315" y="5013176"/>
            <a:ext cx="2957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Ens</a:t>
            </a:r>
            <a:r>
              <a:rPr lang="es-E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s-ES" sz="2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disfressem</a:t>
            </a:r>
            <a:r>
              <a:rPr lang="es-E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!!</a:t>
            </a:r>
            <a:endParaRPr lang="es-ES" sz="2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85691" y="858561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El </a:t>
            </a:r>
            <a:r>
              <a:rPr lang="es-ES" b="1" dirty="0" err="1" smtClean="0">
                <a:solidFill>
                  <a:srgbClr val="7030A0"/>
                </a:solidFill>
              </a:rPr>
              <a:t>Dylan</a:t>
            </a:r>
            <a:r>
              <a:rPr lang="es-ES" b="1" dirty="0" smtClean="0">
                <a:solidFill>
                  <a:srgbClr val="7030A0"/>
                </a:solidFill>
              </a:rPr>
              <a:t> es </a:t>
            </a:r>
            <a:r>
              <a:rPr lang="es-ES" b="1" dirty="0" err="1" smtClean="0">
                <a:solidFill>
                  <a:srgbClr val="7030A0"/>
                </a:solidFill>
              </a:rPr>
              <a:t>disfressa</a:t>
            </a:r>
            <a:r>
              <a:rPr lang="es-ES" b="1" dirty="0" smtClean="0">
                <a:solidFill>
                  <a:srgbClr val="7030A0"/>
                </a:solidFill>
              </a:rPr>
              <a:t> de </a:t>
            </a:r>
            <a:r>
              <a:rPr lang="es-ES" b="1" dirty="0" err="1" smtClean="0">
                <a:solidFill>
                  <a:srgbClr val="7030A0"/>
                </a:solidFill>
              </a:rPr>
              <a:t>personatge</a:t>
            </a:r>
            <a:r>
              <a:rPr lang="es-ES" b="1" dirty="0" smtClean="0">
                <a:solidFill>
                  <a:srgbClr val="7030A0"/>
                </a:solidFill>
              </a:rPr>
              <a:t> de </a:t>
            </a:r>
            <a:r>
              <a:rPr lang="es-ES" b="1" dirty="0" err="1" smtClean="0">
                <a:solidFill>
                  <a:srgbClr val="7030A0"/>
                </a:solidFill>
              </a:rPr>
              <a:t>circ</a:t>
            </a:r>
            <a:r>
              <a:rPr lang="es-ES" b="1" dirty="0" smtClean="0">
                <a:solidFill>
                  <a:srgbClr val="7030A0"/>
                </a:solidFill>
              </a:rPr>
              <a:t>, de </a:t>
            </a:r>
            <a:r>
              <a:rPr lang="es-ES" b="1" dirty="0" err="1" smtClean="0">
                <a:solidFill>
                  <a:srgbClr val="7030A0"/>
                </a:solidFill>
              </a:rPr>
              <a:t>pallasso</a:t>
            </a:r>
            <a:r>
              <a:rPr lang="es-ES" b="1" dirty="0" smtClean="0">
                <a:solidFill>
                  <a:srgbClr val="7030A0"/>
                </a:solidFill>
              </a:rPr>
              <a:t>, </a:t>
            </a:r>
            <a:r>
              <a:rPr lang="es-ES" b="1" dirty="0" err="1" smtClean="0">
                <a:solidFill>
                  <a:srgbClr val="7030A0"/>
                </a:solidFill>
              </a:rPr>
              <a:t>l’Ivo</a:t>
            </a:r>
            <a:r>
              <a:rPr lang="es-ES" b="1" dirty="0" smtClean="0">
                <a:solidFill>
                  <a:srgbClr val="7030A0"/>
                </a:solidFill>
              </a:rPr>
              <a:t> de mariachi i el Julen de pirata </a:t>
            </a:r>
            <a:r>
              <a:rPr lang="es-ES" b="1" dirty="0" err="1" smtClean="0">
                <a:solidFill>
                  <a:srgbClr val="7030A0"/>
                </a:solidFill>
              </a:rPr>
              <a:t>fent</a:t>
            </a:r>
            <a:r>
              <a:rPr lang="es-ES" b="1" dirty="0" smtClean="0">
                <a:solidFill>
                  <a:srgbClr val="7030A0"/>
                </a:solidFill>
              </a:rPr>
              <a:t> un </a:t>
            </a:r>
            <a:r>
              <a:rPr lang="es-ES" b="1" dirty="0" err="1" smtClean="0">
                <a:solidFill>
                  <a:srgbClr val="7030A0"/>
                </a:solidFill>
              </a:rPr>
              <a:t>joc</a:t>
            </a:r>
            <a:r>
              <a:rPr lang="es-ES" b="1" dirty="0" smtClean="0">
                <a:solidFill>
                  <a:srgbClr val="7030A0"/>
                </a:solidFill>
              </a:rPr>
              <a:t> de pistes </a:t>
            </a:r>
            <a:r>
              <a:rPr lang="es-ES" b="1" dirty="0" err="1" smtClean="0">
                <a:solidFill>
                  <a:srgbClr val="7030A0"/>
                </a:solidFill>
              </a:rPr>
              <a:t>amb</a:t>
            </a:r>
            <a:r>
              <a:rPr lang="es-ES" b="1" dirty="0" smtClean="0">
                <a:solidFill>
                  <a:srgbClr val="7030A0"/>
                </a:solidFill>
              </a:rPr>
              <a:t> el pare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50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008107" cy="300608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531"/>
            <a:ext cx="6096000" cy="30861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04248" y="1268760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Música!!</a:t>
            </a:r>
            <a:endParaRPr lang="es-E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3" y="489139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El pare de </a:t>
            </a:r>
            <a:r>
              <a:rPr lang="es-ES" b="1" dirty="0" err="1" smtClean="0">
                <a:solidFill>
                  <a:srgbClr val="7030A0"/>
                </a:solidFill>
              </a:rPr>
              <a:t>l’Ivo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l’està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ensenyant</a:t>
            </a:r>
            <a:r>
              <a:rPr lang="es-ES" b="1" dirty="0" smtClean="0">
                <a:solidFill>
                  <a:srgbClr val="7030A0"/>
                </a:solidFill>
              </a:rPr>
              <a:t> a tocar la guitarra i el </a:t>
            </a:r>
            <a:r>
              <a:rPr lang="es-ES" b="1" dirty="0" err="1" smtClean="0">
                <a:solidFill>
                  <a:srgbClr val="7030A0"/>
                </a:solidFill>
              </a:rPr>
              <a:t>teclat</a:t>
            </a:r>
            <a:r>
              <a:rPr lang="es-ES" b="1" dirty="0" smtClean="0">
                <a:solidFill>
                  <a:srgbClr val="7030A0"/>
                </a:solidFill>
              </a:rPr>
              <a:t>!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2020"/>
          <a:stretch/>
        </p:blipFill>
        <p:spPr>
          <a:xfrm>
            <a:off x="2771336" y="309286"/>
            <a:ext cx="2005667" cy="3504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9" y="306982"/>
            <a:ext cx="2337780" cy="3495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/>
          <a:stretch/>
        </p:blipFill>
        <p:spPr>
          <a:xfrm>
            <a:off x="3953207" y="4147903"/>
            <a:ext cx="2457542" cy="2481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8" y="4153334"/>
            <a:ext cx="3345892" cy="2509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13589" r="18628"/>
          <a:stretch/>
        </p:blipFill>
        <p:spPr>
          <a:xfrm>
            <a:off x="428278" y="323712"/>
            <a:ext cx="1997482" cy="3504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7925150" y="323712"/>
            <a:ext cx="606576" cy="717606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0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MONA DE PASQUA</a:t>
            </a:r>
            <a:endParaRPr lang="es-ES" sz="20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4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520280" cy="3360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37" y="3229125"/>
            <a:ext cx="2517817" cy="335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10" y="332655"/>
            <a:ext cx="2520280" cy="3360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29125"/>
            <a:ext cx="2538554" cy="338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454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24" y="332656"/>
            <a:ext cx="2619299" cy="3492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>
          <a:xfrm>
            <a:off x="3464250" y="152626"/>
            <a:ext cx="1954476" cy="2435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2626"/>
            <a:ext cx="2619299" cy="3492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/>
          <a:stretch/>
        </p:blipFill>
        <p:spPr>
          <a:xfrm>
            <a:off x="5827624" y="4361669"/>
            <a:ext cx="3231672" cy="2069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1" y="4361669"/>
            <a:ext cx="2860558" cy="2145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91" y="2852936"/>
            <a:ext cx="2187244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395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Marcador de posición de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557892" y="1700808"/>
            <a:ext cx="4416490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60" y="476671"/>
            <a:ext cx="3314402" cy="4419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267744" y="5670540"/>
            <a:ext cx="386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Els</a:t>
            </a:r>
            <a:r>
              <a:rPr lang="es-ES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encanta jugar </a:t>
            </a:r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amb</a:t>
            </a:r>
            <a:r>
              <a:rPr lang="es-ES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els</a:t>
            </a:r>
            <a:r>
              <a:rPr lang="es-ES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cotxes</a:t>
            </a: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0933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ÀLEX R.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452320" y="530120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DYLAN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2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8034"/>
            <a:ext cx="263279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66" y="404664"/>
            <a:ext cx="3305219" cy="4406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6556054" y="92679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FROILAN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520" y="326626"/>
            <a:ext cx="261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També a ping-pong, la bola “jumping” i </a:t>
            </a:r>
            <a:r>
              <a:rPr lang="es-ES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amb</a:t>
            </a:r>
            <a:r>
              <a:rPr lang="es-ES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el patinete</a:t>
            </a:r>
            <a:endParaRPr lang="es-ES" b="1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7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5059870" y="3501009"/>
            <a:ext cx="3703402" cy="2779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193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51520" y="404664"/>
            <a:ext cx="3347864" cy="2510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95775"/>
            <a:ext cx="3487936" cy="2615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2727"/>
            <a:ext cx="1928813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34" y="3299359"/>
            <a:ext cx="2484276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97" y="279326"/>
            <a:ext cx="2365995" cy="31546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13 CuadroTexto"/>
          <p:cNvSpPr txBox="1"/>
          <p:nvPr/>
        </p:nvSpPr>
        <p:spPr>
          <a:xfrm>
            <a:off x="3526714" y="93332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Algunes</a:t>
            </a:r>
            <a:r>
              <a:rPr lang="es-ES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estonetes</a:t>
            </a:r>
            <a:r>
              <a:rPr lang="es-ES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també es concentren i </a:t>
            </a:r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aprofiten</a:t>
            </a:r>
            <a:r>
              <a:rPr lang="es-ES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per </a:t>
            </a:r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repassar</a:t>
            </a:r>
            <a:r>
              <a:rPr lang="es-ES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l’escriptura</a:t>
            </a: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00114" y="206084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OMAR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48064" y="329935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DANIELA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35339" y="311469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UNAI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4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5342"/>
            <a:ext cx="2193708" cy="2924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1" t="23311" r="-17181" b="-1659"/>
          <a:stretch/>
        </p:blipFill>
        <p:spPr>
          <a:xfrm>
            <a:off x="3510136" y="222081"/>
            <a:ext cx="2862064" cy="2989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7" y="3429000"/>
            <a:ext cx="2541724" cy="1906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/>
          <a:stretch/>
        </p:blipFill>
        <p:spPr>
          <a:xfrm>
            <a:off x="323528" y="222081"/>
            <a:ext cx="2712365" cy="5265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25556"/>
            <a:ext cx="4704184" cy="2116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3203848" y="3363281"/>
            <a:ext cx="282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Compartim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moments</a:t>
            </a:r>
            <a:r>
              <a:rPr lang="es-ES" b="1" dirty="0" smtClean="0">
                <a:solidFill>
                  <a:srgbClr val="7030A0"/>
                </a:solidFill>
              </a:rPr>
              <a:t>  </a:t>
            </a:r>
            <a:r>
              <a:rPr lang="es-ES" b="1" dirty="0" err="1" smtClean="0">
                <a:solidFill>
                  <a:srgbClr val="7030A0"/>
                </a:solidFill>
              </a:rPr>
              <a:t>amb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els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familiars</a:t>
            </a:r>
            <a:r>
              <a:rPr lang="es-ES" b="1" dirty="0" smtClean="0">
                <a:solidFill>
                  <a:srgbClr val="7030A0"/>
                </a:solidFill>
              </a:rPr>
              <a:t> i </a:t>
            </a:r>
            <a:r>
              <a:rPr lang="es-ES" b="1" dirty="0" err="1" smtClean="0">
                <a:solidFill>
                  <a:srgbClr val="7030A0"/>
                </a:solidFill>
              </a:rPr>
              <a:t>veïns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164302" y="305342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DRITO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2200" y="49282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7544" y="548742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01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7041" r="11414" b="11184"/>
          <a:stretch/>
        </p:blipFill>
        <p:spPr>
          <a:xfrm>
            <a:off x="387075" y="228263"/>
            <a:ext cx="2333768" cy="328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82" y="222202"/>
            <a:ext cx="2291033" cy="407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/>
          <a:stretch/>
        </p:blipFill>
        <p:spPr>
          <a:xfrm>
            <a:off x="302217" y="4449597"/>
            <a:ext cx="2417839" cy="223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7"/>
          <a:stretch/>
        </p:blipFill>
        <p:spPr>
          <a:xfrm>
            <a:off x="3476255" y="227757"/>
            <a:ext cx="2536380" cy="357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9" b="15622"/>
          <a:stretch/>
        </p:blipFill>
        <p:spPr>
          <a:xfrm>
            <a:off x="2915816" y="3966950"/>
            <a:ext cx="3219821" cy="267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4"/>
          <a:stretch/>
        </p:blipFill>
        <p:spPr>
          <a:xfrm>
            <a:off x="6495972" y="4295150"/>
            <a:ext cx="2286000" cy="236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75484" y="3693421"/>
            <a:ext cx="696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Jocs</a:t>
            </a:r>
            <a:r>
              <a:rPr lang="es-ES" b="1" dirty="0" smtClean="0">
                <a:solidFill>
                  <a:srgbClr val="7030A0"/>
                </a:solidFill>
              </a:rPr>
              <a:t> de taula </a:t>
            </a:r>
            <a:r>
              <a:rPr lang="es-ES" b="1" dirty="0" err="1" smtClean="0">
                <a:solidFill>
                  <a:srgbClr val="7030A0"/>
                </a:solidFill>
              </a:rPr>
              <a:t>com</a:t>
            </a:r>
            <a:r>
              <a:rPr lang="es-ES" b="1" dirty="0" smtClean="0">
                <a:solidFill>
                  <a:srgbClr val="7030A0"/>
                </a:solidFill>
              </a:rPr>
              <a:t> el domino, ahorcado, </a:t>
            </a:r>
            <a:r>
              <a:rPr lang="es-ES" b="1" dirty="0" err="1" smtClean="0">
                <a:solidFill>
                  <a:srgbClr val="7030A0"/>
                </a:solidFill>
              </a:rPr>
              <a:t>càlcul</a:t>
            </a:r>
            <a:r>
              <a:rPr lang="es-ES" b="1" dirty="0" smtClean="0">
                <a:solidFill>
                  <a:srgbClr val="7030A0"/>
                </a:solidFill>
              </a:rPr>
              <a:t> mental, el uno i la </a:t>
            </a:r>
            <a:r>
              <a:rPr lang="es-ES" b="1" dirty="0" err="1" smtClean="0">
                <a:solidFill>
                  <a:srgbClr val="7030A0"/>
                </a:solidFill>
              </a:rPr>
              <a:t>tablet</a:t>
            </a:r>
            <a:r>
              <a:rPr lang="es-ES" b="1" dirty="0" smtClean="0">
                <a:solidFill>
                  <a:srgbClr val="7030A0"/>
                </a:solidFill>
              </a:rPr>
              <a:t>. 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78712" y="332408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JULEN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7344" y="413416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MARTINA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5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2308"/>
            <a:ext cx="1637496" cy="336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7"/>
            <a:ext cx="1638828" cy="3372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862" y="1167823"/>
            <a:ext cx="3369765" cy="163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65" y="3248637"/>
            <a:ext cx="2421272" cy="32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48637"/>
            <a:ext cx="2409732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7028801" y="1357026"/>
            <a:ext cx="2130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Descoberta</a:t>
            </a:r>
            <a:endParaRPr lang="es-ES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es-ES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de</a:t>
            </a:r>
          </a:p>
          <a:p>
            <a:r>
              <a:rPr lang="es-ES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s-ES" sz="24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l’entorn</a:t>
            </a:r>
            <a:endParaRPr lang="es-ES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3383" y="3444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ELOY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75092" y="4005064"/>
            <a:ext cx="2250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 smtClean="0">
                <a:solidFill>
                  <a:srgbClr val="7030A0"/>
                </a:solidFill>
              </a:rPr>
              <a:t>L’Eloy</a:t>
            </a:r>
            <a:r>
              <a:rPr lang="es-ES" b="1" dirty="0" smtClean="0">
                <a:solidFill>
                  <a:srgbClr val="7030A0"/>
                </a:solidFill>
              </a:rPr>
              <a:t> va plantar en un </a:t>
            </a:r>
            <a:r>
              <a:rPr lang="es-ES" b="1" dirty="0" err="1" smtClean="0">
                <a:solidFill>
                  <a:srgbClr val="7030A0"/>
                </a:solidFill>
              </a:rPr>
              <a:t>tros</a:t>
            </a:r>
            <a:r>
              <a:rPr lang="es-ES" b="1" dirty="0" smtClean="0">
                <a:solidFill>
                  <a:srgbClr val="7030A0"/>
                </a:solidFill>
              </a:rPr>
              <a:t> del </a:t>
            </a:r>
            <a:r>
              <a:rPr lang="es-ES" b="1" dirty="0" err="1" smtClean="0">
                <a:solidFill>
                  <a:srgbClr val="7030A0"/>
                </a:solidFill>
              </a:rPr>
              <a:t>seu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hort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cogombres</a:t>
            </a:r>
            <a:r>
              <a:rPr lang="es-ES" b="1" dirty="0" smtClean="0">
                <a:solidFill>
                  <a:srgbClr val="7030A0"/>
                </a:solidFill>
              </a:rPr>
              <a:t>; el Julen va germinar </a:t>
            </a:r>
            <a:r>
              <a:rPr lang="es-ES" b="1" dirty="0" err="1" smtClean="0">
                <a:solidFill>
                  <a:srgbClr val="7030A0"/>
                </a:solidFill>
              </a:rPr>
              <a:t>cigrons</a:t>
            </a:r>
            <a:r>
              <a:rPr lang="es-ES" b="1" dirty="0" smtClean="0">
                <a:solidFill>
                  <a:srgbClr val="7030A0"/>
                </a:solidFill>
              </a:rPr>
              <a:t> i la Martina cuida de les </a:t>
            </a:r>
            <a:r>
              <a:rPr lang="es-ES" b="1" dirty="0" err="1" smtClean="0">
                <a:solidFill>
                  <a:srgbClr val="7030A0"/>
                </a:solidFill>
              </a:rPr>
              <a:t>seves</a:t>
            </a:r>
            <a:r>
              <a:rPr lang="es-ES" b="1" dirty="0" smtClean="0">
                <a:solidFill>
                  <a:srgbClr val="7030A0"/>
                </a:solidFill>
              </a:rPr>
              <a:t> plantes que </a:t>
            </a:r>
            <a:r>
              <a:rPr lang="es-ES" b="1" dirty="0" err="1" smtClean="0">
                <a:solidFill>
                  <a:srgbClr val="7030A0"/>
                </a:solidFill>
              </a:rPr>
              <a:t>floreixen</a:t>
            </a:r>
            <a:r>
              <a:rPr lang="es-ES" b="1" dirty="0" smtClean="0">
                <a:solidFill>
                  <a:srgbClr val="7030A0"/>
                </a:solidFill>
              </a:rPr>
              <a:t> a la primavera.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43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>
          <a:xfrm>
            <a:off x="3181835" y="476672"/>
            <a:ext cx="2574032" cy="2793977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2" y="3462848"/>
            <a:ext cx="2327911" cy="3103881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4" y="3462849"/>
            <a:ext cx="2301720" cy="306896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00" y="3462849"/>
            <a:ext cx="2346979" cy="3129306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7"/>
          <a:stretch/>
        </p:blipFill>
        <p:spPr>
          <a:xfrm>
            <a:off x="5953623" y="476672"/>
            <a:ext cx="2484276" cy="2807682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 rot="20695601">
            <a:off x="17184" y="572188"/>
            <a:ext cx="216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FF0066"/>
                </a:solidFill>
                <a:latin typeface="Arial Black" panose="020B0A04020102020204" pitchFamily="34" charset="0"/>
              </a:rPr>
              <a:t>Manualitats</a:t>
            </a:r>
            <a:endParaRPr lang="es-ES" sz="24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281590"/>
            <a:ext cx="2301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7030A0"/>
                </a:solidFill>
              </a:rPr>
              <a:t>El </a:t>
            </a:r>
            <a:r>
              <a:rPr lang="es-ES" dirty="0" err="1" smtClean="0">
                <a:solidFill>
                  <a:srgbClr val="7030A0"/>
                </a:solidFill>
              </a:rPr>
              <a:t>Froilan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construeix</a:t>
            </a:r>
            <a:r>
              <a:rPr lang="es-ES" dirty="0" smtClean="0">
                <a:solidFill>
                  <a:srgbClr val="7030A0"/>
                </a:solidFill>
              </a:rPr>
              <a:t> una guitarra </a:t>
            </a:r>
            <a:r>
              <a:rPr lang="es-ES" dirty="0" err="1" smtClean="0">
                <a:solidFill>
                  <a:srgbClr val="7030A0"/>
                </a:solidFill>
              </a:rPr>
              <a:t>amb</a:t>
            </a:r>
            <a:r>
              <a:rPr lang="es-ES" dirty="0" smtClean="0">
                <a:solidFill>
                  <a:srgbClr val="7030A0"/>
                </a:solidFill>
              </a:rPr>
              <a:t>  el pare i la Martina prepara </a:t>
            </a:r>
            <a:r>
              <a:rPr lang="es-ES" dirty="0" err="1" smtClean="0">
                <a:solidFill>
                  <a:srgbClr val="7030A0"/>
                </a:solidFill>
              </a:rPr>
              <a:t>l’arribada</a:t>
            </a:r>
            <a:r>
              <a:rPr lang="es-ES" dirty="0" smtClean="0">
                <a:solidFill>
                  <a:srgbClr val="7030A0"/>
                </a:solidFill>
              </a:rPr>
              <a:t> de la primavera. </a:t>
            </a:r>
            <a:endParaRPr lang="es-E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8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1"/>
          <a:stretch/>
        </p:blipFill>
        <p:spPr>
          <a:xfrm>
            <a:off x="611559" y="3429000"/>
            <a:ext cx="2622217" cy="3072172"/>
          </a:xfrm>
          <a:prstGeom prst="rect">
            <a:avLst/>
          </a:prstGeom>
          <a:ln w="5715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8651"/>
          <a:stretch/>
        </p:blipFill>
        <p:spPr>
          <a:xfrm>
            <a:off x="5580112" y="548680"/>
            <a:ext cx="3303240" cy="3684896"/>
          </a:xfrm>
          <a:prstGeom prst="rect">
            <a:avLst/>
          </a:prstGeom>
          <a:ln w="5715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6"/>
          <a:stretch/>
        </p:blipFill>
        <p:spPr>
          <a:xfrm>
            <a:off x="608183" y="548680"/>
            <a:ext cx="4447407" cy="2590181"/>
          </a:xfrm>
          <a:prstGeom prst="rect">
            <a:avLst/>
          </a:prstGeom>
          <a:ln w="5715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995936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La Daniela ha </a:t>
            </a:r>
            <a:r>
              <a:rPr lang="es-ES" b="1" dirty="0" err="1" smtClean="0">
                <a:solidFill>
                  <a:srgbClr val="7030A0"/>
                </a:solidFill>
              </a:rPr>
              <a:t>fet</a:t>
            </a:r>
            <a:r>
              <a:rPr lang="es-ES" b="1" dirty="0" smtClean="0">
                <a:solidFill>
                  <a:srgbClr val="7030A0"/>
                </a:solidFill>
              </a:rPr>
              <a:t> boles de </a:t>
            </a:r>
            <a:r>
              <a:rPr lang="es-ES" b="1" dirty="0" err="1" smtClean="0">
                <a:solidFill>
                  <a:srgbClr val="7030A0"/>
                </a:solidFill>
              </a:rPr>
              <a:t>malabars</a:t>
            </a:r>
            <a:r>
              <a:rPr lang="es-ES" b="1" dirty="0" smtClean="0">
                <a:solidFill>
                  <a:srgbClr val="7030A0"/>
                </a:solidFill>
              </a:rPr>
              <a:t> i pinta </a:t>
            </a:r>
            <a:r>
              <a:rPr lang="es-ES" b="1" dirty="0" err="1" smtClean="0">
                <a:solidFill>
                  <a:srgbClr val="7030A0"/>
                </a:solidFill>
              </a:rPr>
              <a:t>dibuixos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amb</a:t>
            </a:r>
            <a:r>
              <a:rPr lang="es-ES" b="1" dirty="0" smtClean="0">
                <a:solidFill>
                  <a:srgbClr val="7030A0"/>
                </a:solidFill>
              </a:rPr>
              <a:t> pintura, </a:t>
            </a:r>
            <a:r>
              <a:rPr lang="es-ES" b="1" dirty="0" err="1" smtClean="0">
                <a:solidFill>
                  <a:srgbClr val="7030A0"/>
                </a:solidFill>
              </a:rPr>
              <a:t>mentre</a:t>
            </a:r>
            <a:r>
              <a:rPr lang="es-ES" b="1" dirty="0" smtClean="0">
                <a:solidFill>
                  <a:srgbClr val="7030A0"/>
                </a:solidFill>
              </a:rPr>
              <a:t> que </a:t>
            </a:r>
            <a:r>
              <a:rPr lang="es-ES" b="1" dirty="0" err="1" smtClean="0">
                <a:solidFill>
                  <a:srgbClr val="7030A0"/>
                </a:solidFill>
              </a:rPr>
              <a:t>l’Ivo</a:t>
            </a:r>
            <a:r>
              <a:rPr lang="es-ES" b="1" dirty="0" smtClean="0">
                <a:solidFill>
                  <a:srgbClr val="7030A0"/>
                </a:solidFill>
              </a:rPr>
              <a:t> fa </a:t>
            </a:r>
            <a:r>
              <a:rPr lang="es-ES" b="1" dirty="0" err="1" smtClean="0">
                <a:solidFill>
                  <a:srgbClr val="7030A0"/>
                </a:solidFill>
              </a:rPr>
              <a:t>ninos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amb</a:t>
            </a:r>
            <a:r>
              <a:rPr lang="es-ES" b="1" dirty="0" smtClean="0">
                <a:solidFill>
                  <a:srgbClr val="7030A0"/>
                </a:solidFill>
              </a:rPr>
              <a:t> el </a:t>
            </a:r>
            <a:r>
              <a:rPr lang="es-ES" b="1" dirty="0" err="1" smtClean="0">
                <a:solidFill>
                  <a:srgbClr val="7030A0"/>
                </a:solidFill>
              </a:rPr>
              <a:t>seu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germà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Jan</a:t>
            </a:r>
            <a:r>
              <a:rPr lang="es-ES" b="1" dirty="0" smtClean="0">
                <a:solidFill>
                  <a:srgbClr val="7030A0"/>
                </a:solidFill>
              </a:rPr>
              <a:t>.  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6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264</Words>
  <Application>Microsoft Office PowerPoint</Application>
  <PresentationFormat>Presentación en pantalla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STANLEY</dc:creator>
  <cp:lastModifiedBy>STANLEY</cp:lastModifiedBy>
  <cp:revision>21</cp:revision>
  <dcterms:created xsi:type="dcterms:W3CDTF">2020-04-15T04:43:04Z</dcterms:created>
  <dcterms:modified xsi:type="dcterms:W3CDTF">2020-04-15T09:26:54Z</dcterms:modified>
</cp:coreProperties>
</file>