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7517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55035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82552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10069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37587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65104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92622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20139" algn="l" defTabSz="105503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008080"/>
    <a:srgbClr val="FF6600"/>
    <a:srgbClr val="FF3300"/>
    <a:srgbClr val="FF0066"/>
    <a:srgbClr val="0099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998FD-9E66-4A43-AD9B-63E754848EE9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D570E-9B15-4818-8A96-47B1EE681B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378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7517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55035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82552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10069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37587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65104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92622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20139" algn="l" defTabSz="10550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75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5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2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0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37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6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92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0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87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278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523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41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4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75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550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82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100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375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651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926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201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800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453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7517" indent="0">
              <a:buNone/>
              <a:defRPr sz="2300" b="1"/>
            </a:lvl2pPr>
            <a:lvl3pPr marL="1055035" indent="0">
              <a:buNone/>
              <a:defRPr sz="2100" b="1"/>
            </a:lvl3pPr>
            <a:lvl4pPr marL="1582552" indent="0">
              <a:buNone/>
              <a:defRPr sz="1800" b="1"/>
            </a:lvl4pPr>
            <a:lvl5pPr marL="2110069" indent="0">
              <a:buNone/>
              <a:defRPr sz="1800" b="1"/>
            </a:lvl5pPr>
            <a:lvl6pPr marL="2637587" indent="0">
              <a:buNone/>
              <a:defRPr sz="1800" b="1"/>
            </a:lvl6pPr>
            <a:lvl7pPr marL="3165104" indent="0">
              <a:buNone/>
              <a:defRPr sz="1800" b="1"/>
            </a:lvl7pPr>
            <a:lvl8pPr marL="3692622" indent="0">
              <a:buNone/>
              <a:defRPr sz="1800" b="1"/>
            </a:lvl8pPr>
            <a:lvl9pPr marL="4220139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8" y="1535114"/>
            <a:ext cx="4041775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7517" indent="0">
              <a:buNone/>
              <a:defRPr sz="2300" b="1"/>
            </a:lvl2pPr>
            <a:lvl3pPr marL="1055035" indent="0">
              <a:buNone/>
              <a:defRPr sz="2100" b="1"/>
            </a:lvl3pPr>
            <a:lvl4pPr marL="1582552" indent="0">
              <a:buNone/>
              <a:defRPr sz="1800" b="1"/>
            </a:lvl4pPr>
            <a:lvl5pPr marL="2110069" indent="0">
              <a:buNone/>
              <a:defRPr sz="1800" b="1"/>
            </a:lvl5pPr>
            <a:lvl6pPr marL="2637587" indent="0">
              <a:buNone/>
              <a:defRPr sz="1800" b="1"/>
            </a:lvl6pPr>
            <a:lvl7pPr marL="3165104" indent="0">
              <a:buNone/>
              <a:defRPr sz="1800" b="1"/>
            </a:lvl7pPr>
            <a:lvl8pPr marL="3692622" indent="0">
              <a:buNone/>
              <a:defRPr sz="1800" b="1"/>
            </a:lvl8pPr>
            <a:lvl9pPr marL="4220139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30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3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7989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27517" indent="0">
              <a:buNone/>
              <a:defRPr sz="1400"/>
            </a:lvl2pPr>
            <a:lvl3pPr marL="1055035" indent="0">
              <a:buNone/>
              <a:defRPr sz="1200"/>
            </a:lvl3pPr>
            <a:lvl4pPr marL="1582552" indent="0">
              <a:buNone/>
              <a:defRPr sz="1000"/>
            </a:lvl4pPr>
            <a:lvl5pPr marL="2110069" indent="0">
              <a:buNone/>
              <a:defRPr sz="1000"/>
            </a:lvl5pPr>
            <a:lvl6pPr marL="2637587" indent="0">
              <a:buNone/>
              <a:defRPr sz="1000"/>
            </a:lvl6pPr>
            <a:lvl7pPr marL="3165104" indent="0">
              <a:buNone/>
              <a:defRPr sz="1000"/>
            </a:lvl7pPr>
            <a:lvl8pPr marL="3692622" indent="0">
              <a:buNone/>
              <a:defRPr sz="1000"/>
            </a:lvl8pPr>
            <a:lvl9pPr marL="422013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545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700"/>
            </a:lvl1pPr>
            <a:lvl2pPr marL="527517" indent="0">
              <a:buNone/>
              <a:defRPr sz="3200"/>
            </a:lvl2pPr>
            <a:lvl3pPr marL="1055035" indent="0">
              <a:buNone/>
              <a:defRPr sz="2800"/>
            </a:lvl3pPr>
            <a:lvl4pPr marL="1582552" indent="0">
              <a:buNone/>
              <a:defRPr sz="2300"/>
            </a:lvl4pPr>
            <a:lvl5pPr marL="2110069" indent="0">
              <a:buNone/>
              <a:defRPr sz="2300"/>
            </a:lvl5pPr>
            <a:lvl6pPr marL="2637587" indent="0">
              <a:buNone/>
              <a:defRPr sz="2300"/>
            </a:lvl6pPr>
            <a:lvl7pPr marL="3165104" indent="0">
              <a:buNone/>
              <a:defRPr sz="2300"/>
            </a:lvl7pPr>
            <a:lvl8pPr marL="3692622" indent="0">
              <a:buNone/>
              <a:defRPr sz="2300"/>
            </a:lvl8pPr>
            <a:lvl9pPr marL="4220139" indent="0">
              <a:buNone/>
              <a:defRPr sz="23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27517" indent="0">
              <a:buNone/>
              <a:defRPr sz="1400"/>
            </a:lvl2pPr>
            <a:lvl3pPr marL="1055035" indent="0">
              <a:buNone/>
              <a:defRPr sz="1200"/>
            </a:lvl3pPr>
            <a:lvl4pPr marL="1582552" indent="0">
              <a:buNone/>
              <a:defRPr sz="1000"/>
            </a:lvl4pPr>
            <a:lvl5pPr marL="2110069" indent="0">
              <a:buNone/>
              <a:defRPr sz="1000"/>
            </a:lvl5pPr>
            <a:lvl6pPr marL="2637587" indent="0">
              <a:buNone/>
              <a:defRPr sz="1000"/>
            </a:lvl6pPr>
            <a:lvl7pPr marL="3165104" indent="0">
              <a:buNone/>
              <a:defRPr sz="1000"/>
            </a:lvl7pPr>
            <a:lvl8pPr marL="3692622" indent="0">
              <a:buNone/>
              <a:defRPr sz="1000"/>
            </a:lvl8pPr>
            <a:lvl9pPr marL="422013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2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105503" tIns="52752" rIns="105503" bIns="52752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105503" tIns="52752" rIns="105503" bIns="5275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105503" tIns="52752" rIns="105503" bIns="5275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A5E72-A1DE-481A-BE72-7ADD9E89586F}" type="datetimeFigureOut">
              <a:rPr lang="es-ES" smtClean="0"/>
              <a:t>27/04/2020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105503" tIns="52752" rIns="105503" bIns="5275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105503" tIns="52752" rIns="105503" bIns="5275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0D9BE-2759-4CC1-85F9-F25E29E5B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06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55035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5638" indent="-395638" algn="l" defTabSz="1055035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16" indent="-329698" algn="l" defTabSz="1055035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8793" indent="-263759" algn="l" defTabSz="10550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46311" indent="-263759" algn="l" defTabSz="1055035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3828" indent="-263759" algn="l" defTabSz="1055035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1345" indent="-263759" algn="l" defTabSz="10550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863" indent="-263759" algn="l" defTabSz="10550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56380" indent="-263759" algn="l" defTabSz="10550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83898" indent="-263759" algn="l" defTabSz="10550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7517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035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82552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10069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7587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65104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92622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20139" algn="l" defTabSz="10550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Creem%20el%20nostre%20propi%20abecedari.docx" TargetMode="External"/><Relationship Id="rId13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s://challenge.elbaixllobregat.cat/" TargetMode="External"/><Relationship Id="rId2" Type="http://schemas.openxmlformats.org/officeDocument/2006/relationships/hyperlink" Target="https://www.youtube.com/watch?v=vPuRBiBCxyk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nstagram.com/p/B-g9KuqpQtb/?hl=es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jpg"/><Relationship Id="rId15" Type="http://schemas.openxmlformats.org/officeDocument/2006/relationships/image" Target="../media/image8.png"/><Relationship Id="rId10" Type="http://schemas.openxmlformats.org/officeDocument/2006/relationships/hyperlink" Target="https://www.youtube.com/watch?v=uvrdzQwLhHc" TargetMode="External"/><Relationship Id="rId4" Type="http://schemas.openxmlformats.org/officeDocument/2006/relationships/hyperlink" Target="REPTE%20EVALUABLE%20DE%20FILOSOFIA_P4%20bona.docx" TargetMode="External"/><Relationship Id="rId9" Type="http://schemas.openxmlformats.org/officeDocument/2006/relationships/image" Target="../media/image5.jpeg"/><Relationship Id="rId14" Type="http://schemas.openxmlformats.org/officeDocument/2006/relationships/hyperlink" Target="https://www.youtube.com/watch?v=72p1AdzrSs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/>
          <p:cNvSpPr txBox="1"/>
          <p:nvPr/>
        </p:nvSpPr>
        <p:spPr>
          <a:xfrm>
            <a:off x="683568" y="332656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sz="2800"/>
          </a:p>
        </p:txBody>
      </p:sp>
      <p:pic>
        <p:nvPicPr>
          <p:cNvPr id="2" name="1 Imagen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07682"/>
            <a:ext cx="893261" cy="13264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2 Imagen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01" y="5778524"/>
            <a:ext cx="796236" cy="9347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255412" y="954473"/>
            <a:ext cx="1884875" cy="707886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algn="ctr"/>
            <a:r>
              <a:rPr lang="es-ES" sz="4000" dirty="0" smtClean="0">
                <a:latin typeface="Avocado Creamy" panose="02000500000000000000" pitchFamily="2" charset="0"/>
              </a:rPr>
              <a:t>FILOSOFIA</a:t>
            </a:r>
            <a:endParaRPr lang="es-ES" sz="4000" dirty="0">
              <a:latin typeface="Avocado Creamy" panose="02000500000000000000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-66112" y="1796995"/>
            <a:ext cx="231374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b="1" dirty="0" smtClean="0">
                <a:latin typeface="Bradley Hand ITC" panose="03070402050302030203" pitchFamily="66" charset="0"/>
              </a:rPr>
              <a:t>Primerament, visualitza el vídeo d’en </a:t>
            </a:r>
            <a:r>
              <a:rPr lang="ca-ES" b="1" dirty="0" err="1" smtClean="0">
                <a:latin typeface="Bradley Hand ITC" panose="03070402050302030203" pitchFamily="66" charset="0"/>
              </a:rPr>
              <a:t>Piper</a:t>
            </a:r>
            <a:endParaRPr lang="ca-ES" b="1" dirty="0">
              <a:latin typeface="Bradley Hand ITC" panose="03070402050302030203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-138039" y="4256566"/>
            <a:ext cx="22998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200" b="1" dirty="0" smtClean="0">
                <a:latin typeface="Bradley Hand ITC" panose="03070402050302030203" pitchFamily="66" charset="0"/>
              </a:rPr>
              <a:t>A continuació, podràs fer </a:t>
            </a:r>
            <a:r>
              <a:rPr lang="ca-ES" sz="2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l’activitat de retorn</a:t>
            </a:r>
            <a:endParaRPr lang="ca-ES" sz="2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467542" y="147990"/>
            <a:ext cx="5126724" cy="707886"/>
          </a:xfrm>
          <a:prstGeom prst="rect">
            <a:avLst/>
          </a:prstGeom>
          <a:noFill/>
          <a:ln w="38100">
            <a:solidFill>
              <a:srgbClr val="FF0066"/>
            </a:solidFill>
            <a:prstDash val="sysDot"/>
          </a:ln>
        </p:spPr>
        <p:txBody>
          <a:bodyPr wrap="none" rtlCol="0">
            <a:spAutoFit/>
          </a:bodyPr>
          <a:lstStyle/>
          <a:p>
            <a:pPr algn="ctr"/>
            <a:r>
              <a:rPr lang="es-ES" sz="4000" dirty="0" err="1">
                <a:solidFill>
                  <a:srgbClr val="FF0066"/>
                </a:solidFill>
                <a:latin typeface="Avocado Creamy" panose="02000500000000000000" pitchFamily="2" charset="0"/>
              </a:rPr>
              <a:t>Comunicació</a:t>
            </a:r>
            <a:r>
              <a:rPr lang="es-ES" sz="4000" dirty="0">
                <a:solidFill>
                  <a:srgbClr val="FF0066"/>
                </a:solidFill>
                <a:latin typeface="Avocado Creamy" panose="02000500000000000000" pitchFamily="2" charset="0"/>
              </a:rPr>
              <a:t> </a:t>
            </a:r>
            <a:r>
              <a:rPr lang="es-ES" sz="4000" dirty="0" smtClean="0">
                <a:solidFill>
                  <a:srgbClr val="FF0066"/>
                </a:solidFill>
                <a:latin typeface="Avocado Creamy" panose="02000500000000000000" pitchFamily="2" charset="0"/>
              </a:rPr>
              <a:t>i </a:t>
            </a:r>
            <a:r>
              <a:rPr lang="es-ES" sz="4000" dirty="0" err="1" smtClean="0">
                <a:solidFill>
                  <a:srgbClr val="FF0066"/>
                </a:solidFill>
                <a:latin typeface="Avocado Creamy" panose="02000500000000000000" pitchFamily="2" charset="0"/>
              </a:rPr>
              <a:t>llenguatges</a:t>
            </a:r>
            <a:endParaRPr lang="es-ES" sz="4000" dirty="0">
              <a:solidFill>
                <a:srgbClr val="FF0066"/>
              </a:solidFill>
              <a:latin typeface="Avocado Creamy" panose="02000500000000000000" pitchFamily="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948264" y="608263"/>
            <a:ext cx="1500732" cy="707886"/>
          </a:xfrm>
          <a:prstGeom prst="rect">
            <a:avLst/>
          </a:prstGeom>
          <a:noFill/>
          <a:ln w="571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s-ES" sz="4000" dirty="0" err="1">
                <a:latin typeface="Avocado Creamy" panose="02000500000000000000" pitchFamily="2" charset="0"/>
              </a:rPr>
              <a:t>ciència</a:t>
            </a:r>
            <a:endParaRPr lang="es-ES" sz="4000" dirty="0">
              <a:latin typeface="Avocado Creamy" panose="02000500000000000000" pitchFamily="2" charset="0"/>
            </a:endParaRPr>
          </a:p>
        </p:txBody>
      </p:sp>
      <p:pic>
        <p:nvPicPr>
          <p:cNvPr id="10" name="9 Imagen">
            <a:hlinkClick r:id="rId6"/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03" t="13318" r="1509" b="13695"/>
          <a:stretch/>
        </p:blipFill>
        <p:spPr>
          <a:xfrm>
            <a:off x="7329500" y="5989571"/>
            <a:ext cx="738260" cy="761822"/>
          </a:xfrm>
          <a:prstGeom prst="rect">
            <a:avLst/>
          </a:prstGeom>
          <a:ln w="57150">
            <a:solidFill>
              <a:srgbClr val="008080"/>
            </a:solidFill>
          </a:ln>
        </p:spPr>
      </p:pic>
      <p:sp>
        <p:nvSpPr>
          <p:cNvPr id="11" name="10 CuadroTexto"/>
          <p:cNvSpPr txBox="1"/>
          <p:nvPr/>
        </p:nvSpPr>
        <p:spPr>
          <a:xfrm>
            <a:off x="6071662" y="1383101"/>
            <a:ext cx="312547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vocado Creamy" panose="02000500000000000000" pitchFamily="2" charset="0"/>
              </a:rPr>
              <a:t>ESTEU PREPARATS </a:t>
            </a:r>
          </a:p>
          <a:p>
            <a:pPr algn="ctr"/>
            <a:r>
              <a:rPr lang="es-ES" sz="2800" dirty="0" smtClean="0">
                <a:latin typeface="Avocado Creamy" panose="02000500000000000000" pitchFamily="2" charset="0"/>
              </a:rPr>
              <a:t>Per EXPERIMENTAR</a:t>
            </a:r>
            <a:r>
              <a:rPr lang="es-ES" sz="2800" dirty="0">
                <a:latin typeface="Avocado Creamy" panose="02000500000000000000" pitchFamily="2" charset="0"/>
              </a:rPr>
              <a:t>? </a:t>
            </a:r>
            <a:endParaRPr lang="es-ES" sz="2800" dirty="0" smtClean="0">
              <a:latin typeface="Avocado Creamy" panose="02000500000000000000" pitchFamily="2" charset="0"/>
            </a:endParaRPr>
          </a:p>
          <a:p>
            <a:pPr algn="ctr"/>
            <a:r>
              <a:rPr lang="ca-ES" sz="3000" u="sng" dirty="0" smtClean="0">
                <a:solidFill>
                  <a:srgbClr val="008080"/>
                </a:solidFill>
                <a:latin typeface="Avocado Creamy" panose="02000500000000000000" pitchFamily="2" charset="0"/>
              </a:rPr>
              <a:t>Equilibrem la balança:</a:t>
            </a:r>
          </a:p>
          <a:p>
            <a:pPr algn="ctr"/>
            <a:r>
              <a:rPr lang="ca-ES" sz="1800" b="1" dirty="0" smtClean="0">
                <a:latin typeface="Bradley Hand ITC" panose="03070402050302030203" pitchFamily="66" charset="0"/>
                <a:cs typeface="Arial" panose="020B0604020202020204" pitchFamily="34" charset="0"/>
              </a:rPr>
              <a:t>Amb un penjador de roba i dos recipients idèntics us podeu construir una balança casolana. </a:t>
            </a:r>
          </a:p>
          <a:p>
            <a:pPr algn="ctr"/>
            <a:r>
              <a:rPr lang="ca-ES" sz="1800" b="1" dirty="0" smtClean="0">
                <a:latin typeface="Bradley Hand ITC" panose="03070402050302030203" pitchFamily="66" charset="0"/>
                <a:cs typeface="Arial" panose="020B0604020202020204" pitchFamily="34" charset="0"/>
              </a:rPr>
              <a:t>Aleshores, es tracta d’investigar si...⠀</a:t>
            </a:r>
            <a:br>
              <a:rPr lang="ca-ES" sz="1800" b="1" dirty="0" smtClean="0">
                <a:latin typeface="Bradley Hand ITC" panose="03070402050302030203" pitchFamily="66" charset="0"/>
                <a:cs typeface="Arial" panose="020B0604020202020204" pitchFamily="34" charset="0"/>
              </a:rPr>
            </a:br>
            <a:r>
              <a:rPr lang="ca-ES" sz="1800" b="1" dirty="0" smtClean="0">
                <a:latin typeface="Bradley Hand ITC" panose="03070402050302030203" pitchFamily="66" charset="0"/>
                <a:cs typeface="Arial" panose="020B0604020202020204" pitchFamily="34" charset="0"/>
              </a:rPr>
              <a:t>- Objectes diferents poden pesar igual?</a:t>
            </a:r>
            <a:br>
              <a:rPr lang="ca-ES" sz="1800" b="1" dirty="0" smtClean="0">
                <a:latin typeface="Bradley Hand ITC" panose="03070402050302030203" pitchFamily="66" charset="0"/>
                <a:cs typeface="Arial" panose="020B0604020202020204" pitchFamily="34" charset="0"/>
              </a:rPr>
            </a:br>
            <a:r>
              <a:rPr lang="ca-ES" sz="1800" b="1" dirty="0" smtClean="0">
                <a:latin typeface="Bradley Hand ITC" panose="03070402050302030203" pitchFamily="66" charset="0"/>
                <a:cs typeface="Arial" panose="020B0604020202020204" pitchFamily="34" charset="0"/>
              </a:rPr>
              <a:t>- Objectes aparentment iguals poden pesar diferent</a:t>
            </a:r>
            <a:endParaRPr lang="ca-ES" sz="1800" b="1" dirty="0">
              <a:latin typeface="Bradley Hand ITC" panose="03070402050302030203" pitchFamily="66" charset="0"/>
              <a:cs typeface="Arial" panose="020B0604020202020204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31026" y="6005350"/>
            <a:ext cx="3438762" cy="707886"/>
          </a:xfrm>
          <a:prstGeom prst="rect">
            <a:avLst/>
          </a:prstGeom>
          <a:noFill/>
          <a:ln w="57150">
            <a:solidFill>
              <a:srgbClr val="006699"/>
            </a:solidFill>
          </a:ln>
        </p:spPr>
        <p:txBody>
          <a:bodyPr wrap="none" rtlCol="0">
            <a:spAutoFit/>
          </a:bodyPr>
          <a:lstStyle/>
          <a:p>
            <a:r>
              <a:rPr lang="ca-ES" sz="4000" dirty="0" smtClean="0">
                <a:solidFill>
                  <a:schemeClr val="accent1">
                    <a:lumMod val="75000"/>
                  </a:schemeClr>
                </a:solidFill>
                <a:latin typeface="Avocado Creamy" panose="02000500000000000000" pitchFamily="2" charset="0"/>
              </a:rPr>
              <a:t>lectoescriptura</a:t>
            </a:r>
            <a:endParaRPr lang="ca-ES" sz="4000" dirty="0">
              <a:solidFill>
                <a:schemeClr val="accent1">
                  <a:lumMod val="75000"/>
                </a:schemeClr>
              </a:solidFill>
              <a:latin typeface="Avocado Creamy" panose="02000500000000000000" pitchFamily="2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505977" y="5110543"/>
            <a:ext cx="318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b="1" dirty="0" smtClean="0">
                <a:solidFill>
                  <a:srgbClr val="006699"/>
                </a:solidFill>
                <a:latin typeface="Bradley Hand ITC" panose="03070402050302030203" pitchFamily="66" charset="0"/>
              </a:rPr>
              <a:t>Recorda el so de les Lletres amb aquesta cançó</a:t>
            </a:r>
            <a:endParaRPr lang="ca-ES" sz="1800" b="1" dirty="0">
              <a:solidFill>
                <a:srgbClr val="006699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250721" y="4073480"/>
            <a:ext cx="1733167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a-ES" b="1" dirty="0" smtClean="0">
                <a:solidFill>
                  <a:srgbClr val="006699"/>
                </a:solidFill>
                <a:latin typeface="Bradley Hand ITC" panose="03070402050302030203" pitchFamily="66" charset="0"/>
              </a:rPr>
              <a:t>Crea el </a:t>
            </a:r>
          </a:p>
          <a:p>
            <a:pPr algn="ctr"/>
            <a:r>
              <a:rPr lang="ca-ES" b="1" dirty="0" smtClean="0">
                <a:solidFill>
                  <a:srgbClr val="006699"/>
                </a:solidFill>
                <a:latin typeface="Bradley Hand ITC" panose="03070402050302030203" pitchFamily="66" charset="0"/>
              </a:rPr>
              <a:t>teu propi </a:t>
            </a:r>
          </a:p>
          <a:p>
            <a:pPr algn="ctr"/>
            <a:r>
              <a:rPr lang="ca-ES" b="1" dirty="0" smtClean="0">
                <a:solidFill>
                  <a:srgbClr val="006699"/>
                </a:solidFill>
                <a:latin typeface="Bradley Hand ITC" panose="03070402050302030203" pitchFamily="66" charset="0"/>
              </a:rPr>
              <a:t>ABECEDARI:</a:t>
            </a:r>
          </a:p>
        </p:txBody>
      </p:sp>
      <p:pic>
        <p:nvPicPr>
          <p:cNvPr id="19" name="18 Imagen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407" y="4167103"/>
            <a:ext cx="1507057" cy="874581"/>
          </a:xfrm>
          <a:prstGeom prst="rect">
            <a:avLst/>
          </a:prstGeom>
          <a:ln w="38100">
            <a:solidFill>
              <a:srgbClr val="006699"/>
            </a:solidFill>
          </a:ln>
        </p:spPr>
      </p:pic>
      <p:pic>
        <p:nvPicPr>
          <p:cNvPr id="20" name="19 Imagen">
            <a:hlinkClick r:id="rId10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280" y="5458107"/>
            <a:ext cx="1100906" cy="490018"/>
          </a:xfrm>
          <a:prstGeom prst="rect">
            <a:avLst/>
          </a:prstGeom>
          <a:ln w="28575">
            <a:solidFill>
              <a:srgbClr val="006699"/>
            </a:solidFill>
          </a:ln>
        </p:spPr>
      </p:pic>
      <p:sp>
        <p:nvSpPr>
          <p:cNvPr id="21" name="20 CuadroTexto"/>
          <p:cNvSpPr txBox="1"/>
          <p:nvPr/>
        </p:nvSpPr>
        <p:spPr>
          <a:xfrm>
            <a:off x="2939032" y="948262"/>
            <a:ext cx="2482154" cy="584775"/>
          </a:xfrm>
          <a:prstGeom prst="rect">
            <a:avLst/>
          </a:prstGeom>
          <a:noFill/>
          <a:ln w="57150">
            <a:solidFill>
              <a:srgbClr val="FF6600"/>
            </a:solidFill>
            <a:prstDash val="lgDashDot"/>
          </a:ln>
        </p:spPr>
        <p:txBody>
          <a:bodyPr wrap="none" rtlCol="0">
            <a:spAutoFit/>
          </a:bodyPr>
          <a:lstStyle/>
          <a:p>
            <a:r>
              <a:rPr lang="es-ES" sz="3200" dirty="0">
                <a:solidFill>
                  <a:schemeClr val="accent6"/>
                </a:solidFill>
                <a:latin typeface="Avocado Creamy" panose="02000500000000000000" pitchFamily="2" charset="0"/>
              </a:rPr>
              <a:t>COS I </a:t>
            </a:r>
            <a:r>
              <a:rPr lang="es-ES" sz="3200" dirty="0">
                <a:solidFill>
                  <a:srgbClr val="7030A0"/>
                </a:solidFill>
                <a:latin typeface="Avocado Creamy" panose="02000500000000000000" pitchFamily="2" charset="0"/>
              </a:rPr>
              <a:t>MOVIMENT</a:t>
            </a:r>
          </a:p>
        </p:txBody>
      </p:sp>
      <p:pic>
        <p:nvPicPr>
          <p:cNvPr id="22" name="21 Imagen">
            <a:hlinkClick r:id="rId12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759" y="2401023"/>
            <a:ext cx="1465381" cy="1407790"/>
          </a:xfrm>
          <a:prstGeom prst="rect">
            <a:avLst/>
          </a:prstGeom>
          <a:ln w="57150">
            <a:solidFill>
              <a:srgbClr val="FF6600"/>
            </a:solidFill>
          </a:ln>
        </p:spPr>
      </p:pic>
      <p:sp>
        <p:nvSpPr>
          <p:cNvPr id="23" name="22 CuadroTexto"/>
          <p:cNvSpPr txBox="1"/>
          <p:nvPr/>
        </p:nvSpPr>
        <p:spPr>
          <a:xfrm>
            <a:off x="2344497" y="1662359"/>
            <a:ext cx="15456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 smtClean="0">
                <a:solidFill>
                  <a:srgbClr val="FF3300"/>
                </a:solidFill>
                <a:latin typeface="Bradley Hand ITC" panose="03070402050302030203" pitchFamily="66" charset="0"/>
              </a:rPr>
              <a:t>Coreografia </a:t>
            </a:r>
          </a:p>
          <a:p>
            <a:r>
              <a:rPr lang="ca-ES" b="1" dirty="0" smtClean="0">
                <a:solidFill>
                  <a:srgbClr val="FF3300"/>
                </a:solidFill>
                <a:latin typeface="Bradley Hand ITC" panose="03070402050302030203" pitchFamily="66" charset="0"/>
              </a:rPr>
              <a:t>en família</a:t>
            </a:r>
            <a:endParaRPr lang="ca-ES" b="1" dirty="0">
              <a:solidFill>
                <a:srgbClr val="FF3300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2" name="11 Imagen">
            <a:hlinkClick r:id="rId14"/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707" y="1691131"/>
            <a:ext cx="1689073" cy="855797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sp>
        <p:nvSpPr>
          <p:cNvPr id="14" name="13 CuadroTexto"/>
          <p:cNvSpPr txBox="1"/>
          <p:nvPr/>
        </p:nvSpPr>
        <p:spPr>
          <a:xfrm>
            <a:off x="3890113" y="2538001"/>
            <a:ext cx="231826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 smtClean="0">
                <a:solidFill>
                  <a:srgbClr val="7030A0"/>
                </a:solidFill>
                <a:latin typeface="Bradley Hand ITC" panose="03070402050302030203" pitchFamily="66" charset="0"/>
              </a:rPr>
              <a:t>Qui vulgui seguir </a:t>
            </a:r>
          </a:p>
          <a:p>
            <a:r>
              <a:rPr lang="ca-ES" b="1" dirty="0" smtClean="0">
                <a:solidFill>
                  <a:srgbClr val="7030A0"/>
                </a:solidFill>
                <a:latin typeface="Bradley Hand ITC" panose="03070402050302030203" pitchFamily="66" charset="0"/>
              </a:rPr>
              <a:t>amb molt de ritme:</a:t>
            </a:r>
          </a:p>
          <a:p>
            <a:r>
              <a:rPr lang="ca-ES" b="1" dirty="0" smtClean="0">
                <a:solidFill>
                  <a:srgbClr val="7030A0"/>
                </a:solidFill>
                <a:latin typeface="Bradley Hand ITC" panose="03070402050302030203" pitchFamily="66" charset="0"/>
              </a:rPr>
              <a:t>“Mou el cos” de </a:t>
            </a:r>
          </a:p>
          <a:p>
            <a:r>
              <a:rPr lang="ca-ES" b="1" dirty="0" smtClean="0">
                <a:solidFill>
                  <a:srgbClr val="7030A0"/>
                </a:solidFill>
                <a:latin typeface="Bradley Hand ITC" panose="03070402050302030203" pitchFamily="66" charset="0"/>
              </a:rPr>
              <a:t>Damaris Gelabert</a:t>
            </a:r>
            <a:endParaRPr lang="ca-ES" b="1" dirty="0">
              <a:solidFill>
                <a:srgbClr val="7030A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43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91</Words>
  <Application>Microsoft Office PowerPoint</Application>
  <PresentationFormat>Presentación en pantalla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STANLEY</dc:creator>
  <cp:lastModifiedBy>STANLEY</cp:lastModifiedBy>
  <cp:revision>46</cp:revision>
  <dcterms:created xsi:type="dcterms:W3CDTF">2020-04-21T15:11:28Z</dcterms:created>
  <dcterms:modified xsi:type="dcterms:W3CDTF">2020-04-27T05:56:05Z</dcterms:modified>
</cp:coreProperties>
</file>