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Amatic SC"/>
      <p:regular r:id="rId14"/>
      <p:bold r:id="rId15"/>
    </p:embeddedFont>
    <p:embeddedFont>
      <p:font typeface="Source Code Pr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AmaticSC-bold.fntdata"/><Relationship Id="rId14" Type="http://schemas.openxmlformats.org/officeDocument/2006/relationships/font" Target="fonts/AmaticSC-regular.fntdata"/><Relationship Id="rId17" Type="http://schemas.openxmlformats.org/officeDocument/2006/relationships/font" Target="fonts/SourceCodePro-bold.fntdata"/><Relationship Id="rId16" Type="http://schemas.openxmlformats.org/officeDocument/2006/relationships/font" Target="fonts/SourceCodePro-regular.fntdata"/><Relationship Id="rId5" Type="http://schemas.openxmlformats.org/officeDocument/2006/relationships/slide" Target="slides/slide1.xml"/><Relationship Id="rId19" Type="http://schemas.openxmlformats.org/officeDocument/2006/relationships/font" Target="fonts/SourceCodePro-boldItalic.fntdata"/><Relationship Id="rId6" Type="http://schemas.openxmlformats.org/officeDocument/2006/relationships/slide" Target="slides/slide2.xml"/><Relationship Id="rId18" Type="http://schemas.openxmlformats.org/officeDocument/2006/relationships/font" Target="fonts/SourceCodePro-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024038a479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024038a479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024038a479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024038a479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024038a479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024038a479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024038a479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024038a479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024038a479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024038a479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024038a479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024038a479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a:t>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03284d4e54_1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03284d4e54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024038a47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024038a47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google.com/search?rlz=1C1GCEA_enES1031ES1031&amp;q=Atlanta&amp;stick=H4sIAAAAAAAAAONgVuLQz9U3MDSuLHzEaMwt8PLHPWEprUlrTl5jVOHiCs7IL3fNK8ksqRQS42KDsnikuLjgmngWsbI7luQk5pUkAgDBxaAVTAAAAA&amp;sa=X&amp;ved=2ahUKEwjx1MXCvPH8AhUsSfEDHeYWC8IQzIcDKAB6BAgbEAE" TargetMode="External"/><Relationship Id="rId4" Type="http://schemas.openxmlformats.org/officeDocument/2006/relationships/image" Target="../media/image12.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9.png"/><Relationship Id="rId7" Type="http://schemas.openxmlformats.org/officeDocument/2006/relationships/image" Target="../media/image22.png"/><Relationship Id="rId8"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ca"/>
              <a:t>DENIP</a:t>
            </a:r>
            <a:endParaRPr/>
          </a:p>
          <a:p>
            <a:pPr indent="0" lvl="0" marL="0" rtl="0" algn="ctr">
              <a:spcBef>
                <a:spcPts val="0"/>
              </a:spcBef>
              <a:spcAft>
                <a:spcPts val="0"/>
              </a:spcAft>
              <a:buNone/>
            </a:pPr>
            <a:r>
              <a:rPr lang="ca"/>
              <a:t>Dia escolar de la Pau i la no-violència</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ca"/>
              <a:t>6è - 2022-2023</a:t>
            </a:r>
            <a:endParaRPr/>
          </a:p>
        </p:txBody>
      </p:sp>
      <p:pic>
        <p:nvPicPr>
          <p:cNvPr id="58" name="Google Shape;58;p13"/>
          <p:cNvPicPr preferRelativeResize="0"/>
          <p:nvPr/>
        </p:nvPicPr>
        <p:blipFill>
          <a:blip r:embed="rId3">
            <a:alphaModFix/>
          </a:blip>
          <a:stretch>
            <a:fillRect/>
          </a:stretch>
        </p:blipFill>
        <p:spPr>
          <a:xfrm>
            <a:off x="6572250" y="2571750"/>
            <a:ext cx="2571750" cy="2571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ctrTitle"/>
          </p:nvPr>
        </p:nvSpPr>
        <p:spPr>
          <a:xfrm>
            <a:off x="410850" y="94675"/>
            <a:ext cx="8520600" cy="7062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ca"/>
              <a:t>dalai lama</a:t>
            </a:r>
            <a:endParaRPr/>
          </a:p>
        </p:txBody>
      </p:sp>
      <p:cxnSp>
        <p:nvCxnSpPr>
          <p:cNvPr id="64" name="Google Shape;64;p14"/>
          <p:cNvCxnSpPr/>
          <p:nvPr/>
        </p:nvCxnSpPr>
        <p:spPr>
          <a:xfrm flipH="1">
            <a:off x="3171600" y="800875"/>
            <a:ext cx="2999100" cy="49500"/>
          </a:xfrm>
          <a:prstGeom prst="straightConnector1">
            <a:avLst/>
          </a:prstGeom>
          <a:noFill/>
          <a:ln cap="flat" cmpd="sng" w="9525">
            <a:solidFill>
              <a:schemeClr val="dk2"/>
            </a:solidFill>
            <a:prstDash val="solid"/>
            <a:round/>
            <a:headEnd len="med" w="med" type="none"/>
            <a:tailEnd len="med" w="med" type="none"/>
          </a:ln>
        </p:spPr>
      </p:cxnSp>
      <p:sp>
        <p:nvSpPr>
          <p:cNvPr id="65" name="Google Shape;65;p14"/>
          <p:cNvSpPr txBox="1"/>
          <p:nvPr/>
        </p:nvSpPr>
        <p:spPr>
          <a:xfrm>
            <a:off x="386550" y="884675"/>
            <a:ext cx="8569200" cy="243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a">
                <a:solidFill>
                  <a:srgbClr val="333333"/>
                </a:solidFill>
                <a:latin typeface="Source Code Pro"/>
                <a:ea typeface="Source Code Pro"/>
                <a:cs typeface="Source Code Pro"/>
                <a:sym typeface="Source Code Pro"/>
              </a:rPr>
              <a:t>El Dalai Lama defensa que tots els nens tinguin dret a una educació digne.</a:t>
            </a:r>
            <a:endParaRPr>
              <a:solidFill>
                <a:srgbClr val="333333"/>
              </a:solidFill>
              <a:latin typeface="Source Code Pro"/>
              <a:ea typeface="Source Code Pro"/>
              <a:cs typeface="Source Code Pro"/>
              <a:sym typeface="Source Code Pro"/>
            </a:endParaRPr>
          </a:p>
          <a:p>
            <a:pPr indent="0" lvl="0" marL="0" rtl="0" algn="l">
              <a:spcBef>
                <a:spcPts val="0"/>
              </a:spcBef>
              <a:spcAft>
                <a:spcPts val="0"/>
              </a:spcAft>
              <a:buNone/>
            </a:pPr>
            <a:r>
              <a:t/>
            </a:r>
            <a:endParaRPr>
              <a:solidFill>
                <a:srgbClr val="333333"/>
              </a:solidFill>
              <a:latin typeface="Source Code Pro"/>
              <a:ea typeface="Source Code Pro"/>
              <a:cs typeface="Source Code Pro"/>
              <a:sym typeface="Source Code Pro"/>
            </a:endParaRPr>
          </a:p>
          <a:p>
            <a:pPr indent="0" lvl="0" marL="0" rtl="0" algn="l">
              <a:spcBef>
                <a:spcPts val="0"/>
              </a:spcBef>
              <a:spcAft>
                <a:spcPts val="0"/>
              </a:spcAft>
              <a:buNone/>
            </a:pPr>
            <a:r>
              <a:rPr lang="ca">
                <a:solidFill>
                  <a:srgbClr val="333333"/>
                </a:solidFill>
                <a:latin typeface="Source Code Pro"/>
                <a:ea typeface="Source Code Pro"/>
                <a:cs typeface="Source Code Pro"/>
                <a:sym typeface="Source Code Pro"/>
              </a:rPr>
              <a:t>Li va ser concedit en 1989 el Premi Nobel de la Pau.</a:t>
            </a:r>
            <a:endParaRPr>
              <a:solidFill>
                <a:srgbClr val="333333"/>
              </a:solidFill>
              <a:latin typeface="Source Code Pro"/>
              <a:ea typeface="Source Code Pro"/>
              <a:cs typeface="Source Code Pro"/>
              <a:sym typeface="Source Code Pro"/>
            </a:endParaRPr>
          </a:p>
          <a:p>
            <a:pPr indent="0" lvl="0" marL="0" rtl="0" algn="l">
              <a:spcBef>
                <a:spcPts val="0"/>
              </a:spcBef>
              <a:spcAft>
                <a:spcPts val="0"/>
              </a:spcAft>
              <a:buNone/>
            </a:pPr>
            <a:r>
              <a:t/>
            </a:r>
            <a:endParaRPr>
              <a:solidFill>
                <a:srgbClr val="333333"/>
              </a:solidFill>
              <a:latin typeface="Source Code Pro"/>
              <a:ea typeface="Source Code Pro"/>
              <a:cs typeface="Source Code Pro"/>
              <a:sym typeface="Source Code Pro"/>
            </a:endParaRPr>
          </a:p>
          <a:p>
            <a:pPr indent="0" lvl="0" marL="0" rtl="0" algn="l">
              <a:spcBef>
                <a:spcPts val="0"/>
              </a:spcBef>
              <a:spcAft>
                <a:spcPts val="0"/>
              </a:spcAft>
              <a:buNone/>
            </a:pPr>
            <a:r>
              <a:rPr lang="ca">
                <a:solidFill>
                  <a:srgbClr val="333333"/>
                </a:solidFill>
                <a:latin typeface="Source Code Pro"/>
                <a:ea typeface="Source Code Pro"/>
                <a:cs typeface="Source Code Pro"/>
                <a:sym typeface="Source Code Pro"/>
              </a:rPr>
              <a:t>El Dalai lama té una lluita pacífica contra China. Ell viu al Tibet. La Xina va envair el Tíbel i els tibetans volen que el seu país (el Tibet) torni a ser independent.</a:t>
            </a:r>
            <a:endParaRPr>
              <a:solidFill>
                <a:srgbClr val="333333"/>
              </a:solidFill>
              <a:latin typeface="Source Code Pro"/>
              <a:ea typeface="Source Code Pro"/>
              <a:cs typeface="Source Code Pro"/>
              <a:sym typeface="Source Code Pro"/>
            </a:endParaRPr>
          </a:p>
          <a:p>
            <a:pPr indent="0" lvl="0" marL="0" rtl="0" algn="l">
              <a:spcBef>
                <a:spcPts val="0"/>
              </a:spcBef>
              <a:spcAft>
                <a:spcPts val="0"/>
              </a:spcAft>
              <a:buNone/>
            </a:pPr>
            <a:r>
              <a:t/>
            </a:r>
            <a:endParaRPr sz="1200">
              <a:solidFill>
                <a:srgbClr val="333333"/>
              </a:solidFill>
            </a:endParaRPr>
          </a:p>
          <a:p>
            <a:pPr indent="0" lvl="0" marL="0" rtl="0" algn="l">
              <a:spcBef>
                <a:spcPts val="0"/>
              </a:spcBef>
              <a:spcAft>
                <a:spcPts val="0"/>
              </a:spcAft>
              <a:buNone/>
            </a:pPr>
            <a:r>
              <a:rPr lang="ca" sz="1200">
                <a:solidFill>
                  <a:srgbClr val="333333"/>
                </a:solidFill>
              </a:rPr>
              <a:t>Dalai Lama és el líder espiritual i temporal del Tibet. En 1950, quan Dalai Lama tenia 15 anys, Tenzin Gyasto va assumir el títol de Dalai Lama per protegir el Tibet, que estava sent envaïda  per la Xina.</a:t>
            </a:r>
            <a:endParaRPr sz="1200">
              <a:solidFill>
                <a:srgbClr val="333333"/>
              </a:solidFill>
            </a:endParaRPr>
          </a:p>
          <a:p>
            <a:pPr indent="0" lvl="0" marL="0" rtl="0" algn="l">
              <a:spcBef>
                <a:spcPts val="0"/>
              </a:spcBef>
              <a:spcAft>
                <a:spcPts val="0"/>
              </a:spcAft>
              <a:buNone/>
            </a:pPr>
            <a:r>
              <a:rPr lang="ca" sz="1200">
                <a:solidFill>
                  <a:srgbClr val="333333"/>
                </a:solidFill>
              </a:rPr>
              <a:t>Bernat A., Léster, Noa</a:t>
            </a:r>
            <a:endParaRPr sz="1200">
              <a:solidFill>
                <a:srgbClr val="333333"/>
              </a:solidFill>
            </a:endParaRPr>
          </a:p>
        </p:txBody>
      </p:sp>
      <p:pic>
        <p:nvPicPr>
          <p:cNvPr id="66" name="Google Shape;66;p14"/>
          <p:cNvPicPr preferRelativeResize="0"/>
          <p:nvPr/>
        </p:nvPicPr>
        <p:blipFill>
          <a:blip r:embed="rId3">
            <a:alphaModFix/>
          </a:blip>
          <a:stretch>
            <a:fillRect/>
          </a:stretch>
        </p:blipFill>
        <p:spPr>
          <a:xfrm>
            <a:off x="7103099" y="3102599"/>
            <a:ext cx="2040900" cy="2040900"/>
          </a:xfrm>
          <a:prstGeom prst="rect">
            <a:avLst/>
          </a:prstGeom>
          <a:noFill/>
          <a:ln>
            <a:noFill/>
          </a:ln>
        </p:spPr>
      </p:pic>
      <p:pic>
        <p:nvPicPr>
          <p:cNvPr id="67" name="Google Shape;67;p14"/>
          <p:cNvPicPr preferRelativeResize="0"/>
          <p:nvPr/>
        </p:nvPicPr>
        <p:blipFill>
          <a:blip r:embed="rId4">
            <a:alphaModFix/>
          </a:blip>
          <a:stretch>
            <a:fillRect/>
          </a:stretch>
        </p:blipFill>
        <p:spPr>
          <a:xfrm>
            <a:off x="660550" y="3307813"/>
            <a:ext cx="1630475" cy="1630475"/>
          </a:xfrm>
          <a:prstGeom prst="rect">
            <a:avLst/>
          </a:prstGeom>
          <a:noFill/>
          <a:ln>
            <a:noFill/>
          </a:ln>
        </p:spPr>
      </p:pic>
      <p:pic>
        <p:nvPicPr>
          <p:cNvPr id="68" name="Google Shape;68;p14"/>
          <p:cNvPicPr preferRelativeResize="0"/>
          <p:nvPr/>
        </p:nvPicPr>
        <p:blipFill>
          <a:blip r:embed="rId5">
            <a:alphaModFix/>
          </a:blip>
          <a:stretch>
            <a:fillRect/>
          </a:stretch>
        </p:blipFill>
        <p:spPr>
          <a:xfrm>
            <a:off x="3171600" y="3290294"/>
            <a:ext cx="2938624" cy="18037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ctrTitle"/>
          </p:nvPr>
        </p:nvSpPr>
        <p:spPr>
          <a:xfrm>
            <a:off x="745050" y="83625"/>
            <a:ext cx="10237500" cy="1839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ca"/>
              <a:t>NELSON MANDELA</a:t>
            </a:r>
            <a:endParaRPr/>
          </a:p>
        </p:txBody>
      </p:sp>
      <p:sp>
        <p:nvSpPr>
          <p:cNvPr id="74" name="Google Shape;74;p15"/>
          <p:cNvSpPr txBox="1"/>
          <p:nvPr>
            <p:ph idx="1" type="subTitle"/>
          </p:nvPr>
        </p:nvSpPr>
        <p:spPr>
          <a:xfrm>
            <a:off x="311700" y="3403200"/>
            <a:ext cx="8520600" cy="88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ca" sz="1500">
                <a:solidFill>
                  <a:srgbClr val="000000"/>
                </a:solidFill>
                <a:latin typeface="Arial"/>
                <a:ea typeface="Arial"/>
                <a:cs typeface="Arial"/>
                <a:sym typeface="Arial"/>
              </a:rPr>
              <a:t>Va liderar el Congrés Nacional Africà per acabar amb l'apartheid i va establir un nou govern multiracial. L’aparheid és una situació molt negativa que tenies a Sud-Àfrica, on els negres i els blancs no tenien els mateixos drets. Era una situació molt injusta. </a:t>
            </a:r>
            <a:endParaRPr b="0" sz="1500">
              <a:solidFill>
                <a:srgbClr val="000000"/>
              </a:solidFill>
              <a:latin typeface="Arial"/>
              <a:ea typeface="Arial"/>
              <a:cs typeface="Arial"/>
              <a:sym typeface="Arial"/>
            </a:endParaRPr>
          </a:p>
          <a:p>
            <a:pPr indent="0" lvl="0" marL="0" rtl="0" algn="l">
              <a:spcBef>
                <a:spcPts val="0"/>
              </a:spcBef>
              <a:spcAft>
                <a:spcPts val="0"/>
              </a:spcAft>
              <a:buNone/>
            </a:pPr>
            <a:r>
              <a:rPr b="0" lang="ca" sz="1500">
                <a:solidFill>
                  <a:srgbClr val="000000"/>
                </a:solidFill>
                <a:latin typeface="Arial"/>
                <a:ea typeface="Arial"/>
                <a:cs typeface="Arial"/>
                <a:sym typeface="Arial"/>
              </a:rPr>
              <a:t>El van acusar per una traïció i sabotatge al govern</a:t>
            </a:r>
            <a:endParaRPr b="0" sz="1500">
              <a:solidFill>
                <a:srgbClr val="000000"/>
              </a:solidFill>
              <a:latin typeface="Arial"/>
              <a:ea typeface="Arial"/>
              <a:cs typeface="Arial"/>
              <a:sym typeface="Arial"/>
            </a:endParaRPr>
          </a:p>
          <a:p>
            <a:pPr indent="0" lvl="0" marL="0" rtl="0" algn="l">
              <a:spcBef>
                <a:spcPts val="0"/>
              </a:spcBef>
              <a:spcAft>
                <a:spcPts val="0"/>
              </a:spcAft>
              <a:buNone/>
            </a:pPr>
            <a:r>
              <a:rPr b="0" lang="ca" sz="1500">
                <a:solidFill>
                  <a:srgbClr val="000000"/>
                </a:solidFill>
                <a:latin typeface="Arial"/>
                <a:ea typeface="Arial"/>
                <a:cs typeface="Arial"/>
                <a:sym typeface="Arial"/>
              </a:rPr>
              <a:t>Va estar a la presó durant vint-i-set anys per perdonar el govern blanc. A banda d'ell també van portar centenars de persones del congrés africà, però alguns van escapar.</a:t>
            </a:r>
            <a:endParaRPr b="0" sz="1500">
              <a:solidFill>
                <a:srgbClr val="000000"/>
              </a:solidFill>
              <a:latin typeface="Arial"/>
              <a:ea typeface="Arial"/>
              <a:cs typeface="Arial"/>
              <a:sym typeface="Arial"/>
            </a:endParaRPr>
          </a:p>
          <a:p>
            <a:pPr indent="0" lvl="0" marL="0" rtl="0" algn="l">
              <a:spcBef>
                <a:spcPts val="0"/>
              </a:spcBef>
              <a:spcAft>
                <a:spcPts val="0"/>
              </a:spcAft>
              <a:buNone/>
            </a:pPr>
            <a:r>
              <a:rPr b="0" lang="ca" sz="1500">
                <a:solidFill>
                  <a:srgbClr val="000000"/>
                </a:solidFill>
                <a:latin typeface="Arial"/>
                <a:ea typeface="Arial"/>
                <a:cs typeface="Arial"/>
                <a:sym typeface="Arial"/>
              </a:rPr>
              <a:t>Al final va aconseguir ser president de Sud-Àfrica, i gràcies a ell l’aparheid ha deixat d’existir al seu país. </a:t>
            </a:r>
            <a:endParaRPr b="0" sz="1500">
              <a:solidFill>
                <a:srgbClr val="000000"/>
              </a:solidFill>
              <a:latin typeface="Arial"/>
              <a:ea typeface="Arial"/>
              <a:cs typeface="Arial"/>
              <a:sym typeface="Arial"/>
            </a:endParaRPr>
          </a:p>
        </p:txBody>
      </p:sp>
      <p:pic>
        <p:nvPicPr>
          <p:cNvPr id="75" name="Google Shape;75;p15"/>
          <p:cNvPicPr preferRelativeResize="0"/>
          <p:nvPr/>
        </p:nvPicPr>
        <p:blipFill>
          <a:blip r:embed="rId3">
            <a:alphaModFix/>
          </a:blip>
          <a:stretch>
            <a:fillRect/>
          </a:stretch>
        </p:blipFill>
        <p:spPr>
          <a:xfrm>
            <a:off x="311700" y="1281975"/>
            <a:ext cx="2857500" cy="1600200"/>
          </a:xfrm>
          <a:prstGeom prst="rect">
            <a:avLst/>
          </a:prstGeom>
          <a:noFill/>
          <a:ln>
            <a:noFill/>
          </a:ln>
        </p:spPr>
      </p:pic>
      <p:sp>
        <p:nvSpPr>
          <p:cNvPr id="76" name="Google Shape;76;p15"/>
          <p:cNvSpPr txBox="1"/>
          <p:nvPr/>
        </p:nvSpPr>
        <p:spPr>
          <a:xfrm>
            <a:off x="3405075" y="1630875"/>
            <a:ext cx="5919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ca" sz="1200"/>
              <a:t>Va ser  guanyador del Premi Nobel de la Pau el 1993</a:t>
            </a:r>
            <a:endParaRPr/>
          </a:p>
        </p:txBody>
      </p:sp>
      <p:pic>
        <p:nvPicPr>
          <p:cNvPr id="77" name="Google Shape;77;p15"/>
          <p:cNvPicPr preferRelativeResize="0"/>
          <p:nvPr/>
        </p:nvPicPr>
        <p:blipFill>
          <a:blip r:embed="rId4">
            <a:alphaModFix/>
          </a:blip>
          <a:stretch>
            <a:fillRect/>
          </a:stretch>
        </p:blipFill>
        <p:spPr>
          <a:xfrm>
            <a:off x="513550" y="0"/>
            <a:ext cx="1908725" cy="1524000"/>
          </a:xfrm>
          <a:prstGeom prst="rect">
            <a:avLst/>
          </a:prstGeom>
          <a:noFill/>
          <a:ln>
            <a:noFill/>
          </a:ln>
        </p:spPr>
      </p:pic>
      <p:sp>
        <p:nvSpPr>
          <p:cNvPr id="78" name="Google Shape;78;p15"/>
          <p:cNvSpPr txBox="1"/>
          <p:nvPr/>
        </p:nvSpPr>
        <p:spPr>
          <a:xfrm>
            <a:off x="4622525" y="4669375"/>
            <a:ext cx="428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a">
                <a:latin typeface="Source Code Pro"/>
                <a:ea typeface="Source Code Pro"/>
                <a:cs typeface="Source Code Pro"/>
                <a:sym typeface="Source Code Pro"/>
              </a:rPr>
              <a:t>Cloe, Guille, Martin i Emilia</a:t>
            </a:r>
            <a:endParaRPr>
              <a:latin typeface="Source Code Pro"/>
              <a:ea typeface="Source Code Pro"/>
              <a:cs typeface="Source Code Pro"/>
              <a:sym typeface="Source Code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ctrTitle"/>
          </p:nvPr>
        </p:nvSpPr>
        <p:spPr>
          <a:xfrm>
            <a:off x="1417400" y="-9700"/>
            <a:ext cx="6442800" cy="1339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SzPts val="990"/>
              <a:buNone/>
            </a:pPr>
            <a:r>
              <a:rPr lang="ca" sz="7100">
                <a:solidFill>
                  <a:srgbClr val="D7CDF0"/>
                </a:solidFill>
              </a:rPr>
              <a:t>TERESA D</a:t>
            </a:r>
            <a:r>
              <a:rPr lang="ca" sz="7100">
                <a:solidFill>
                  <a:srgbClr val="D7CDF0"/>
                </a:solidFill>
              </a:rPr>
              <a:t>E CALCUTA</a:t>
            </a:r>
            <a:endParaRPr sz="7100">
              <a:solidFill>
                <a:srgbClr val="D7CDF0"/>
              </a:solidFill>
            </a:endParaRPr>
          </a:p>
        </p:txBody>
      </p:sp>
      <p:sp>
        <p:nvSpPr>
          <p:cNvPr id="84" name="Google Shape;84;p16"/>
          <p:cNvSpPr txBox="1"/>
          <p:nvPr>
            <p:ph idx="1" type="subTitle"/>
          </p:nvPr>
        </p:nvSpPr>
        <p:spPr>
          <a:xfrm>
            <a:off x="-7538675" y="5444950"/>
            <a:ext cx="3619200" cy="1339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
        <p:nvSpPr>
          <p:cNvPr id="85" name="Google Shape;85;p16"/>
          <p:cNvSpPr txBox="1"/>
          <p:nvPr/>
        </p:nvSpPr>
        <p:spPr>
          <a:xfrm>
            <a:off x="904750" y="3052650"/>
            <a:ext cx="7640100" cy="2013000"/>
          </a:xfrm>
          <a:prstGeom prst="rect">
            <a:avLst/>
          </a:prstGeom>
          <a:noFill/>
          <a:ln>
            <a:noFill/>
          </a:ln>
        </p:spPr>
        <p:txBody>
          <a:bodyPr anchorCtr="0" anchor="ctr" bIns="91425" lIns="91425" spcFirstLastPara="1" rIns="91425" wrap="square" tIns="91425">
            <a:noAutofit/>
          </a:bodyPr>
          <a:lstStyle/>
          <a:p>
            <a:pPr indent="0" lvl="0" marL="0" marR="38100" rtl="0" algn="l">
              <a:lnSpc>
                <a:spcPct val="128571"/>
              </a:lnSpc>
              <a:spcBef>
                <a:spcPts val="0"/>
              </a:spcBef>
              <a:spcAft>
                <a:spcPts val="0"/>
              </a:spcAft>
              <a:buNone/>
            </a:pPr>
            <a:r>
              <a:rPr lang="ca" sz="1300">
                <a:highlight>
                  <a:srgbClr val="EAD1DC"/>
                </a:highlight>
              </a:rPr>
              <a:t>Més o menys  a l’any 1950, la Mare Teresa </a:t>
            </a:r>
            <a:r>
              <a:rPr lang="ca" sz="1300" u="sng">
                <a:highlight>
                  <a:srgbClr val="EAD1DC"/>
                </a:highlight>
              </a:rPr>
              <a:t>va a ajudar les persones malaltes de lepra, indigents, ancians, nens abandonats i gent amb SIDA…</a:t>
            </a:r>
            <a:r>
              <a:rPr lang="ca" sz="1300"/>
              <a:t>. </a:t>
            </a:r>
            <a:r>
              <a:rPr lang="ca" sz="1300">
                <a:solidFill>
                  <a:srgbClr val="202124"/>
                </a:solidFill>
                <a:highlight>
                  <a:srgbClr val="D4F7DA"/>
                </a:highlight>
              </a:rPr>
              <a:t>Va fundar la congregació Missioneres de la Caritat i va dedicar la seva missió al servei els "més pobres entre els pobres", "els intocables", els últims a la jerarquia social de la societat índia</a:t>
            </a:r>
            <a:endParaRPr sz="1300">
              <a:solidFill>
                <a:srgbClr val="202124"/>
              </a:solidFill>
              <a:highlight>
                <a:srgbClr val="D4F7DA"/>
              </a:highlight>
            </a:endParaRPr>
          </a:p>
          <a:p>
            <a:pPr indent="0" lvl="0" marL="0" marR="38100" rtl="0" algn="l">
              <a:lnSpc>
                <a:spcPct val="128571"/>
              </a:lnSpc>
              <a:spcBef>
                <a:spcPts val="0"/>
              </a:spcBef>
              <a:spcAft>
                <a:spcPts val="0"/>
              </a:spcAft>
              <a:buNone/>
            </a:pPr>
            <a:r>
              <a:rPr lang="ca" sz="1300">
                <a:solidFill>
                  <a:srgbClr val="202124"/>
                </a:solidFill>
                <a:highlight>
                  <a:srgbClr val="F8F9FA"/>
                </a:highlight>
              </a:rPr>
              <a:t>Ella defensava la vida humana tant la nascuda com l'abandonada i descartada</a:t>
            </a:r>
            <a:endParaRPr sz="1300">
              <a:solidFill>
                <a:srgbClr val="202124"/>
              </a:solidFill>
              <a:highlight>
                <a:srgbClr val="F8F9FA"/>
              </a:highlight>
            </a:endParaRPr>
          </a:p>
          <a:p>
            <a:pPr indent="0" lvl="0" marL="0" marR="38100" rtl="0" algn="l">
              <a:lnSpc>
                <a:spcPct val="128571"/>
              </a:lnSpc>
              <a:spcBef>
                <a:spcPts val="0"/>
              </a:spcBef>
              <a:spcAft>
                <a:spcPts val="0"/>
              </a:spcAft>
              <a:buNone/>
            </a:pPr>
            <a:r>
              <a:rPr lang="ca" sz="1300"/>
              <a:t>Ella no sol aliviava les feridas corporals, i el abandonament, sino que sapiguesin que deu els vol.</a:t>
            </a:r>
            <a:endParaRPr sz="1300"/>
          </a:p>
          <a:p>
            <a:pPr indent="0" lvl="0" marL="0" marR="38100" rtl="0" algn="l">
              <a:lnSpc>
                <a:spcPct val="128571"/>
              </a:lnSpc>
              <a:spcBef>
                <a:spcPts val="0"/>
              </a:spcBef>
              <a:spcAft>
                <a:spcPts val="0"/>
              </a:spcAft>
              <a:buNone/>
            </a:pPr>
            <a:r>
              <a:rPr lang="ca" sz="1300">
                <a:highlight>
                  <a:srgbClr val="CFE2F3"/>
                </a:highlight>
              </a:rPr>
              <a:t>Va fundar un orde religiós femenina anomenada les Missioneres de la Caritat. El seu treball inicial era ensenyar a llegir els nens pobres del carrer. </a:t>
            </a:r>
            <a:r>
              <a:rPr lang="ca" sz="1300">
                <a:highlight>
                  <a:srgbClr val="F1F1DA"/>
                </a:highlight>
              </a:rPr>
              <a:t>Ella volia dir-li a tothom que més enllà del patiment existeix la capacitat de percebre a déu i estimar la vida. </a:t>
            </a:r>
            <a:r>
              <a:rPr lang="ca" sz="1300"/>
              <a:t>En 1952 va obrir un centre per a moribunds de tots els credos i, des de llavors, atén a nens sense diners o avis.</a:t>
            </a:r>
            <a:endParaRPr sz="1600"/>
          </a:p>
          <a:p>
            <a:pPr indent="0" lvl="0" marL="0" rtl="0" algn="l">
              <a:lnSpc>
                <a:spcPct val="115000"/>
              </a:lnSpc>
              <a:spcBef>
                <a:spcPts val="0"/>
              </a:spcBef>
              <a:spcAft>
                <a:spcPts val="0"/>
              </a:spcAft>
              <a:buNone/>
            </a:pPr>
            <a:r>
              <a:t/>
            </a:r>
            <a:endParaRPr sz="1500"/>
          </a:p>
        </p:txBody>
      </p:sp>
      <p:pic>
        <p:nvPicPr>
          <p:cNvPr id="86" name="Google Shape;86;p16"/>
          <p:cNvPicPr preferRelativeResize="0"/>
          <p:nvPr/>
        </p:nvPicPr>
        <p:blipFill>
          <a:blip r:embed="rId3">
            <a:alphaModFix/>
          </a:blip>
          <a:stretch>
            <a:fillRect/>
          </a:stretch>
        </p:blipFill>
        <p:spPr>
          <a:xfrm>
            <a:off x="5621611" y="1166674"/>
            <a:ext cx="3330539" cy="1471725"/>
          </a:xfrm>
          <a:prstGeom prst="rect">
            <a:avLst/>
          </a:prstGeom>
          <a:noFill/>
          <a:ln cap="flat" cmpd="sng" w="9525">
            <a:solidFill>
              <a:srgbClr val="CC0000"/>
            </a:solidFill>
            <a:prstDash val="solid"/>
            <a:round/>
            <a:headEnd len="sm" w="sm" type="none"/>
            <a:tailEnd len="sm" w="sm" type="none"/>
          </a:ln>
        </p:spPr>
      </p:pic>
      <p:pic>
        <p:nvPicPr>
          <p:cNvPr id="87" name="Google Shape;87;p16"/>
          <p:cNvPicPr preferRelativeResize="0"/>
          <p:nvPr/>
        </p:nvPicPr>
        <p:blipFill>
          <a:blip r:embed="rId4">
            <a:alphaModFix/>
          </a:blip>
          <a:stretch>
            <a:fillRect/>
          </a:stretch>
        </p:blipFill>
        <p:spPr>
          <a:xfrm>
            <a:off x="236250" y="687224"/>
            <a:ext cx="1833400" cy="1664325"/>
          </a:xfrm>
          <a:prstGeom prst="rect">
            <a:avLst/>
          </a:prstGeom>
          <a:noFill/>
          <a:ln>
            <a:noFill/>
          </a:ln>
        </p:spPr>
      </p:pic>
      <p:sp>
        <p:nvSpPr>
          <p:cNvPr id="88" name="Google Shape;88;p16"/>
          <p:cNvSpPr txBox="1"/>
          <p:nvPr/>
        </p:nvSpPr>
        <p:spPr>
          <a:xfrm>
            <a:off x="2558700" y="1448350"/>
            <a:ext cx="650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a">
                <a:latin typeface="Source Code Pro"/>
                <a:ea typeface="Source Code Pro"/>
                <a:cs typeface="Source Code Pro"/>
                <a:sym typeface="Source Code Pro"/>
              </a:rPr>
              <a:t>Tomi, Pau, Lola i Sabela</a:t>
            </a:r>
            <a:endParaRPr>
              <a:latin typeface="Source Code Pro"/>
              <a:ea typeface="Source Code Pro"/>
              <a:cs typeface="Source Code Pro"/>
              <a:sym typeface="Source Code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a"/>
              <a:t>             </a:t>
            </a:r>
            <a:r>
              <a:rPr lang="ca"/>
              <a:t>Rigoberta mench</a:t>
            </a:r>
            <a:r>
              <a:rPr lang="ca"/>
              <a:t>ú           </a:t>
            </a:r>
            <a:endParaRPr/>
          </a:p>
        </p:txBody>
      </p:sp>
      <p:sp>
        <p:nvSpPr>
          <p:cNvPr id="94" name="Google Shape;94;p17"/>
          <p:cNvSpPr txBox="1"/>
          <p:nvPr>
            <p:ph idx="1" type="body"/>
          </p:nvPr>
        </p:nvSpPr>
        <p:spPr>
          <a:xfrm>
            <a:off x="60600" y="1093850"/>
            <a:ext cx="9022800" cy="39258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sz="10407">
              <a:solidFill>
                <a:srgbClr val="202124"/>
              </a:solidFill>
              <a:highlight>
                <a:schemeClr val="lt1"/>
              </a:highlight>
              <a:latin typeface="Arial"/>
              <a:ea typeface="Arial"/>
              <a:cs typeface="Arial"/>
              <a:sym typeface="Arial"/>
            </a:endParaRPr>
          </a:p>
          <a:p>
            <a:pPr indent="0" lvl="0" marL="0" rtl="0" algn="l">
              <a:spcBef>
                <a:spcPts val="0"/>
              </a:spcBef>
              <a:spcAft>
                <a:spcPts val="0"/>
              </a:spcAft>
              <a:buNone/>
            </a:pPr>
            <a:r>
              <a:rPr lang="ca" sz="5630">
                <a:solidFill>
                  <a:srgbClr val="333333"/>
                </a:solidFill>
                <a:highlight>
                  <a:schemeClr val="lt1"/>
                </a:highlight>
                <a:latin typeface="Arial"/>
                <a:ea typeface="Arial"/>
                <a:cs typeface="Arial"/>
                <a:sym typeface="Arial"/>
              </a:rPr>
              <a:t>Va néixer el 9 de gener de 1959. L’activista de Guatemala va créixer en un país afectat per un conflicte armat entre el govern i una guerrilla reivindicadora de justícia social i millors condicions de vida.</a:t>
            </a:r>
            <a:endParaRPr sz="5630">
              <a:solidFill>
                <a:srgbClr val="333333"/>
              </a:solidFill>
              <a:highlight>
                <a:schemeClr val="lt1"/>
              </a:highlight>
              <a:latin typeface="Arial"/>
              <a:ea typeface="Arial"/>
              <a:cs typeface="Arial"/>
              <a:sym typeface="Arial"/>
            </a:endParaRPr>
          </a:p>
          <a:p>
            <a:pPr indent="0" lvl="0" marL="0" rtl="0" algn="l">
              <a:spcBef>
                <a:spcPts val="0"/>
              </a:spcBef>
              <a:spcAft>
                <a:spcPts val="0"/>
              </a:spcAft>
              <a:buNone/>
            </a:pPr>
            <a:r>
              <a:rPr lang="ca" sz="5630">
                <a:solidFill>
                  <a:srgbClr val="333333"/>
                </a:solidFill>
                <a:highlight>
                  <a:schemeClr val="lt1"/>
                </a:highlight>
                <a:latin typeface="Arial"/>
                <a:ea typeface="Arial"/>
                <a:cs typeface="Arial"/>
                <a:sym typeface="Arial"/>
              </a:rPr>
              <a:t>Ja adulta, Menchú va iniciar una campaña internacional de denúncia contra les atrocitats comeses per les autoritats guatemalenques. El seu coratge en la denúncia de les penúries de les comunitats indígenes del seu país va ser reconeguda amb el premi Nobel de la Pau de 1992. </a:t>
            </a:r>
            <a:endParaRPr sz="5630">
              <a:solidFill>
                <a:schemeClr val="accent5"/>
              </a:solidFill>
              <a:highlight>
                <a:schemeClr val="lt1"/>
              </a:highlight>
              <a:latin typeface="Arial"/>
              <a:ea typeface="Arial"/>
              <a:cs typeface="Arial"/>
              <a:sym typeface="Arial"/>
            </a:endParaRPr>
          </a:p>
          <a:p>
            <a:pPr indent="0" lvl="0" marL="0" marR="76200" rtl="0" algn="l">
              <a:lnSpc>
                <a:spcPct val="150000"/>
              </a:lnSpc>
              <a:spcBef>
                <a:spcPts val="0"/>
              </a:spcBef>
              <a:spcAft>
                <a:spcPts val="0"/>
              </a:spcAft>
              <a:buNone/>
            </a:pPr>
            <a:r>
              <a:rPr lang="ca" sz="5600">
                <a:solidFill>
                  <a:srgbClr val="333333"/>
                </a:solidFill>
                <a:highlight>
                  <a:schemeClr val="lt1"/>
                </a:highlight>
                <a:latin typeface="Arial"/>
                <a:ea typeface="Arial"/>
                <a:cs typeface="Arial"/>
                <a:sym typeface="Arial"/>
              </a:rPr>
              <a:t>A causa d'aquesta situació, gran part de la familia de Rigoberta va ser víctima: la seva mare i el seu germà major van ser torturats i assassinats pels militars; el seu pare va ser cremat viu durant una protesta. </a:t>
            </a:r>
            <a:endParaRPr sz="5600">
              <a:solidFill>
                <a:srgbClr val="333333"/>
              </a:solidFill>
              <a:highlight>
                <a:schemeClr val="lt1"/>
              </a:highlight>
              <a:latin typeface="Arial"/>
              <a:ea typeface="Arial"/>
              <a:cs typeface="Arial"/>
              <a:sym typeface="Arial"/>
            </a:endParaRPr>
          </a:p>
          <a:p>
            <a:pPr indent="0" lvl="0" marL="0" marR="76200" rtl="0" algn="l">
              <a:lnSpc>
                <a:spcPct val="150000"/>
              </a:lnSpc>
              <a:spcBef>
                <a:spcPts val="0"/>
              </a:spcBef>
              <a:spcAft>
                <a:spcPts val="0"/>
              </a:spcAft>
              <a:buNone/>
            </a:pPr>
            <a:r>
              <a:rPr lang="ca" sz="5600">
                <a:solidFill>
                  <a:srgbClr val="333333"/>
                </a:solidFill>
                <a:highlight>
                  <a:schemeClr val="lt1"/>
                </a:highlight>
                <a:latin typeface="Arial"/>
                <a:ea typeface="Arial"/>
                <a:cs typeface="Arial"/>
                <a:sym typeface="Arial"/>
              </a:rPr>
              <a:t>Ella va lluitar pels drets del indígenes.</a:t>
            </a:r>
            <a:endParaRPr sz="5630">
              <a:solidFill>
                <a:srgbClr val="333333"/>
              </a:solidFill>
              <a:highlight>
                <a:schemeClr val="lt1"/>
              </a:highlight>
              <a:latin typeface="Arial"/>
              <a:ea typeface="Arial"/>
              <a:cs typeface="Arial"/>
              <a:sym typeface="Arial"/>
            </a:endParaRPr>
          </a:p>
          <a:p>
            <a:pPr indent="0" lvl="0" marL="0" rtl="0" algn="l">
              <a:spcBef>
                <a:spcPts val="0"/>
              </a:spcBef>
              <a:spcAft>
                <a:spcPts val="0"/>
              </a:spcAft>
              <a:buNone/>
            </a:pPr>
            <a:r>
              <a:rPr lang="ca" sz="5630">
                <a:solidFill>
                  <a:srgbClr val="333333"/>
                </a:solidFill>
                <a:highlight>
                  <a:schemeClr val="lt1"/>
                </a:highlight>
                <a:latin typeface="Arial"/>
                <a:ea typeface="Arial"/>
                <a:cs typeface="Arial"/>
                <a:sym typeface="Arial"/>
              </a:rPr>
              <a:t>Premis:</a:t>
            </a:r>
            <a:endParaRPr sz="5630">
              <a:solidFill>
                <a:srgbClr val="333333"/>
              </a:solidFill>
              <a:highlight>
                <a:schemeClr val="lt1"/>
              </a:highlight>
              <a:latin typeface="Arial"/>
              <a:ea typeface="Arial"/>
              <a:cs typeface="Arial"/>
              <a:sym typeface="Arial"/>
            </a:endParaRPr>
          </a:p>
          <a:p>
            <a:pPr indent="0" lvl="0" marL="0" rtl="0" algn="l">
              <a:spcBef>
                <a:spcPts val="0"/>
              </a:spcBef>
              <a:spcAft>
                <a:spcPts val="0"/>
              </a:spcAft>
              <a:buNone/>
            </a:pPr>
            <a:r>
              <a:rPr lang="ca" sz="5630">
                <a:solidFill>
                  <a:srgbClr val="333333"/>
                </a:solidFill>
                <a:highlight>
                  <a:schemeClr val="lt1"/>
                </a:highlight>
                <a:latin typeface="Arial"/>
                <a:ea typeface="Arial"/>
                <a:cs typeface="Arial"/>
                <a:sym typeface="Arial"/>
              </a:rPr>
              <a:t>Rigoberta Menchú · </a:t>
            </a:r>
            <a:r>
              <a:rPr lang="ca" sz="5600">
                <a:solidFill>
                  <a:srgbClr val="333333"/>
                </a:solidFill>
                <a:highlight>
                  <a:schemeClr val="lt1"/>
                </a:highlight>
                <a:latin typeface="Arial"/>
                <a:ea typeface="Arial"/>
                <a:cs typeface="Arial"/>
                <a:sym typeface="Arial"/>
              </a:rPr>
              <a:t>Premi UNESCO d'Educació per la Pau (1990)</a:t>
            </a:r>
            <a:r>
              <a:rPr lang="ca" sz="5630">
                <a:solidFill>
                  <a:srgbClr val="333333"/>
                </a:solidFill>
                <a:highlight>
                  <a:schemeClr val="lt1"/>
                </a:highlight>
                <a:latin typeface="Arial"/>
                <a:ea typeface="Arial"/>
                <a:cs typeface="Arial"/>
                <a:sym typeface="Arial"/>
              </a:rPr>
              <a:t>· Premi </a:t>
            </a:r>
            <a:r>
              <a:rPr lang="ca" sz="5630">
                <a:solidFill>
                  <a:srgbClr val="333333"/>
                </a:solidFill>
                <a:highlight>
                  <a:schemeClr val="lt1"/>
                </a:highlight>
                <a:latin typeface="Arial"/>
                <a:ea typeface="Arial"/>
                <a:cs typeface="Arial"/>
                <a:sym typeface="Arial"/>
              </a:rPr>
              <a:t>Nobel</a:t>
            </a:r>
            <a:r>
              <a:rPr lang="ca" sz="5630">
                <a:solidFill>
                  <a:srgbClr val="333333"/>
                </a:solidFill>
                <a:highlight>
                  <a:schemeClr val="lt1"/>
                </a:highlight>
                <a:latin typeface="Arial"/>
                <a:ea typeface="Arial"/>
                <a:cs typeface="Arial"/>
                <a:sym typeface="Arial"/>
              </a:rPr>
              <a:t> de la Pau (1992) · Premi Princesa d'Astúries de Cooperació Internacional (1998) </a:t>
            </a:r>
            <a:endParaRPr sz="5630">
              <a:solidFill>
                <a:srgbClr val="333333"/>
              </a:solidFill>
              <a:highlight>
                <a:schemeClr val="lt1"/>
              </a:highlight>
              <a:latin typeface="Arial"/>
              <a:ea typeface="Arial"/>
              <a:cs typeface="Arial"/>
              <a:sym typeface="Arial"/>
            </a:endParaRPr>
          </a:p>
          <a:p>
            <a:pPr indent="0" lvl="0" marL="0" rtl="0" algn="l">
              <a:spcBef>
                <a:spcPts val="0"/>
              </a:spcBef>
              <a:spcAft>
                <a:spcPts val="0"/>
              </a:spcAft>
              <a:buNone/>
            </a:pPr>
            <a:r>
              <a:rPr lang="ca" sz="6000">
                <a:solidFill>
                  <a:srgbClr val="333333"/>
                </a:solidFill>
                <a:highlight>
                  <a:schemeClr val="lt1"/>
                </a:highlight>
                <a:latin typeface="Arial"/>
                <a:ea typeface="Arial"/>
                <a:cs typeface="Arial"/>
                <a:sym typeface="Arial"/>
              </a:rPr>
              <a:t>Encara que Rigoberta va sofrir la persecució política i es va haver d’exiliar (fugir del seu país), no va detenir la seva lluita; al contrari, va seguir amb ella i va contribuir a l'elaboració de la Declaració dels Drets dels Pobles Indígenes en l'ONU. És un document molt important que declara a nivell mundial quins drets tenen els pobles indígenes.  </a:t>
            </a:r>
            <a:r>
              <a:rPr lang="ca" sz="6000">
                <a:solidFill>
                  <a:srgbClr val="FCA1A1"/>
                </a:solidFill>
                <a:highlight>
                  <a:schemeClr val="lt1"/>
                </a:highlight>
                <a:latin typeface="Arial"/>
                <a:ea typeface="Arial"/>
                <a:cs typeface="Arial"/>
                <a:sym typeface="Arial"/>
              </a:rPr>
              <a:t> </a:t>
            </a:r>
            <a:r>
              <a:rPr lang="ca" sz="6000">
                <a:solidFill>
                  <a:srgbClr val="333333"/>
                </a:solidFill>
                <a:highlight>
                  <a:schemeClr val="lt1"/>
                </a:highlight>
                <a:latin typeface="Arial"/>
                <a:ea typeface="Arial"/>
                <a:cs typeface="Arial"/>
                <a:sym typeface="Arial"/>
              </a:rPr>
              <a:t>                                                                                      Cristian, Rayan, Sira i Telma</a:t>
            </a:r>
            <a:endParaRPr sz="10430">
              <a:solidFill>
                <a:srgbClr val="333333"/>
              </a:solidFill>
              <a:highlight>
                <a:schemeClr val="lt1"/>
              </a:highlight>
              <a:latin typeface="Arial"/>
              <a:ea typeface="Arial"/>
              <a:cs typeface="Arial"/>
              <a:sym typeface="Arial"/>
            </a:endParaRPr>
          </a:p>
          <a:p>
            <a:pPr indent="0" lvl="0" marL="0" rtl="0" algn="l">
              <a:spcBef>
                <a:spcPts val="0"/>
              </a:spcBef>
              <a:spcAft>
                <a:spcPts val="0"/>
              </a:spcAft>
              <a:buNone/>
            </a:pPr>
            <a:r>
              <a:t/>
            </a:r>
            <a:endParaRPr sz="10430">
              <a:solidFill>
                <a:srgbClr val="333333"/>
              </a:solidFill>
              <a:highlight>
                <a:schemeClr val="lt1"/>
              </a:highlight>
              <a:latin typeface="Arial"/>
              <a:ea typeface="Arial"/>
              <a:cs typeface="Arial"/>
              <a:sym typeface="Arial"/>
            </a:endParaRPr>
          </a:p>
          <a:p>
            <a:pPr indent="0" lvl="0" marL="0" rtl="0" algn="l">
              <a:spcBef>
                <a:spcPts val="0"/>
              </a:spcBef>
              <a:spcAft>
                <a:spcPts val="0"/>
              </a:spcAft>
              <a:buNone/>
            </a:pPr>
            <a:r>
              <a:t/>
            </a:r>
            <a:endParaRPr sz="5630">
              <a:solidFill>
                <a:srgbClr val="333333"/>
              </a:solidFill>
              <a:highlight>
                <a:schemeClr val="lt1"/>
              </a:highlight>
              <a:latin typeface="Arial"/>
              <a:ea typeface="Arial"/>
              <a:cs typeface="Arial"/>
              <a:sym typeface="Arial"/>
            </a:endParaRPr>
          </a:p>
          <a:p>
            <a:pPr indent="0" lvl="0" marL="0" rtl="0" algn="l">
              <a:spcBef>
                <a:spcPts val="0"/>
              </a:spcBef>
              <a:spcAft>
                <a:spcPts val="0"/>
              </a:spcAft>
              <a:buNone/>
            </a:pPr>
            <a:r>
              <a:t/>
            </a:r>
            <a:endParaRPr sz="5630">
              <a:solidFill>
                <a:srgbClr val="333333"/>
              </a:solidFill>
              <a:highlight>
                <a:schemeClr val="lt1"/>
              </a:highlight>
              <a:latin typeface="Arial"/>
              <a:ea typeface="Arial"/>
              <a:cs typeface="Arial"/>
              <a:sym typeface="Arial"/>
            </a:endParaRPr>
          </a:p>
          <a:p>
            <a:pPr indent="0" lvl="0" marL="0" rtl="0" algn="l">
              <a:spcBef>
                <a:spcPts val="0"/>
              </a:spcBef>
              <a:spcAft>
                <a:spcPts val="0"/>
              </a:spcAft>
              <a:buNone/>
            </a:pPr>
            <a:r>
              <a:t/>
            </a:r>
            <a:endParaRPr sz="5630">
              <a:solidFill>
                <a:srgbClr val="333333"/>
              </a:solidFill>
              <a:highlight>
                <a:schemeClr val="lt1"/>
              </a:highlight>
              <a:latin typeface="Arial"/>
              <a:ea typeface="Arial"/>
              <a:cs typeface="Arial"/>
              <a:sym typeface="Arial"/>
            </a:endParaRPr>
          </a:p>
          <a:p>
            <a:pPr indent="0" lvl="0" marL="0" rtl="0" algn="l">
              <a:lnSpc>
                <a:spcPct val="158000"/>
              </a:lnSpc>
              <a:spcBef>
                <a:spcPts val="400"/>
              </a:spcBef>
              <a:spcAft>
                <a:spcPts val="0"/>
              </a:spcAft>
              <a:buNone/>
            </a:pPr>
            <a:r>
              <a:t/>
            </a:r>
            <a:endParaRPr sz="4330">
              <a:solidFill>
                <a:srgbClr val="202124"/>
              </a:solidFill>
              <a:highlight>
                <a:schemeClr val="lt1"/>
              </a:highlight>
              <a:latin typeface="Arial"/>
              <a:ea typeface="Arial"/>
              <a:cs typeface="Arial"/>
              <a:sym typeface="Arial"/>
            </a:endParaRPr>
          </a:p>
          <a:p>
            <a:pPr indent="0" lvl="0" marL="0" rtl="0" algn="l">
              <a:lnSpc>
                <a:spcPct val="158000"/>
              </a:lnSpc>
              <a:spcBef>
                <a:spcPts val="400"/>
              </a:spcBef>
              <a:spcAft>
                <a:spcPts val="0"/>
              </a:spcAft>
              <a:buNone/>
            </a:pPr>
            <a:r>
              <a:t/>
            </a:r>
            <a:endParaRPr sz="800">
              <a:solidFill>
                <a:srgbClr val="202124"/>
              </a:solidFill>
              <a:highlight>
                <a:schemeClr val="lt1"/>
              </a:highlight>
              <a:latin typeface="Arial"/>
              <a:ea typeface="Arial"/>
              <a:cs typeface="Arial"/>
              <a:sym typeface="Arial"/>
            </a:endParaRPr>
          </a:p>
          <a:p>
            <a:pPr indent="0" lvl="0" marL="0" rtl="0" algn="l">
              <a:lnSpc>
                <a:spcPct val="158000"/>
              </a:lnSpc>
              <a:spcBef>
                <a:spcPts val="400"/>
              </a:spcBef>
              <a:spcAft>
                <a:spcPts val="0"/>
              </a:spcAft>
              <a:buNone/>
            </a:pPr>
            <a:r>
              <a:t/>
            </a:r>
            <a:endParaRPr sz="1200">
              <a:solidFill>
                <a:srgbClr val="202124"/>
              </a:solidFill>
              <a:highlight>
                <a:schemeClr val="lt1"/>
              </a:highlight>
              <a:latin typeface="Arial"/>
              <a:ea typeface="Arial"/>
              <a:cs typeface="Arial"/>
              <a:sym typeface="Arial"/>
            </a:endParaRPr>
          </a:p>
          <a:p>
            <a:pPr indent="0" lvl="0" marL="0" rtl="0" algn="l">
              <a:spcBef>
                <a:spcPts val="400"/>
              </a:spcBef>
              <a:spcAft>
                <a:spcPts val="1200"/>
              </a:spcAft>
              <a:buNone/>
            </a:pPr>
            <a:r>
              <a:t/>
            </a:r>
            <a:endParaRPr sz="1200">
              <a:solidFill>
                <a:srgbClr val="202124"/>
              </a:solidFill>
              <a:highlight>
                <a:schemeClr val="lt1"/>
              </a:highlight>
              <a:latin typeface="Arial"/>
              <a:ea typeface="Arial"/>
              <a:cs typeface="Arial"/>
              <a:sym typeface="Arial"/>
            </a:endParaRPr>
          </a:p>
        </p:txBody>
      </p:sp>
      <p:pic>
        <p:nvPicPr>
          <p:cNvPr id="95" name="Google Shape;95;p17"/>
          <p:cNvPicPr preferRelativeResize="0"/>
          <p:nvPr/>
        </p:nvPicPr>
        <p:blipFill>
          <a:blip r:embed="rId3">
            <a:alphaModFix/>
          </a:blip>
          <a:stretch>
            <a:fillRect/>
          </a:stretch>
        </p:blipFill>
        <p:spPr>
          <a:xfrm>
            <a:off x="5109550" y="203596"/>
            <a:ext cx="831275" cy="1184567"/>
          </a:xfrm>
          <a:prstGeom prst="rect">
            <a:avLst/>
          </a:prstGeom>
          <a:noFill/>
          <a:ln>
            <a:noFill/>
          </a:ln>
        </p:spPr>
      </p:pic>
      <p:sp>
        <p:nvSpPr>
          <p:cNvPr id="96" name="Google Shape;96;p17"/>
          <p:cNvSpPr txBox="1"/>
          <p:nvPr/>
        </p:nvSpPr>
        <p:spPr>
          <a:xfrm>
            <a:off x="2109550" y="1018875"/>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a" sz="1200"/>
              <a:t> </a:t>
            </a:r>
            <a:r>
              <a:rPr lang="ca" sz="1200"/>
              <a:t> </a:t>
            </a:r>
            <a:endParaRPr/>
          </a:p>
        </p:txBody>
      </p:sp>
      <p:pic>
        <p:nvPicPr>
          <p:cNvPr id="97" name="Google Shape;97;p17"/>
          <p:cNvPicPr preferRelativeResize="0"/>
          <p:nvPr/>
        </p:nvPicPr>
        <p:blipFill>
          <a:blip r:embed="rId4">
            <a:alphaModFix/>
          </a:blip>
          <a:stretch>
            <a:fillRect/>
          </a:stretch>
        </p:blipFill>
        <p:spPr>
          <a:xfrm>
            <a:off x="6656222" y="136362"/>
            <a:ext cx="1610204" cy="1184550"/>
          </a:xfrm>
          <a:prstGeom prst="rect">
            <a:avLst/>
          </a:prstGeom>
          <a:noFill/>
          <a:ln>
            <a:noFill/>
          </a:ln>
        </p:spPr>
      </p:pic>
      <p:pic>
        <p:nvPicPr>
          <p:cNvPr id="98" name="Google Shape;98;p17"/>
          <p:cNvPicPr preferRelativeResize="0"/>
          <p:nvPr/>
        </p:nvPicPr>
        <p:blipFill>
          <a:blip r:embed="rId5">
            <a:alphaModFix/>
          </a:blip>
          <a:stretch>
            <a:fillRect/>
          </a:stretch>
        </p:blipFill>
        <p:spPr>
          <a:xfrm>
            <a:off x="214025" y="672324"/>
            <a:ext cx="1045449" cy="648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ca">
                <a:highlight>
                  <a:schemeClr val="dk1"/>
                </a:highlight>
              </a:rPr>
              <a:t>SHIRIN EBADI</a:t>
            </a:r>
            <a:endParaRPr>
              <a:highlight>
                <a:schemeClr val="dk1"/>
              </a:highlight>
            </a:endParaRPr>
          </a:p>
        </p:txBody>
      </p:sp>
      <p:sp>
        <p:nvSpPr>
          <p:cNvPr id="104" name="Google Shape;104;p18"/>
          <p:cNvSpPr txBox="1"/>
          <p:nvPr>
            <p:ph idx="1" type="body"/>
          </p:nvPr>
        </p:nvSpPr>
        <p:spPr>
          <a:xfrm>
            <a:off x="311700" y="1028700"/>
            <a:ext cx="8520600" cy="3933000"/>
          </a:xfrm>
          <a:prstGeom prst="rect">
            <a:avLst/>
          </a:prstGeom>
        </p:spPr>
        <p:txBody>
          <a:bodyPr anchorCtr="0" anchor="t" bIns="91425" lIns="91425" spcFirstLastPara="1" rIns="91425" wrap="square" tIns="91425">
            <a:normAutofit fontScale="85000" lnSpcReduction="20000"/>
          </a:bodyPr>
          <a:lstStyle/>
          <a:p>
            <a:pPr indent="0" lvl="0" marL="0" rtl="0" algn="l">
              <a:lnSpc>
                <a:spcPct val="95000"/>
              </a:lnSpc>
              <a:spcBef>
                <a:spcPts val="0"/>
              </a:spcBef>
              <a:spcAft>
                <a:spcPts val="0"/>
              </a:spcAft>
              <a:buNone/>
            </a:pPr>
            <a:r>
              <a:rPr lang="ca" sz="1500">
                <a:highlight>
                  <a:schemeClr val="lt1"/>
                </a:highlight>
              </a:rPr>
              <a:t>La Shirin Ebadi va ser la primera dona iraniana i musulmana en guanyar un Premi Nobel de la Pau al 10 d’octubre de 2003 pels seus esforços democràtics i dels drets humans, va anar a recollir-lo amb la cara destapada i vestida de forma occidental complint la seva promesa de no portar el vestit tradicional musulmà.</a:t>
            </a:r>
            <a:endParaRPr sz="1500">
              <a:highlight>
                <a:schemeClr val="lt1"/>
              </a:highlight>
            </a:endParaRPr>
          </a:p>
          <a:p>
            <a:pPr indent="0" lvl="0" marL="0" rtl="0" algn="l">
              <a:lnSpc>
                <a:spcPct val="95000"/>
              </a:lnSpc>
              <a:spcBef>
                <a:spcPts val="1200"/>
              </a:spcBef>
              <a:spcAft>
                <a:spcPts val="0"/>
              </a:spcAft>
              <a:buNone/>
            </a:pPr>
            <a:r>
              <a:rPr lang="ca" sz="1500">
                <a:highlight>
                  <a:schemeClr val="lt1"/>
                </a:highlight>
              </a:rPr>
              <a:t> Va ser una advocada iraniana, es va dedicar a defensar a víctimes d’abusos contra els drets humans. Ha creat vàries iniciatives, entre elles “Dones Premi Nobel” amb altres guanyadores per promoure la pau, la justícia i la igualtat de les dones.</a:t>
            </a:r>
            <a:endParaRPr sz="1500">
              <a:highlight>
                <a:schemeClr val="lt1"/>
              </a:highlight>
            </a:endParaRPr>
          </a:p>
          <a:p>
            <a:pPr indent="0" lvl="0" marL="0" marR="2928752" rtl="0" algn="l">
              <a:lnSpc>
                <a:spcPct val="100000"/>
              </a:lnSpc>
              <a:spcBef>
                <a:spcPts val="1200"/>
              </a:spcBef>
              <a:spcAft>
                <a:spcPts val="0"/>
              </a:spcAft>
              <a:buNone/>
            </a:pPr>
            <a:r>
              <a:rPr lang="ca" sz="1500">
                <a:highlight>
                  <a:schemeClr val="lt1"/>
                </a:highlight>
              </a:rPr>
              <a:t>També va escriure diversos llibres sobre els drets humans.</a:t>
            </a:r>
            <a:endParaRPr sz="1500">
              <a:highlight>
                <a:schemeClr val="lt1"/>
              </a:highlight>
            </a:endParaRPr>
          </a:p>
          <a:p>
            <a:pPr indent="0" lvl="0" marL="0" marR="2928752" rtl="0" algn="l">
              <a:lnSpc>
                <a:spcPct val="100000"/>
              </a:lnSpc>
              <a:spcBef>
                <a:spcPts val="1200"/>
              </a:spcBef>
              <a:spcAft>
                <a:spcPts val="0"/>
              </a:spcAft>
              <a:buNone/>
            </a:pPr>
            <a:r>
              <a:rPr lang="ca" sz="1500">
                <a:highlight>
                  <a:schemeClr val="lt1"/>
                </a:highlight>
              </a:rPr>
              <a:t>La van empresonar dues vegades (l'any 1999 i l'any 2009) per portar la contrària a la república islàmica que van entrar a la seva oficina sense permís, li van congelar els comptes bancaris i li van robar propietats.</a:t>
            </a:r>
            <a:endParaRPr sz="1500">
              <a:highlight>
                <a:schemeClr val="lt1"/>
              </a:highlight>
            </a:endParaRPr>
          </a:p>
          <a:p>
            <a:pPr indent="0" lvl="0" marL="0" marR="5538752" rtl="0" algn="l">
              <a:lnSpc>
                <a:spcPct val="100000"/>
              </a:lnSpc>
              <a:spcBef>
                <a:spcPts val="1200"/>
              </a:spcBef>
              <a:spcAft>
                <a:spcPts val="0"/>
              </a:spcAft>
              <a:buNone/>
            </a:pPr>
            <a:r>
              <a:rPr lang="ca" sz="1500">
                <a:highlight>
                  <a:schemeClr val="lt1"/>
                </a:highlight>
              </a:rPr>
              <a:t>Actualment fa conferències des de Londres.</a:t>
            </a:r>
            <a:endParaRPr sz="1500">
              <a:highlight>
                <a:schemeClr val="lt1"/>
              </a:highlight>
            </a:endParaRPr>
          </a:p>
          <a:p>
            <a:pPr indent="0" lvl="0" marL="0" marR="5538752" rtl="0" algn="l">
              <a:lnSpc>
                <a:spcPct val="100000"/>
              </a:lnSpc>
              <a:spcBef>
                <a:spcPts val="1200"/>
              </a:spcBef>
              <a:spcAft>
                <a:spcPts val="1200"/>
              </a:spcAft>
              <a:buNone/>
            </a:pPr>
            <a:r>
              <a:rPr b="1" lang="ca" sz="1500">
                <a:highlight>
                  <a:schemeClr val="lt1"/>
                </a:highlight>
              </a:rPr>
              <a:t>Roc Domènech, Nina Pereira i Bernat Duch.</a:t>
            </a:r>
            <a:endParaRPr b="1" sz="1500">
              <a:highlight>
                <a:schemeClr val="lt1"/>
              </a:highlight>
            </a:endParaRPr>
          </a:p>
        </p:txBody>
      </p:sp>
      <p:pic>
        <p:nvPicPr>
          <p:cNvPr id="105" name="Google Shape;105;p18"/>
          <p:cNvPicPr preferRelativeResize="0"/>
          <p:nvPr/>
        </p:nvPicPr>
        <p:blipFill>
          <a:blip r:embed="rId3">
            <a:alphaModFix/>
          </a:blip>
          <a:stretch>
            <a:fillRect/>
          </a:stretch>
        </p:blipFill>
        <p:spPr>
          <a:xfrm>
            <a:off x="5924325" y="2841725"/>
            <a:ext cx="3019524" cy="2120075"/>
          </a:xfrm>
          <a:prstGeom prst="rect">
            <a:avLst/>
          </a:prstGeom>
          <a:noFill/>
          <a:ln cap="flat" cmpd="sng" w="114300">
            <a:solidFill>
              <a:schemeClr val="dk1"/>
            </a:solidFill>
            <a:prstDash val="solid"/>
            <a:round/>
            <a:headEnd len="sm" w="sm" type="none"/>
            <a:tailEnd len="sm" w="sm" type="none"/>
          </a:ln>
        </p:spPr>
      </p:pic>
      <p:pic>
        <p:nvPicPr>
          <p:cNvPr id="106" name="Google Shape;106;p18"/>
          <p:cNvPicPr preferRelativeResize="0"/>
          <p:nvPr/>
        </p:nvPicPr>
        <p:blipFill>
          <a:blip r:embed="rId4">
            <a:alphaModFix/>
          </a:blip>
          <a:stretch>
            <a:fillRect/>
          </a:stretch>
        </p:blipFill>
        <p:spPr>
          <a:xfrm>
            <a:off x="377575" y="0"/>
            <a:ext cx="1062975" cy="1028700"/>
          </a:xfrm>
          <a:prstGeom prst="rect">
            <a:avLst/>
          </a:prstGeom>
          <a:noFill/>
          <a:ln>
            <a:noFill/>
          </a:ln>
        </p:spPr>
      </p:pic>
      <p:pic>
        <p:nvPicPr>
          <p:cNvPr id="107" name="Google Shape;107;p18"/>
          <p:cNvPicPr preferRelativeResize="0"/>
          <p:nvPr/>
        </p:nvPicPr>
        <p:blipFill>
          <a:blip r:embed="rId5">
            <a:alphaModFix/>
          </a:blip>
          <a:stretch>
            <a:fillRect/>
          </a:stretch>
        </p:blipFill>
        <p:spPr>
          <a:xfrm>
            <a:off x="3249850" y="3817250"/>
            <a:ext cx="2362500" cy="11444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237325" y="156525"/>
            <a:ext cx="8520600" cy="80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a" sz="1800">
                <a:solidFill>
                  <a:schemeClr val="dk2"/>
                </a:solidFill>
                <a:latin typeface="Source Code Pro"/>
                <a:ea typeface="Source Code Pro"/>
                <a:cs typeface="Source Code Pro"/>
                <a:sym typeface="Source Code Pro"/>
              </a:rPr>
              <a:t>Martin Luther King</a:t>
            </a:r>
            <a:endParaRPr/>
          </a:p>
        </p:txBody>
      </p:sp>
      <p:sp>
        <p:nvSpPr>
          <p:cNvPr id="113" name="Google Shape;113;p19"/>
          <p:cNvSpPr txBox="1"/>
          <p:nvPr>
            <p:ph idx="1" type="body"/>
          </p:nvPr>
        </p:nvSpPr>
        <p:spPr>
          <a:xfrm rot="-121">
            <a:off x="311704" y="699778"/>
            <a:ext cx="8520600" cy="3340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ca" sz="1300"/>
              <a:t>Va néixer al </a:t>
            </a:r>
            <a:r>
              <a:rPr lang="ca" sz="1300">
                <a:highlight>
                  <a:srgbClr val="FFFFFF"/>
                </a:highlight>
                <a:uFill>
                  <a:noFill/>
                </a:uFill>
                <a:latin typeface="Arial"/>
                <a:ea typeface="Arial"/>
                <a:cs typeface="Arial"/>
                <a:sym typeface="Arial"/>
                <a:hlinkClick r:id="rId3"/>
              </a:rPr>
              <a:t>15 de Gener  de 1929, Atlanta, Geórgica, Estatus  Units</a:t>
            </a:r>
            <a:r>
              <a:rPr lang="ca" sz="200"/>
              <a:t>..</a:t>
            </a:r>
            <a:r>
              <a:rPr lang="ca" sz="1300"/>
              <a:t> Martin Luther  King va lluitar contra el racisme, contra els que es creien que els blancs eren millors que els negres. La seva lluita va ser a través de la paraula, i no de la violència. </a:t>
            </a:r>
            <a:endParaRPr sz="1300"/>
          </a:p>
          <a:p>
            <a:pPr indent="0" lvl="0" marL="0" rtl="0" algn="l">
              <a:spcBef>
                <a:spcPts val="1200"/>
              </a:spcBef>
              <a:spcAft>
                <a:spcPts val="0"/>
              </a:spcAft>
              <a:buNone/>
            </a:pPr>
            <a:r>
              <a:rPr lang="ca" sz="1300"/>
              <a:t>En aquella época els blancs tenien preferència per seure a l’autobús. Però Martin va convéncer a tots els negres perquè no agafessin l’autobús i fer boicot, perquè volien reclamar els mateixos drets que els blancs. </a:t>
            </a:r>
            <a:endParaRPr sz="1300"/>
          </a:p>
          <a:p>
            <a:pPr indent="0" lvl="0" marL="0" rtl="0" algn="l">
              <a:spcBef>
                <a:spcPts val="1200"/>
              </a:spcBef>
              <a:spcAft>
                <a:spcPts val="0"/>
              </a:spcAft>
              <a:buNone/>
            </a:pPr>
            <a:r>
              <a:rPr lang="ca" sz="1300"/>
              <a:t>Martin Luther va ser defensor contra el racisme. </a:t>
            </a:r>
            <a:r>
              <a:rPr lang="ca" sz="1200">
                <a:solidFill>
                  <a:srgbClr val="333333"/>
                </a:solidFill>
                <a:highlight>
                  <a:srgbClr val="F5F5F5"/>
                </a:highlight>
                <a:latin typeface="Arial"/>
                <a:ea typeface="Arial"/>
                <a:cs typeface="Arial"/>
                <a:sym typeface="Arial"/>
              </a:rPr>
              <a:t>Durant  més de 10 anys va continuar</a:t>
            </a:r>
            <a:endParaRPr sz="1200">
              <a:solidFill>
                <a:srgbClr val="333333"/>
              </a:solidFill>
              <a:highlight>
                <a:srgbClr val="F5F5F5"/>
              </a:highlight>
              <a:latin typeface="Arial"/>
              <a:ea typeface="Arial"/>
              <a:cs typeface="Arial"/>
              <a:sym typeface="Arial"/>
            </a:endParaRPr>
          </a:p>
          <a:p>
            <a:pPr indent="0" lvl="0" marL="0" rtl="0" algn="l">
              <a:spcBef>
                <a:spcPts val="1200"/>
              </a:spcBef>
              <a:spcAft>
                <a:spcPts val="0"/>
              </a:spcAft>
              <a:buNone/>
            </a:pPr>
            <a:r>
              <a:rPr lang="ca" sz="1200">
                <a:solidFill>
                  <a:srgbClr val="333333"/>
                </a:solidFill>
                <a:highlight>
                  <a:srgbClr val="F5F5F5"/>
                </a:highlight>
                <a:latin typeface="Arial"/>
                <a:ea typeface="Arial"/>
                <a:cs typeface="Arial"/>
                <a:sym typeface="Arial"/>
              </a:rPr>
              <a:t>Va morir a l’any 1968 el 4 d’abril per una persona que la va assassinar al balcó de la seva casa.       Sonia Roger Jana Pol</a:t>
            </a:r>
            <a:endParaRPr sz="1200">
              <a:solidFill>
                <a:srgbClr val="333333"/>
              </a:solidFill>
              <a:highlight>
                <a:srgbClr val="F5F5F5"/>
              </a:highlight>
              <a:latin typeface="Arial"/>
              <a:ea typeface="Arial"/>
              <a:cs typeface="Arial"/>
              <a:sym typeface="Arial"/>
            </a:endParaRPr>
          </a:p>
          <a:p>
            <a:pPr indent="0" lvl="0" marL="0" rtl="0" algn="l">
              <a:spcBef>
                <a:spcPts val="1200"/>
              </a:spcBef>
              <a:spcAft>
                <a:spcPts val="0"/>
              </a:spcAft>
              <a:buNone/>
            </a:pPr>
            <a:r>
              <a:t/>
            </a:r>
            <a:endParaRPr sz="1200">
              <a:solidFill>
                <a:srgbClr val="333333"/>
              </a:solidFill>
              <a:highlight>
                <a:srgbClr val="F5F5F5"/>
              </a:highlight>
              <a:latin typeface="Arial"/>
              <a:ea typeface="Arial"/>
              <a:cs typeface="Arial"/>
              <a:sym typeface="Arial"/>
            </a:endParaRPr>
          </a:p>
          <a:p>
            <a:pPr indent="0" lvl="0" marL="0" rtl="0" algn="l">
              <a:spcBef>
                <a:spcPts val="1200"/>
              </a:spcBef>
              <a:spcAft>
                <a:spcPts val="0"/>
              </a:spcAft>
              <a:buNone/>
            </a:pPr>
            <a:r>
              <a:t/>
            </a:r>
            <a:endParaRPr sz="1200">
              <a:solidFill>
                <a:srgbClr val="333333"/>
              </a:solidFill>
              <a:highlight>
                <a:srgbClr val="F5F5F5"/>
              </a:highlight>
              <a:latin typeface="Arial"/>
              <a:ea typeface="Arial"/>
              <a:cs typeface="Arial"/>
              <a:sym typeface="Arial"/>
            </a:endParaRPr>
          </a:p>
          <a:p>
            <a:pPr indent="0" lvl="0" marL="0" rtl="0" algn="l">
              <a:spcBef>
                <a:spcPts val="1200"/>
              </a:spcBef>
              <a:spcAft>
                <a:spcPts val="1200"/>
              </a:spcAft>
              <a:buNone/>
            </a:pPr>
            <a:r>
              <a:t/>
            </a:r>
            <a:endParaRPr sz="1200">
              <a:solidFill>
                <a:srgbClr val="333333"/>
              </a:solidFill>
              <a:highlight>
                <a:srgbClr val="F5F5F5"/>
              </a:highlight>
              <a:latin typeface="Arial"/>
              <a:ea typeface="Arial"/>
              <a:cs typeface="Arial"/>
              <a:sym typeface="Arial"/>
            </a:endParaRPr>
          </a:p>
        </p:txBody>
      </p:sp>
      <p:pic>
        <p:nvPicPr>
          <p:cNvPr id="114" name="Google Shape;114;p19"/>
          <p:cNvPicPr preferRelativeResize="0"/>
          <p:nvPr/>
        </p:nvPicPr>
        <p:blipFill rotWithShape="1">
          <a:blip r:embed="rId4">
            <a:alphaModFix/>
          </a:blip>
          <a:srcRect b="0" l="0" r="0" t="0"/>
          <a:stretch/>
        </p:blipFill>
        <p:spPr>
          <a:xfrm>
            <a:off x="0" y="3366125"/>
            <a:ext cx="3627400" cy="1777375"/>
          </a:xfrm>
          <a:prstGeom prst="rect">
            <a:avLst/>
          </a:prstGeom>
          <a:noFill/>
          <a:ln>
            <a:noFill/>
          </a:ln>
        </p:spPr>
      </p:pic>
      <p:pic>
        <p:nvPicPr>
          <p:cNvPr id="115" name="Google Shape;115;p19"/>
          <p:cNvPicPr preferRelativeResize="0"/>
          <p:nvPr/>
        </p:nvPicPr>
        <p:blipFill>
          <a:blip r:embed="rId5">
            <a:alphaModFix/>
          </a:blip>
          <a:stretch>
            <a:fillRect/>
          </a:stretch>
        </p:blipFill>
        <p:spPr>
          <a:xfrm>
            <a:off x="6045817" y="3366125"/>
            <a:ext cx="3098184" cy="1777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1" name="Google Shape;121;p20"/>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11700" y="192425"/>
            <a:ext cx="8520600" cy="801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ca">
                <a:solidFill>
                  <a:srgbClr val="877AF1"/>
                </a:solidFill>
              </a:rPr>
              <a:t>ELLEN JOHNSON-sirleaf </a:t>
            </a:r>
            <a:r>
              <a:rPr lang="ca" sz="1644">
                <a:solidFill>
                  <a:srgbClr val="333333"/>
                </a:solidFill>
              </a:rPr>
              <a:t>Nahuel,Zion,Fabian,Genis.</a:t>
            </a:r>
            <a:endParaRPr sz="1644">
              <a:solidFill>
                <a:srgbClr val="333333"/>
              </a:solidFill>
            </a:endParaRPr>
          </a:p>
          <a:p>
            <a:pPr indent="0" lvl="0" marL="0" rtl="0" algn="l">
              <a:spcBef>
                <a:spcPts val="0"/>
              </a:spcBef>
              <a:spcAft>
                <a:spcPts val="0"/>
              </a:spcAft>
              <a:buNone/>
            </a:pPr>
            <a:r>
              <a:rPr lang="ca">
                <a:solidFill>
                  <a:srgbClr val="877AF1"/>
                </a:solidFill>
              </a:rPr>
              <a:t>                      </a:t>
            </a:r>
            <a:endParaRPr>
              <a:solidFill>
                <a:srgbClr val="877AF1"/>
              </a:solidFill>
            </a:endParaRPr>
          </a:p>
        </p:txBody>
      </p:sp>
      <p:sp>
        <p:nvSpPr>
          <p:cNvPr id="127" name="Google Shape;127;p21"/>
          <p:cNvSpPr txBox="1"/>
          <p:nvPr>
            <p:ph idx="1" type="body"/>
          </p:nvPr>
        </p:nvSpPr>
        <p:spPr>
          <a:xfrm>
            <a:off x="0" y="932725"/>
            <a:ext cx="9144000" cy="386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ca" sz="1400">
                <a:solidFill>
                  <a:srgbClr val="877AF1"/>
                </a:solidFill>
                <a:highlight>
                  <a:srgbClr val="F5F5F5"/>
                </a:highlight>
                <a:latin typeface="Arial"/>
                <a:ea typeface="Arial"/>
                <a:cs typeface="Arial"/>
                <a:sym typeface="Arial"/>
              </a:rPr>
              <a:t>L' expresidenta de Liberia va ser guardonada en 2011 amb el premi Nobel per la seva lluita no violenta pel dret de les dones a participar en la construcció de la pau.</a:t>
            </a:r>
            <a:r>
              <a:rPr b="1" lang="ca" sz="1400">
                <a:solidFill>
                  <a:srgbClr val="877AF1"/>
                </a:solidFill>
                <a:highlight>
                  <a:srgbClr val="FFFFFF"/>
                </a:highlight>
                <a:latin typeface="Arial"/>
                <a:ea typeface="Arial"/>
                <a:cs typeface="Arial"/>
                <a:sym typeface="Arial"/>
              </a:rPr>
              <a:t> </a:t>
            </a:r>
            <a:r>
              <a:rPr b="1" lang="ca" sz="1400">
                <a:solidFill>
                  <a:srgbClr val="877AF1"/>
                </a:solidFill>
                <a:highlight>
                  <a:srgbClr val="F5F5F5"/>
                </a:highlight>
                <a:latin typeface="Arial"/>
                <a:ea typeface="Arial"/>
                <a:cs typeface="Arial"/>
                <a:sym typeface="Arial"/>
              </a:rPr>
              <a:t>Ellen Johnson  es va convertir en 2006 en la primera dona a liderar un país africà a través de les urnes Llavors, la seva labor en favor de la pacificació del seu país, i de la igualtat van cridar l'atenció de l'Acadèmia Sueca que dona els premis Nobel.</a:t>
            </a:r>
            <a:endParaRPr b="1">
              <a:solidFill>
                <a:srgbClr val="877AF1"/>
              </a:solidFill>
              <a:latin typeface="Arial"/>
              <a:ea typeface="Arial"/>
              <a:cs typeface="Arial"/>
              <a:sym typeface="Arial"/>
            </a:endParaRPr>
          </a:p>
          <a:p>
            <a:pPr indent="0" lvl="0" marL="0" rtl="0" algn="l">
              <a:spcBef>
                <a:spcPts val="1200"/>
              </a:spcBef>
              <a:spcAft>
                <a:spcPts val="0"/>
              </a:spcAft>
              <a:buNone/>
            </a:pPr>
            <a:r>
              <a:t/>
            </a:r>
            <a:endParaRPr sz="3400">
              <a:solidFill>
                <a:srgbClr val="000000"/>
              </a:solidFill>
              <a:latin typeface="Arial"/>
              <a:ea typeface="Arial"/>
              <a:cs typeface="Arial"/>
              <a:sym typeface="Arial"/>
            </a:endParaRPr>
          </a:p>
          <a:p>
            <a:pPr indent="0" lvl="0" marL="0" rtl="0" algn="l">
              <a:spcBef>
                <a:spcPts val="1200"/>
              </a:spcBef>
              <a:spcAft>
                <a:spcPts val="0"/>
              </a:spcAft>
              <a:buNone/>
            </a:pPr>
            <a:r>
              <a:t/>
            </a:r>
            <a:endParaRPr sz="3400">
              <a:solidFill>
                <a:srgbClr val="000000"/>
              </a:solidFill>
              <a:latin typeface="Arial"/>
              <a:ea typeface="Arial"/>
              <a:cs typeface="Arial"/>
              <a:sym typeface="Arial"/>
            </a:endParaRPr>
          </a:p>
          <a:p>
            <a:pPr indent="0" lvl="0" marL="0" rtl="0" algn="l">
              <a:spcBef>
                <a:spcPts val="1200"/>
              </a:spcBef>
              <a:spcAft>
                <a:spcPts val="1200"/>
              </a:spcAft>
              <a:buNone/>
            </a:pPr>
            <a:r>
              <a:t/>
            </a:r>
            <a:endParaRPr sz="3400">
              <a:solidFill>
                <a:srgbClr val="000000"/>
              </a:solidFill>
              <a:latin typeface="Arial"/>
              <a:ea typeface="Arial"/>
              <a:cs typeface="Arial"/>
              <a:sym typeface="Arial"/>
            </a:endParaRPr>
          </a:p>
        </p:txBody>
      </p:sp>
      <p:pic>
        <p:nvPicPr>
          <p:cNvPr id="128" name="Google Shape;128;p21"/>
          <p:cNvPicPr preferRelativeResize="0"/>
          <p:nvPr/>
        </p:nvPicPr>
        <p:blipFill>
          <a:blip r:embed="rId3">
            <a:alphaModFix/>
          </a:blip>
          <a:stretch>
            <a:fillRect/>
          </a:stretch>
        </p:blipFill>
        <p:spPr>
          <a:xfrm>
            <a:off x="6767450" y="2001076"/>
            <a:ext cx="2314575" cy="2981325"/>
          </a:xfrm>
          <a:prstGeom prst="rect">
            <a:avLst/>
          </a:prstGeom>
          <a:noFill/>
          <a:ln>
            <a:noFill/>
          </a:ln>
        </p:spPr>
      </p:pic>
      <p:pic>
        <p:nvPicPr>
          <p:cNvPr id="129" name="Google Shape;129;p21"/>
          <p:cNvPicPr preferRelativeResize="0"/>
          <p:nvPr/>
        </p:nvPicPr>
        <p:blipFill>
          <a:blip r:embed="rId4">
            <a:alphaModFix/>
          </a:blip>
          <a:stretch>
            <a:fillRect/>
          </a:stretch>
        </p:blipFill>
        <p:spPr>
          <a:xfrm>
            <a:off x="4031825" y="2087825"/>
            <a:ext cx="2090800" cy="2100150"/>
          </a:xfrm>
          <a:prstGeom prst="rect">
            <a:avLst/>
          </a:prstGeom>
          <a:noFill/>
          <a:ln>
            <a:noFill/>
          </a:ln>
        </p:spPr>
      </p:pic>
      <p:pic>
        <p:nvPicPr>
          <p:cNvPr id="130" name="Google Shape;130;p21"/>
          <p:cNvPicPr preferRelativeResize="0"/>
          <p:nvPr/>
        </p:nvPicPr>
        <p:blipFill>
          <a:blip r:embed="rId5">
            <a:alphaModFix/>
          </a:blip>
          <a:stretch>
            <a:fillRect/>
          </a:stretch>
        </p:blipFill>
        <p:spPr>
          <a:xfrm>
            <a:off x="4031825" y="2001075"/>
            <a:ext cx="114300" cy="2609850"/>
          </a:xfrm>
          <a:prstGeom prst="rect">
            <a:avLst/>
          </a:prstGeom>
          <a:noFill/>
          <a:ln>
            <a:noFill/>
          </a:ln>
        </p:spPr>
      </p:pic>
      <p:pic>
        <p:nvPicPr>
          <p:cNvPr id="131" name="Google Shape;131;p21"/>
          <p:cNvPicPr preferRelativeResize="0"/>
          <p:nvPr/>
        </p:nvPicPr>
        <p:blipFill>
          <a:blip r:embed="rId6">
            <a:alphaModFix/>
          </a:blip>
          <a:stretch>
            <a:fillRect/>
          </a:stretch>
        </p:blipFill>
        <p:spPr>
          <a:xfrm>
            <a:off x="197975" y="2467651"/>
            <a:ext cx="2314575" cy="2327578"/>
          </a:xfrm>
          <a:prstGeom prst="rect">
            <a:avLst/>
          </a:prstGeom>
          <a:noFill/>
          <a:ln>
            <a:noFill/>
          </a:ln>
        </p:spPr>
      </p:pic>
      <p:pic>
        <p:nvPicPr>
          <p:cNvPr id="132" name="Google Shape;132;p21"/>
          <p:cNvPicPr preferRelativeResize="0"/>
          <p:nvPr/>
        </p:nvPicPr>
        <p:blipFill>
          <a:blip r:embed="rId7">
            <a:alphaModFix/>
          </a:blip>
          <a:stretch>
            <a:fillRect/>
          </a:stretch>
        </p:blipFill>
        <p:spPr>
          <a:xfrm flipH="1" rot="-1988521">
            <a:off x="256299" y="81313"/>
            <a:ext cx="839579" cy="814351"/>
          </a:xfrm>
          <a:prstGeom prst="rect">
            <a:avLst/>
          </a:prstGeom>
          <a:noFill/>
          <a:ln>
            <a:noFill/>
          </a:ln>
        </p:spPr>
      </p:pic>
      <p:pic>
        <p:nvPicPr>
          <p:cNvPr id="133" name="Google Shape;133;p21"/>
          <p:cNvPicPr preferRelativeResize="0"/>
          <p:nvPr/>
        </p:nvPicPr>
        <p:blipFill>
          <a:blip r:embed="rId8">
            <a:alphaModFix/>
          </a:blip>
          <a:stretch>
            <a:fillRect/>
          </a:stretch>
        </p:blipFill>
        <p:spPr>
          <a:xfrm>
            <a:off x="2791163" y="2809700"/>
            <a:ext cx="962025" cy="1524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