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6858000" cy="9144000"/>
  <p:embeddedFontLst>
    <p:embeddedFont>
      <p:font typeface="Arimo" charset="1" panose="020B0604020202020204"/>
      <p:regular r:id="rId18"/>
    </p:embeddedFont>
    <p:embeddedFont>
      <p:font typeface="More Sugar Thin" charset="1" panose="00000000000000000000"/>
      <p:regular r:id="rId19"/>
    </p:embeddedFont>
    <p:embeddedFont>
      <p:font typeface="Open Sans Bold" charset="1" panose="020B0806030504020204"/>
      <p:regular r:id="rId20"/>
    </p:embeddedFont>
    <p:embeddedFont>
      <p:font typeface="League Spartan" charset="1" panose="00000800000000000000"/>
      <p:regular r:id="rId21"/>
    </p:embeddedFont>
    <p:embeddedFont>
      <p:font typeface="More Sugar" charset="1" panose="00000000000000000000"/>
      <p:regular r:id="rId22"/>
    </p:embeddedFont>
    <p:embeddedFont>
      <p:font typeface="Big Shoulders Display Bold" charset="1" panose="00000000000000000000"/>
      <p:regular r:id="rId23"/>
    </p:embeddedFont>
    <p:embeddedFont>
      <p:font typeface="Open Sans" charset="1" panose="020B0606030504020204"/>
      <p:regular r:id="rId24"/>
    </p:embeddedFont>
    <p:embeddedFont>
      <p:font typeface="Poppins" charset="1" panose="00000500000000000000"/>
      <p:regular r:id="rId25"/>
    </p:embeddedFont>
    <p:embeddedFont>
      <p:font typeface="Chromium One" charset="1" panose="020005030200000200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youtu.be/tfAort0Jwjc?si=gq3JOZgcvVxkjgEr" TargetMode="External" Type="http://schemas.openxmlformats.org/officeDocument/2006/relationships/hyperlink"/><Relationship Id="rId3" Target="https://youtu.be/9aDJmCG71o8?si=SLwQjqjNucHTNfuL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D00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71229" y="-369323"/>
            <a:ext cx="9702459" cy="11430647"/>
            <a:chOff x="0" y="0"/>
            <a:chExt cx="12936611" cy="1524086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1743" t="0" r="21743" b="0"/>
            <a:stretch>
              <a:fillRect/>
            </a:stretch>
          </p:blipFill>
          <p:spPr>
            <a:xfrm flipH="false" flipV="false">
              <a:off x="0" y="0"/>
              <a:ext cx="12936611" cy="15240862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08000" y="-369323"/>
            <a:ext cx="7344000" cy="4580884"/>
          </a:xfrm>
          <a:custGeom>
            <a:avLst/>
            <a:gdLst/>
            <a:ahLst/>
            <a:cxnLst/>
            <a:rect r="r" b="b" t="t" l="l"/>
            <a:pathLst>
              <a:path h="4580884" w="7344000">
                <a:moveTo>
                  <a:pt x="0" y="0"/>
                </a:moveTo>
                <a:lnTo>
                  <a:pt x="7344000" y="0"/>
                </a:lnTo>
                <a:lnTo>
                  <a:pt x="7344000" y="4580883"/>
                </a:lnTo>
                <a:lnTo>
                  <a:pt x="0" y="4580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3000"/>
            </a:blip>
            <a:stretch>
              <a:fillRect l="-1979" t="0" r="-1979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14000" y="4142538"/>
            <a:ext cx="3024000" cy="637789"/>
          </a:xfrm>
          <a:custGeom>
            <a:avLst/>
            <a:gdLst/>
            <a:ahLst/>
            <a:cxnLst/>
            <a:rect r="r" b="b" t="t" l="l"/>
            <a:pathLst>
              <a:path h="637789" w="3024000">
                <a:moveTo>
                  <a:pt x="0" y="0"/>
                </a:moveTo>
                <a:lnTo>
                  <a:pt x="3024000" y="0"/>
                </a:lnTo>
                <a:lnTo>
                  <a:pt x="3024000" y="637789"/>
                </a:lnTo>
                <a:lnTo>
                  <a:pt x="0" y="637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14000" y="8085459"/>
            <a:ext cx="3526309" cy="2160666"/>
          </a:xfrm>
          <a:custGeom>
            <a:avLst/>
            <a:gdLst/>
            <a:ahLst/>
            <a:cxnLst/>
            <a:rect r="r" b="b" t="t" l="l"/>
            <a:pathLst>
              <a:path h="2160666" w="3526309">
                <a:moveTo>
                  <a:pt x="0" y="0"/>
                </a:moveTo>
                <a:lnTo>
                  <a:pt x="3526309" y="0"/>
                </a:lnTo>
                <a:lnTo>
                  <a:pt x="3526309" y="2160666"/>
                </a:lnTo>
                <a:lnTo>
                  <a:pt x="0" y="21606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28230" y="4461433"/>
            <a:ext cx="4897848" cy="3962805"/>
          </a:xfrm>
          <a:custGeom>
            <a:avLst/>
            <a:gdLst/>
            <a:ahLst/>
            <a:cxnLst/>
            <a:rect r="r" b="b" t="t" l="l"/>
            <a:pathLst>
              <a:path h="3962805" w="4897848">
                <a:moveTo>
                  <a:pt x="0" y="0"/>
                </a:moveTo>
                <a:lnTo>
                  <a:pt x="4897849" y="0"/>
                </a:lnTo>
                <a:lnTo>
                  <a:pt x="4897849" y="3962804"/>
                </a:lnTo>
                <a:lnTo>
                  <a:pt x="0" y="39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557116"/>
            <a:ext cx="7452000" cy="2666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4"/>
              </a:lnSpc>
            </a:pPr>
            <a:r>
              <a:rPr lang="en-US" sz="5462" spc="81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QUE HI HA EN COMÚ ENTRE LA TECNOLOGIA I L’ESPORT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82504" y="4154410"/>
            <a:ext cx="3086993" cy="55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VANESA I LINA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00250" y="5419103"/>
            <a:ext cx="3759499" cy="1401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ESCOLA LA ROSELLA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98070" y="8601277"/>
            <a:ext cx="1363861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6éA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7B2D9F">
                <a:alpha val="100000"/>
              </a:srgbClr>
            </a:gs>
            <a:gs pos="100000">
              <a:srgbClr val="FDD82E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2261676"/>
            <a:ext cx="604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3780000" y="2680963"/>
            <a:ext cx="0" cy="760607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4356641" y="2680963"/>
            <a:ext cx="407208" cy="551572"/>
          </a:xfrm>
          <a:custGeom>
            <a:avLst/>
            <a:gdLst/>
            <a:ahLst/>
            <a:cxnLst/>
            <a:rect r="r" b="b" t="t" l="l"/>
            <a:pathLst>
              <a:path h="551572" w="407208">
                <a:moveTo>
                  <a:pt x="0" y="0"/>
                </a:moveTo>
                <a:lnTo>
                  <a:pt x="407207" y="0"/>
                </a:lnTo>
                <a:lnTo>
                  <a:pt x="407207" y="551572"/>
                </a:lnTo>
                <a:lnTo>
                  <a:pt x="0" y="551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70517" y="2680963"/>
            <a:ext cx="608870" cy="751691"/>
          </a:xfrm>
          <a:custGeom>
            <a:avLst/>
            <a:gdLst/>
            <a:ahLst/>
            <a:cxnLst/>
            <a:rect r="r" b="b" t="t" l="l"/>
            <a:pathLst>
              <a:path h="751691" w="608870">
                <a:moveTo>
                  <a:pt x="0" y="0"/>
                </a:moveTo>
                <a:lnTo>
                  <a:pt x="608870" y="0"/>
                </a:lnTo>
                <a:lnTo>
                  <a:pt x="608870" y="751691"/>
                </a:lnTo>
                <a:lnTo>
                  <a:pt x="0" y="7516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444370" y="-15825"/>
            <a:ext cx="8448740" cy="2258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4"/>
              </a:lnSpc>
            </a:pPr>
            <a:r>
              <a:rPr lang="en-US" sz="648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LES NOSTRES CONCLUSIONS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63848" y="2759311"/>
            <a:ext cx="86355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ina</a:t>
            </a:r>
            <a:r>
              <a:rPr lang="en-US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AutoShape 8" id="8"/>
          <p:cNvSpPr/>
          <p:nvPr/>
        </p:nvSpPr>
        <p:spPr>
          <a:xfrm>
            <a:off x="108000" y="3651729"/>
            <a:ext cx="7045691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979387" y="2894809"/>
            <a:ext cx="126965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ANESA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82734" y="3613629"/>
            <a:ext cx="3669266" cy="5937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2604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 al principi no m'agradava molt el nostre projecte que tenia en com l'esport i la tecnologia, però, després ja em començava a agradar més i al final, encantat el nostre projecte, però hem fet molt poc de la tecnologia.</a:t>
            </a:r>
          </a:p>
          <a:p>
            <a:pPr algn="ctr">
              <a:lnSpc>
                <a:spcPts val="3646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70517" y="3804129"/>
            <a:ext cx="2726223" cy="648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1"/>
              </a:lnSpc>
            </a:pPr>
            <a:r>
              <a:rPr lang="en-US" sz="26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meva conclusió és que no sabia que la tecnologia amb l’esport tenia una cosa relacionada.</a:t>
            </a:r>
          </a:p>
          <a:p>
            <a:pPr algn="ctr">
              <a:lnSpc>
                <a:spcPts val="3691"/>
              </a:lnSpc>
            </a:pPr>
            <a:r>
              <a:rPr lang="en-US" sz="26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 sabia que hi havia tants esports paralímpics i molt ben fets.</a:t>
            </a:r>
          </a:p>
          <a:p>
            <a:pPr algn="ctr">
              <a:lnSpc>
                <a:spcPts val="3691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7B2D9F">
                <a:alpha val="100000"/>
              </a:srgbClr>
            </a:gs>
            <a:gs pos="100000">
              <a:srgbClr val="FDD82E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91165" y="5921434"/>
            <a:ext cx="6048000" cy="5332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20"/>
              </a:lnSpc>
            </a:pPr>
            <a:r>
              <a:rPr lang="en-US" b="true" sz="20420">
                <a:solidFill>
                  <a:srgbClr val="FF0099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ADÈU!!!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6000" y="3345402"/>
            <a:ext cx="6048000" cy="657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38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520835" y="118605"/>
            <a:ext cx="6518331" cy="5431355"/>
            <a:chOff x="0" y="0"/>
            <a:chExt cx="8691108" cy="724180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8100"/>
              <a:ext cx="8691108" cy="6882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761"/>
                </a:lnSpc>
                <a:spcBef>
                  <a:spcPct val="0"/>
                </a:spcBef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844274"/>
              <a:ext cx="8691108" cy="63975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074"/>
                </a:lnSpc>
                <a:spcBef>
                  <a:spcPct val="0"/>
                </a:spcBef>
              </a:pPr>
              <a:r>
                <a:rPr lang="en-US" sz="10082" spc="-352">
                  <a:solidFill>
                    <a:srgbClr val="F6BA02"/>
                  </a:solidFill>
                  <a:latin typeface="Chromium One"/>
                  <a:ea typeface="Chromium One"/>
                  <a:cs typeface="Chromium One"/>
                  <a:sym typeface="Chromium One"/>
                </a:rPr>
                <a:t>ESPEREM QUE US HAGI AGRADAT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7B2D9F">
                <a:alpha val="100000"/>
              </a:srgbClr>
            </a:gs>
            <a:gs pos="100000">
              <a:srgbClr val="FDD82E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000" y="3523120"/>
            <a:ext cx="4165665" cy="4795010"/>
          </a:xfrm>
          <a:custGeom>
            <a:avLst/>
            <a:gdLst/>
            <a:ahLst/>
            <a:cxnLst/>
            <a:rect r="r" b="b" t="t" l="l"/>
            <a:pathLst>
              <a:path h="4795010" w="4165665">
                <a:moveTo>
                  <a:pt x="0" y="0"/>
                </a:moveTo>
                <a:lnTo>
                  <a:pt x="4165665" y="0"/>
                </a:lnTo>
                <a:lnTo>
                  <a:pt x="4165665" y="4795010"/>
                </a:lnTo>
                <a:lnTo>
                  <a:pt x="0" y="4795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8378" y="993377"/>
            <a:ext cx="5975619" cy="3339930"/>
            <a:chOff x="0" y="0"/>
            <a:chExt cx="7967492" cy="4453240"/>
          </a:xfrm>
        </p:grpSpPr>
        <p:sp>
          <p:nvSpPr>
            <p:cNvPr name="TextBox 4" id="4"/>
            <p:cNvSpPr txBox="true"/>
            <p:nvPr/>
          </p:nvSpPr>
          <p:spPr>
            <a:xfrm rot="94171">
              <a:off x="28163" y="602800"/>
              <a:ext cx="7197495" cy="2155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99"/>
                </a:lnSpc>
                <a:spcBef>
                  <a:spcPct val="0"/>
                </a:spcBef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-405768">
              <a:off x="2127745" y="1968096"/>
              <a:ext cx="5732799" cy="2155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9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85770" y="529844"/>
            <a:ext cx="6460835" cy="2993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66"/>
              </a:lnSpc>
            </a:pPr>
            <a:r>
              <a:rPr lang="en-US" b="true" sz="11466">
                <a:solidFill>
                  <a:srgbClr val="FF0099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 TENIU PREGUNTES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880939" y="5788990"/>
            <a:ext cx="4165665" cy="4795010"/>
          </a:xfrm>
          <a:custGeom>
            <a:avLst/>
            <a:gdLst/>
            <a:ahLst/>
            <a:cxnLst/>
            <a:rect r="r" b="b" t="t" l="l"/>
            <a:pathLst>
              <a:path h="4795010" w="4165665">
                <a:moveTo>
                  <a:pt x="0" y="0"/>
                </a:moveTo>
                <a:lnTo>
                  <a:pt x="4165665" y="0"/>
                </a:lnTo>
                <a:lnTo>
                  <a:pt x="4165665" y="4795010"/>
                </a:lnTo>
                <a:lnTo>
                  <a:pt x="0" y="4795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AD00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81583" y="1141470"/>
            <a:ext cx="2996834" cy="804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11"/>
              </a:lnSpc>
            </a:pPr>
            <a:r>
              <a:rPr lang="en-US" sz="5298" spc="79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INDÉX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26122" y="2990793"/>
            <a:ext cx="5649713" cy="292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2.Què és la tecnologia i l’esport.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86247" y="3910549"/>
            <a:ext cx="5558718" cy="292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3.Notícies d’esport i tecnologia.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86247" y="4831911"/>
            <a:ext cx="6082519" cy="292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4.Diccionari de paraules tècniques.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6122" y="2155802"/>
            <a:ext cx="5478968" cy="292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1.Portada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86247" y="5582838"/>
            <a:ext cx="5478968" cy="2121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5.El cos humà i l’esport.</a:t>
            </a:r>
          </a:p>
          <a:p>
            <a:pPr algn="l">
              <a:lnSpc>
                <a:spcPts val="2442"/>
              </a:lnSpc>
            </a:pPr>
          </a:p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·Aparell locomotor</a:t>
            </a:r>
          </a:p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·Sistema nerviós</a:t>
            </a:r>
          </a:p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·Els 5 sentits</a:t>
            </a:r>
          </a:p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·Canvis a la pubertat</a:t>
            </a:r>
          </a:p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·L’aparell reproductor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7018" y="7857766"/>
            <a:ext cx="5938667" cy="292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6.Comunitats autònomes i esport.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6122" y="8966623"/>
            <a:ext cx="5478968" cy="292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7.Entrevistes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7018" y="10078484"/>
            <a:ext cx="5478968" cy="292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2018" spc="3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8.Conclusions del projecte.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D00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0767" y="353080"/>
            <a:ext cx="7238466" cy="1623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7"/>
              </a:lnSpc>
            </a:pPr>
            <a:r>
              <a:rPr lang="en-US" sz="470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QUÈ ÉS LA TEGNOLOGIA I L’ESPORT?</a:t>
            </a:r>
          </a:p>
        </p:txBody>
      </p:sp>
      <p:sp>
        <p:nvSpPr>
          <p:cNvPr name="AutoShape 3" id="3"/>
          <p:cNvSpPr/>
          <p:nvPr/>
        </p:nvSpPr>
        <p:spPr>
          <a:xfrm>
            <a:off x="1190943" y="1953022"/>
            <a:ext cx="5178115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2591555"/>
            <a:ext cx="7238466" cy="4723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L’esport és tota aquella activitat física que involucra una sèrie de regles o normes és a dir dins d’un espai o àrea determinada (camp de joc, pista,...).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60767" y="5288850"/>
            <a:ext cx="267295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F6EE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TEGNOLOGÍA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556524" y="1184320"/>
            <a:ext cx="2003476" cy="1333222"/>
          </a:xfrm>
          <a:custGeom>
            <a:avLst/>
            <a:gdLst/>
            <a:ahLst/>
            <a:cxnLst/>
            <a:rect r="r" b="b" t="t" l="l"/>
            <a:pathLst>
              <a:path h="1333222" w="2003476">
                <a:moveTo>
                  <a:pt x="0" y="0"/>
                </a:moveTo>
                <a:lnTo>
                  <a:pt x="2003476" y="0"/>
                </a:lnTo>
                <a:lnTo>
                  <a:pt x="2003476" y="1333222"/>
                </a:lnTo>
                <a:lnTo>
                  <a:pt x="0" y="1333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767" y="9322562"/>
            <a:ext cx="2089969" cy="1226876"/>
          </a:xfrm>
          <a:custGeom>
            <a:avLst/>
            <a:gdLst/>
            <a:ahLst/>
            <a:cxnLst/>
            <a:rect r="r" b="b" t="t" l="l"/>
            <a:pathLst>
              <a:path h="1226876" w="2089969">
                <a:moveTo>
                  <a:pt x="0" y="0"/>
                </a:moveTo>
                <a:lnTo>
                  <a:pt x="2089969" y="0"/>
                </a:lnTo>
                <a:lnTo>
                  <a:pt x="2089969" y="1226876"/>
                </a:lnTo>
                <a:lnTo>
                  <a:pt x="0" y="1226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0767" y="1905397"/>
            <a:ext cx="1788280" cy="59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b="true" sz="3504">
                <a:solidFill>
                  <a:srgbClr val="F6EE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ESPORT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0767" y="5788595"/>
            <a:ext cx="7077699" cy="427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7"/>
              </a:lnSpc>
            </a:pPr>
            <a:r>
              <a:rPr lang="en-US" sz="305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tecnologia és un conjunt de coneixement científica utilitzen els humans per a comunicar-se o per a enviar missatges rebre missatges entre les funcions existeixen diversos parells aparellis electrònics com el telèfon ordinador tauleta...</a:t>
            </a:r>
          </a:p>
          <a:p>
            <a:pPr algn="ctr">
              <a:lnSpc>
                <a:spcPts val="4277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D00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5737" y="184562"/>
            <a:ext cx="7464263" cy="162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8"/>
              </a:lnSpc>
            </a:pPr>
            <a:r>
              <a:rPr lang="en-US" sz="471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NOTÍCIES D’ESPORT I TECNOLOGIA</a:t>
            </a:r>
          </a:p>
        </p:txBody>
      </p:sp>
      <p:sp>
        <p:nvSpPr>
          <p:cNvPr name="AutoShape 3" id="3"/>
          <p:cNvSpPr/>
          <p:nvPr/>
        </p:nvSpPr>
        <p:spPr>
          <a:xfrm>
            <a:off x="1303087" y="1826965"/>
            <a:ext cx="4953826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316927" y="2608001"/>
            <a:ext cx="7135073" cy="2737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20"/>
              </a:lnSpc>
            </a:pPr>
            <a:r>
              <a:rPr lang="en-US" b="true" sz="20420" u="sng">
                <a:solidFill>
                  <a:srgbClr val="001792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  <a:hlinkClick r:id="rId2" tooltip="https://youtu.be/tfAort0Jwjc?si=gq3JOZgcvVxkjgEr"/>
              </a:rPr>
              <a:t>ESPORT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0332" y="6580082"/>
            <a:ext cx="7128000" cy="1892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26"/>
              </a:lnSpc>
            </a:pPr>
            <a:r>
              <a:rPr lang="en-US" b="true" sz="14126" u="sng">
                <a:solidFill>
                  <a:srgbClr val="001792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  <a:hlinkClick r:id="rId3" tooltip="https://youtu.be/9aDJmCG71o8?si=SLwQjqjNucHTNfuL"/>
              </a:rPr>
              <a:t>TECNOLOGIA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AD00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2138221"/>
            <a:ext cx="5682855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-1136233" y="386560"/>
            <a:ext cx="9832466" cy="1446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6"/>
              </a:lnSpc>
            </a:pPr>
            <a:r>
              <a:rPr lang="en-US" sz="416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DICCIONARI  DE PARAULES  TECUENIQUES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08326" y="2407714"/>
            <a:ext cx="2466609" cy="868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5"/>
              </a:lnSpc>
            </a:pPr>
            <a:r>
              <a:rPr lang="en-US" b="true" sz="5147">
                <a:solidFill>
                  <a:srgbClr val="F6EE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ESPORT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44570" y="6890561"/>
            <a:ext cx="3470861" cy="684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8"/>
              </a:lnSpc>
            </a:pPr>
            <a:r>
              <a:rPr lang="en-US" b="true" sz="4048">
                <a:solidFill>
                  <a:srgbClr val="F6EE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TECNOLOGIA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98568" y="3542841"/>
            <a:ext cx="5540287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Grup principal, pilota,regat, centre,driblada, contreolage,...</a:t>
            </a:r>
          </a:p>
          <a:p>
            <a:pPr algn="ctr">
              <a:lnSpc>
                <a:spcPts val="448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60597" y="7712230"/>
            <a:ext cx="7238807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Analítica web, dades,núvol, bit,maquinari, autofoto,intel·ligència artificial, seguretat informàtica,...</a:t>
            </a:r>
          </a:p>
          <a:p>
            <a:pPr algn="ctr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AD00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34032"/>
            <a:ext cx="7438697" cy="1653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6"/>
              </a:lnSpc>
            </a:pPr>
            <a:r>
              <a:rPr lang="en-US" sz="473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EL COS HUMÀ I L’ESPORT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74529" y="2119878"/>
            <a:ext cx="4660999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F6EE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·APARELL LOCOMOTOR</a:t>
            </a:r>
          </a:p>
        </p:txBody>
      </p:sp>
      <p:sp>
        <p:nvSpPr>
          <p:cNvPr name="AutoShape 4" id="4"/>
          <p:cNvSpPr/>
          <p:nvPr/>
        </p:nvSpPr>
        <p:spPr>
          <a:xfrm>
            <a:off x="1602548" y="2007044"/>
            <a:ext cx="42336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526998" y="6865219"/>
            <a:ext cx="370195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F6EE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·SISTEMA NERVIÓS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229092" y="2752973"/>
            <a:ext cx="8018184" cy="4223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8"/>
              </a:lnSpc>
            </a:pPr>
            <a:r>
              <a:rPr lang="en-US" sz="302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L’aparell locomotor està format per ossos, musculs,...</a:t>
            </a:r>
          </a:p>
          <a:p>
            <a:pPr algn="ctr">
              <a:lnSpc>
                <a:spcPts val="4228"/>
              </a:lnSpc>
            </a:pPr>
            <a:r>
              <a:rPr lang="en-US" sz="302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seva funció és de poder moure'ns de manera voluntària o involuntària.</a:t>
            </a:r>
          </a:p>
          <a:p>
            <a:pPr algn="ctr">
              <a:lnSpc>
                <a:spcPts val="4228"/>
              </a:lnSpc>
            </a:pPr>
            <a:r>
              <a:rPr lang="en-US" sz="302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Els músculs serveixen per a poder moure'ns i els ossos perquè no estiguem deformats.</a:t>
            </a:r>
          </a:p>
          <a:p>
            <a:pPr algn="ctr">
              <a:lnSpc>
                <a:spcPts val="4228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0652" y="7679289"/>
            <a:ext cx="7438697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Els nervis estan formats per fixos d’accions per les neurones agrupades fàcils i envoltés per teixits, sanguinis i les cèl·lules .</a:t>
            </a:r>
          </a:p>
          <a:p>
            <a:pPr algn="ctr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AD00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8000" y="3260140"/>
            <a:ext cx="5028754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F6EE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·APARELL REPRODUCTOR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8000" y="50850"/>
            <a:ext cx="285050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F6EE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·ELS 5 SENTITS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548935" y="6787104"/>
            <a:ext cx="6126624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F6EE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·CANVIS A LA PUBERTAT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5804" y="592727"/>
            <a:ext cx="7258697" cy="3200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9"/>
              </a:lnSpc>
            </a:pPr>
            <a:r>
              <a:rPr lang="en-US" sz="305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Els 5 sentits estan formats per l’olfacte (el nas), la vista (els ulls), el tacte (la pell), l’oïda (les orelles) i el gust (la boca) (el dolç, salat,amarg,àcid i umami).</a:t>
            </a:r>
          </a:p>
          <a:p>
            <a:pPr algn="ctr">
              <a:lnSpc>
                <a:spcPts val="427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0" y="3740835"/>
            <a:ext cx="7304501" cy="3514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287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L’aparell reproductor femení està format per: la vagina, la vulva, l'úter, les trompes de Fal·lopi i els ovaris i del masculí són: la vesícula seminal, els conductes deferents, els testicles, la pròstata, la uretra i el penis.</a:t>
            </a:r>
          </a:p>
          <a:p>
            <a:pPr algn="ctr">
              <a:lnSpc>
                <a:spcPts val="402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0" y="7363049"/>
            <a:ext cx="6995647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les nenes els comenci a créixer el pit i als i els comença la regla i nens els començà a créixer pèls pel pit i per la cara el bigoti.</a:t>
            </a:r>
          </a:p>
          <a:p>
            <a:pPr algn="ctr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AD00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422209" y="123778"/>
            <a:ext cx="8126548" cy="1346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392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LES COMUNITATAS AUTONOMES I EL  ESPORT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553922" y="1488940"/>
            <a:ext cx="641812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311229" y="7210787"/>
            <a:ext cx="153352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F6EE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ESPORT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613633"/>
            <a:ext cx="6615477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F6EE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COMUNITATS AUTONOMES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000" y="2294353"/>
            <a:ext cx="7452000" cy="3670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6"/>
              </a:lnSpc>
              <a:spcBef>
                <a:spcPct val="0"/>
              </a:spcBef>
            </a:pPr>
            <a:r>
              <a:rPr lang="en-US" b="true" sz="3018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comunitat autònoma és la divisió administrativa de primer nivell de l'Estat Espanyol. És a dir, una comunitat autònoma és un dels tres nivells d'autonomia en l'organització territori  d'Espanya, segons la constitució de l'Estat vigent.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7982082"/>
            <a:ext cx="7452000" cy="2468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5"/>
              </a:lnSpc>
            </a:pPr>
            <a:r>
              <a:rPr lang="en-US" sz="356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L'esport són activitats físiques que inclouen una sèrie de regles i esforç i entrenament físic.</a:t>
            </a:r>
          </a:p>
          <a:p>
            <a:pPr algn="ctr">
              <a:lnSpc>
                <a:spcPts val="4985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AD00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76084" y="632175"/>
            <a:ext cx="5416957" cy="1079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3"/>
              </a:lnSpc>
            </a:pPr>
            <a:r>
              <a:rPr lang="en-US" sz="6359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ENTREVISTES</a:t>
            </a:r>
          </a:p>
        </p:txBody>
      </p:sp>
      <p:sp>
        <p:nvSpPr>
          <p:cNvPr name="AutoShape 3" id="3"/>
          <p:cNvSpPr/>
          <p:nvPr/>
        </p:nvSpPr>
        <p:spPr>
          <a:xfrm>
            <a:off x="976084" y="2139285"/>
            <a:ext cx="541695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8000" y="2319964"/>
            <a:ext cx="7153125" cy="683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4"/>
              </a:lnSpc>
            </a:pPr>
            <a:r>
              <a:rPr lang="en-US" sz="390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divendres 23 de gener del 2026 vam fer una entrevista amb alguns padrins sobre el campanar.</a:t>
            </a:r>
          </a:p>
          <a:p>
            <a:pPr algn="ctr">
              <a:lnSpc>
                <a:spcPts val="5464"/>
              </a:lnSpc>
            </a:pPr>
            <a:r>
              <a:rPr lang="en-US" sz="390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preguntes van sortir be i les respostes també ,ens vam divertir i hem apres moltes més coses noves sobre el campanar.</a:t>
            </a:r>
          </a:p>
          <a:p>
            <a:pPr algn="ctr">
              <a:lnSpc>
                <a:spcPts val="5464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DAHA0VNaP58</dc:identifier>
  <dcterms:modified xsi:type="dcterms:W3CDTF">2011-08-01T06:04:30Z</dcterms:modified>
  <cp:revision>1</cp:revision>
  <dc:title>Vanesa i Lina</dc:title>
</cp:coreProperties>
</file>