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29LT Adir Semi-Bold" charset="1" panose="00000706000000000000"/>
      <p:regular r:id="rId25"/>
    </p:embeddedFont>
    <p:embeddedFont>
      <p:font typeface="Open Sans" charset="1" panose="020B0606030504020204"/>
      <p:regular r:id="rId26"/>
    </p:embeddedFont>
    <p:embeddedFont>
      <p:font typeface="Open Sans Bold" charset="1" panose="020B0806030504020204"/>
      <p:regular r:id="rId27"/>
    </p:embeddedFont>
    <p:embeddedFont>
      <p:font typeface="AC Collage" charset="1" panose="02000603000000000000"/>
      <p:regular r:id="rId28"/>
    </p:embeddedFont>
    <p:embeddedFont>
      <p:font typeface="Chewy" charset="1" panose="02000000000000000000"/>
      <p:regular r:id="rId29"/>
    </p:embeddedFont>
    <p:embeddedFont>
      <p:font typeface="Gliker" charset="1" panose="00000500000000000000"/>
      <p:regular r:id="rId30"/>
    </p:embeddedFont>
    <p:embeddedFont>
      <p:font typeface="More Sugar" charset="1" panose="00000000000000000000"/>
      <p:regular r:id="rId31"/>
    </p:embeddedFont>
    <p:embeddedFont>
      <p:font typeface="Dynapuff" charset="1" panose="00000000000000000000"/>
      <p:regular r:id="rId32"/>
    </p:embeddedFont>
    <p:embeddedFont>
      <p:font typeface="Adigiana Toybox Bold" charset="1" panose="02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https://www.youtube.com/watch?v=8trpYKMNoIU" TargetMode="External" Type="http://schemas.openxmlformats.org/officeDocument/2006/relationships/video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99261" y="7790365"/>
            <a:ext cx="5334000" cy="1182185"/>
            <a:chOff x="0" y="0"/>
            <a:chExt cx="1404840" cy="3113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04840" cy="311357"/>
            </a:xfrm>
            <a:custGeom>
              <a:avLst/>
              <a:gdLst/>
              <a:ahLst/>
              <a:cxnLst/>
              <a:rect r="r" b="b" t="t" l="l"/>
              <a:pathLst>
                <a:path h="311357" w="1404840">
                  <a:moveTo>
                    <a:pt x="73479" y="0"/>
                  </a:moveTo>
                  <a:lnTo>
                    <a:pt x="1331361" y="0"/>
                  </a:lnTo>
                  <a:cubicBezTo>
                    <a:pt x="1371942" y="0"/>
                    <a:pt x="1404840" y="32897"/>
                    <a:pt x="1404840" y="73479"/>
                  </a:cubicBezTo>
                  <a:lnTo>
                    <a:pt x="1404840" y="237879"/>
                  </a:lnTo>
                  <a:cubicBezTo>
                    <a:pt x="1404840" y="278460"/>
                    <a:pt x="1371942" y="311357"/>
                    <a:pt x="1331361" y="311357"/>
                  </a:cubicBezTo>
                  <a:lnTo>
                    <a:pt x="73479" y="311357"/>
                  </a:lnTo>
                  <a:cubicBezTo>
                    <a:pt x="32897" y="311357"/>
                    <a:pt x="0" y="278460"/>
                    <a:pt x="0" y="237879"/>
                  </a:cubicBezTo>
                  <a:lnTo>
                    <a:pt x="0" y="73479"/>
                  </a:lnTo>
                  <a:cubicBezTo>
                    <a:pt x="0" y="32897"/>
                    <a:pt x="32897" y="0"/>
                    <a:pt x="73479" y="0"/>
                  </a:cubicBezTo>
                  <a:close/>
                </a:path>
              </a:pathLst>
            </a:custGeom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04840" cy="358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29LT Adir Semi-Bold"/>
                  <a:ea typeface="29LT Adir Semi-Bold"/>
                  <a:cs typeface="29LT Adir Semi-Bold"/>
                  <a:sym typeface="29LT Adir Semi-Bold"/>
                </a:rPr>
                <a:t>ooooooooo</a:t>
              </a: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7581848" y="8614820"/>
            <a:ext cx="4568825" cy="0"/>
          </a:xfrm>
          <a:prstGeom prst="line">
            <a:avLst/>
          </a:prstGeom>
          <a:ln cap="flat" w="9525">
            <a:solidFill>
              <a:srgbClr val="D4228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017581" y="1028700"/>
            <a:ext cx="1549444" cy="1840593"/>
          </a:xfrm>
          <a:custGeom>
            <a:avLst/>
            <a:gdLst/>
            <a:ahLst/>
            <a:cxnLst/>
            <a:rect r="r" b="b" t="t" l="l"/>
            <a:pathLst>
              <a:path h="1840593" w="1549444">
                <a:moveTo>
                  <a:pt x="0" y="0"/>
                </a:moveTo>
                <a:lnTo>
                  <a:pt x="1549444" y="0"/>
                </a:lnTo>
                <a:lnTo>
                  <a:pt x="1549444" y="1840593"/>
                </a:lnTo>
                <a:lnTo>
                  <a:pt x="0" y="184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66366" y="7337333"/>
            <a:ext cx="1617105" cy="1920967"/>
          </a:xfrm>
          <a:custGeom>
            <a:avLst/>
            <a:gdLst/>
            <a:ahLst/>
            <a:cxnLst/>
            <a:rect r="r" b="b" t="t" l="l"/>
            <a:pathLst>
              <a:path h="1920967" w="1617105">
                <a:moveTo>
                  <a:pt x="0" y="0"/>
                </a:moveTo>
                <a:lnTo>
                  <a:pt x="1617105" y="0"/>
                </a:lnTo>
                <a:lnTo>
                  <a:pt x="1617105" y="1920967"/>
                </a:lnTo>
                <a:lnTo>
                  <a:pt x="0" y="1920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91428" y="7666882"/>
            <a:ext cx="2052306" cy="1429151"/>
          </a:xfrm>
          <a:custGeom>
            <a:avLst/>
            <a:gdLst/>
            <a:ahLst/>
            <a:cxnLst/>
            <a:rect r="r" b="b" t="t" l="l"/>
            <a:pathLst>
              <a:path h="1429151" w="2052306">
                <a:moveTo>
                  <a:pt x="0" y="0"/>
                </a:moveTo>
                <a:lnTo>
                  <a:pt x="2052306" y="0"/>
                </a:lnTo>
                <a:lnTo>
                  <a:pt x="2052306" y="1429151"/>
                </a:lnTo>
                <a:lnTo>
                  <a:pt x="0" y="1429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10187" y="2196435"/>
            <a:ext cx="8402751" cy="4705541"/>
          </a:xfrm>
          <a:custGeom>
            <a:avLst/>
            <a:gdLst/>
            <a:ahLst/>
            <a:cxnLst/>
            <a:rect r="r" b="b" t="t" l="l"/>
            <a:pathLst>
              <a:path h="4705541" w="8402751">
                <a:moveTo>
                  <a:pt x="0" y="0"/>
                </a:moveTo>
                <a:lnTo>
                  <a:pt x="8402751" y="0"/>
                </a:lnTo>
                <a:lnTo>
                  <a:pt x="8402751" y="4705540"/>
                </a:lnTo>
                <a:lnTo>
                  <a:pt x="0" y="4705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23864" y="2791526"/>
            <a:ext cx="7086323" cy="4110449"/>
          </a:xfrm>
          <a:custGeom>
            <a:avLst/>
            <a:gdLst/>
            <a:ahLst/>
            <a:cxnLst/>
            <a:rect r="r" b="b" t="t" l="l"/>
            <a:pathLst>
              <a:path h="4110449" w="7086323">
                <a:moveTo>
                  <a:pt x="0" y="0"/>
                </a:moveTo>
                <a:lnTo>
                  <a:pt x="7086323" y="0"/>
                </a:lnTo>
                <a:lnTo>
                  <a:pt x="7086323" y="4110449"/>
                </a:lnTo>
                <a:lnTo>
                  <a:pt x="0" y="41104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451" t="-1806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199261" y="7801067"/>
            <a:ext cx="53340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Oriol i Marc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74117" y="255849"/>
            <a:ext cx="13584287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QUÈ ÉS LA TECNOLOGIA A l’ESPORT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6245" y="-403698"/>
            <a:ext cx="5441037" cy="4220391"/>
          </a:xfrm>
          <a:custGeom>
            <a:avLst/>
            <a:gdLst/>
            <a:ahLst/>
            <a:cxnLst/>
            <a:rect r="r" b="b" t="t" l="l"/>
            <a:pathLst>
              <a:path h="4220391" w="5441037">
                <a:moveTo>
                  <a:pt x="0" y="0"/>
                </a:moveTo>
                <a:lnTo>
                  <a:pt x="5441037" y="0"/>
                </a:lnTo>
                <a:lnTo>
                  <a:pt x="5441037" y="4220391"/>
                </a:lnTo>
                <a:lnTo>
                  <a:pt x="0" y="422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845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13147" y="325371"/>
            <a:ext cx="9202936" cy="2609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aparell reproductor femeni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3692868"/>
            <a:ext cx="18288000" cy="6594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8"/>
              </a:lnSpc>
              <a:spcBef>
                <a:spcPct val="0"/>
              </a:spcBef>
            </a:pPr>
            <a:r>
              <a:rPr lang="en-US" b="true" sz="62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L'aparell reproductor femení produeix les cèl·lules sexuals femenines, anomenades òvuls. A més, al seu interior es produeix la fecundació de l'òvul per part de l'espermatozoide, que donarà lloc al nou ésser.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2938" y="1495426"/>
            <a:ext cx="17002125" cy="6015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86"/>
              </a:lnSpc>
              <a:spcBef>
                <a:spcPct val="0"/>
              </a:spcBef>
            </a:pPr>
            <a:r>
              <a:rPr lang="en-US" sz="4276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Els sentits ens donen informació sobre el nostre entorn i ens ajuden a desenvolupar-nos.</a:t>
            </a:r>
          </a:p>
          <a:p>
            <a:pPr algn="ctr">
              <a:lnSpc>
                <a:spcPts val="5986"/>
              </a:lnSpc>
              <a:spcBef>
                <a:spcPct val="0"/>
              </a:spcBef>
            </a:pPr>
            <a:r>
              <a:rPr lang="en-US" sz="4276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Els òrgans dels sentits transformen la informació que rebem de l’exterior en senyals nerviosos. Aquests senyals són enviats a través dels nervis fins al cervell, el qual processa la informació i produeix les sensacions.</a:t>
            </a:r>
          </a:p>
          <a:p>
            <a:pPr algn="ctr">
              <a:lnSpc>
                <a:spcPts val="5986"/>
              </a:lnSpc>
              <a:spcBef>
                <a:spcPct val="0"/>
              </a:spcBef>
            </a:pPr>
            <a:r>
              <a:rPr lang="en-US" sz="4276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Els sentits són essencials per poder dur a terme la funció de relació. Tots ells treballen conjuntament per proporcionar-nos una comprensió completa i rica del nostre entorn i dels estímuls que ens envolten.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125485" y="7510692"/>
            <a:ext cx="9579830" cy="2776308"/>
          </a:xfrm>
          <a:custGeom>
            <a:avLst/>
            <a:gdLst/>
            <a:ahLst/>
            <a:cxnLst/>
            <a:rect r="r" b="b" t="t" l="l"/>
            <a:pathLst>
              <a:path h="2776308" w="9579830">
                <a:moveTo>
                  <a:pt x="0" y="0"/>
                </a:moveTo>
                <a:lnTo>
                  <a:pt x="9579830" y="0"/>
                </a:lnTo>
                <a:lnTo>
                  <a:pt x="9579830" y="2776308"/>
                </a:lnTo>
                <a:lnTo>
                  <a:pt x="0" y="2776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782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56499" y="257175"/>
            <a:ext cx="5517803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ELS 5 SENTITS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7B2D9F">
                <a:alpha val="100000"/>
              </a:srgbClr>
            </a:gs>
            <a:gs pos="100000">
              <a:srgbClr val="FDD82E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64535" y="838200"/>
            <a:ext cx="6758930" cy="156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3"/>
              </a:lnSpc>
            </a:pPr>
            <a:r>
              <a:rPr lang="en-US" sz="900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sistema nerviós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835768"/>
            <a:ext cx="16230600" cy="679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2"/>
              </a:lnSpc>
              <a:spcBef>
                <a:spcPct val="0"/>
              </a:spcBef>
            </a:pPr>
            <a:r>
              <a:rPr lang="en-US" sz="64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 sistema nerviós utilitza petites cèl·lules anomenades "neurones" per enviar missatges des de l'encèfal, a través de la medul·la espinal, cap als nervis ubicats a tot el cos i viceversa. Milers de milions de neurones funcionen de manera coordinada per crear una xarxa de comunicació.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0191" y="361950"/>
            <a:ext cx="1416456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QUE SÓN ELS ESPORTS 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166302"/>
            <a:ext cx="18288000" cy="365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 esports són activitats físiques i mentals perquè per molt bo que siguis si tens problemes mentals no podràs jugar al 100%.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AutoShape 4" id="4"/>
          <p:cNvSpPr/>
          <p:nvPr/>
        </p:nvSpPr>
        <p:spPr>
          <a:xfrm>
            <a:off x="1611464" y="1938019"/>
            <a:ext cx="1366509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159632" y="4741583"/>
            <a:ext cx="15968737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QUINS ESPORTS HI HA?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6241453"/>
            <a:ext cx="18092331" cy="4721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Futbol: L'esport més popular en l'àmbit mundial.</a:t>
            </a:r>
          </a:p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Bàsquet: Molt practicat tant a l'àmbit professional com escolar.</a:t>
            </a:r>
          </a:p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Handbol: Amb una gran tradició a Catalunya.</a:t>
            </a:r>
          </a:p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Rugbi: On destaca l'equip dels Harlequins FC que competeix en tornejos com la Premiership Rugby .</a:t>
            </a:r>
          </a:p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Hoquei: Sigui sobre herba, patins o gel.</a:t>
            </a:r>
          </a:p>
          <a:p>
            <a:pPr algn="ctr">
              <a:lnSpc>
                <a:spcPts val="5392"/>
              </a:lnSpc>
              <a:spcBef>
                <a:spcPct val="0"/>
              </a:spcBef>
            </a:pPr>
          </a:p>
        </p:txBody>
      </p:sp>
      <p:sp>
        <p:nvSpPr>
          <p:cNvPr name="AutoShape 7" id="7"/>
          <p:cNvSpPr/>
          <p:nvPr/>
        </p:nvSpPr>
        <p:spPr>
          <a:xfrm>
            <a:off x="4427542" y="6327178"/>
            <a:ext cx="983646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9174" y="141605"/>
            <a:ext cx="1222980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COMUNITATS AUTONÒMES I ESPORT?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34318" y="1406526"/>
            <a:ext cx="16019364" cy="8647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Catalunya: Barcelona, ​​Girona FC, RCD Espanyol.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Andalusia: Sevilla FC, Real Betis, Cadis CF, Granada CF, Almeria CF.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País Basc: Athletic Club, Reial Societat, Esportiu Alabès.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Comunitat Valenciana: València CF, Vila-real CF, Elx CF, Levante UD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Galícia: RC Celta de Vigo.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Illes Balears: RCD Mallorca.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Canàries: UD Las Palmas.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2954655" y="1028700"/>
            <a:ext cx="13294196" cy="5556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9219" y="310832"/>
            <a:ext cx="5630912" cy="129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ENTRVISTES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80895" y="654366"/>
            <a:ext cx="3726210" cy="1708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GAVI :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2658788" y="2513869"/>
            <a:ext cx="13829695" cy="7773131"/>
          </a:xfrm>
          <a:prstGeom prst="rect">
            <a:avLst/>
          </a:prstGeom>
        </p:spPr>
      </p:pic>
    </p:spTree>
  </p:cSld>
  <p:clrMapOvr>
    <a:masterClrMapping/>
  </p:clrMapOvr>
  <p:transition spd="slow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83517" y="7578519"/>
            <a:ext cx="2135740" cy="2004322"/>
            <a:chOff x="0" y="0"/>
            <a:chExt cx="1354453" cy="12711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4453" cy="1271110"/>
            </a:xfrm>
            <a:custGeom>
              <a:avLst/>
              <a:gdLst/>
              <a:ahLst/>
              <a:cxnLst/>
              <a:rect r="r" b="b" t="t" l="l"/>
              <a:pathLst>
                <a:path h="1271110" w="1354453">
                  <a:moveTo>
                    <a:pt x="0" y="0"/>
                  </a:moveTo>
                  <a:lnTo>
                    <a:pt x="1354453" y="0"/>
                  </a:lnTo>
                  <a:lnTo>
                    <a:pt x="1354453" y="1271110"/>
                  </a:lnTo>
                  <a:lnTo>
                    <a:pt x="0" y="1271110"/>
                  </a:lnTo>
                  <a:close/>
                </a:path>
              </a:pathLst>
            </a:custGeom>
            <a:solidFill>
              <a:srgbClr val="FFEB9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1354453" cy="1261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2116816">
            <a:off x="15407968" y="7609597"/>
            <a:ext cx="631671" cy="196575"/>
            <a:chOff x="0" y="0"/>
            <a:chExt cx="400596" cy="1246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0596" cy="124665"/>
            </a:xfrm>
            <a:custGeom>
              <a:avLst/>
              <a:gdLst/>
              <a:ahLst/>
              <a:cxnLst/>
              <a:rect r="r" b="b" t="t" l="l"/>
              <a:pathLst>
                <a:path h="124665" w="400596">
                  <a:moveTo>
                    <a:pt x="0" y="0"/>
                  </a:moveTo>
                  <a:lnTo>
                    <a:pt x="400596" y="0"/>
                  </a:lnTo>
                  <a:lnTo>
                    <a:pt x="400596" y="124665"/>
                  </a:lnTo>
                  <a:lnTo>
                    <a:pt x="0" y="124665"/>
                  </a:lnTo>
                  <a:close/>
                </a:path>
              </a:pathLst>
            </a:custGeom>
            <a:solidFill>
              <a:srgbClr val="D42281">
                <a:alpha val="65882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400596" cy="115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044570" y="8099205"/>
            <a:ext cx="1214730" cy="962950"/>
          </a:xfrm>
          <a:custGeom>
            <a:avLst/>
            <a:gdLst/>
            <a:ahLst/>
            <a:cxnLst/>
            <a:rect r="r" b="b" t="t" l="l"/>
            <a:pathLst>
              <a:path h="962950" w="1214730">
                <a:moveTo>
                  <a:pt x="0" y="0"/>
                </a:moveTo>
                <a:lnTo>
                  <a:pt x="1214730" y="0"/>
                </a:lnTo>
                <a:lnTo>
                  <a:pt x="1214730" y="962950"/>
                </a:lnTo>
                <a:lnTo>
                  <a:pt x="0" y="962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113876">
            <a:off x="-65556" y="266700"/>
            <a:ext cx="2188512" cy="1524000"/>
          </a:xfrm>
          <a:custGeom>
            <a:avLst/>
            <a:gdLst/>
            <a:ahLst/>
            <a:cxnLst/>
            <a:rect r="r" b="b" t="t" l="l"/>
            <a:pathLst>
              <a:path h="1524000" w="2188512">
                <a:moveTo>
                  <a:pt x="0" y="0"/>
                </a:moveTo>
                <a:lnTo>
                  <a:pt x="2188512" y="0"/>
                </a:lnTo>
                <a:lnTo>
                  <a:pt x="2188512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40188" y="79373"/>
            <a:ext cx="12869019" cy="1708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MÉS ENTREVISTES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89303" y="1817053"/>
            <a:ext cx="10999440" cy="154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AITANA BONMATÍ: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2754404" y="1787527"/>
            <a:ext cx="1282911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fast">
    <p:cover dir="d"/>
  </p:transition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52541" y="1594802"/>
            <a:ext cx="94973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CONCLUSIONS DEL PROJECTE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14350" y="3971037"/>
            <a:ext cx="17259300" cy="459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NOSALTRES HEM CONCLÒS QUE EL NOSTRE PROJECTE ENS HA ENSENYAT MOLTES COSES QUE NO S'AVIEM QUE VOLÍEM APRENDRE I EL DAVID ENS HA AJUDAT MOLT EN AQUEST PROJECTE.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  <p:transition spd="fast">
    <p:cover dir="d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841047"/>
            <a:ext cx="3635987" cy="4114800"/>
          </a:xfrm>
          <a:custGeom>
            <a:avLst/>
            <a:gdLst/>
            <a:ahLst/>
            <a:cxnLst/>
            <a:rect r="r" b="b" t="t" l="l"/>
            <a:pathLst>
              <a:path h="4114800" w="3635987">
                <a:moveTo>
                  <a:pt x="0" y="0"/>
                </a:moveTo>
                <a:lnTo>
                  <a:pt x="3635987" y="0"/>
                </a:lnTo>
                <a:lnTo>
                  <a:pt x="3635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19088" y="1726247"/>
            <a:ext cx="2940212" cy="4114800"/>
          </a:xfrm>
          <a:custGeom>
            <a:avLst/>
            <a:gdLst/>
            <a:ahLst/>
            <a:cxnLst/>
            <a:rect r="r" b="b" t="t" l="l"/>
            <a:pathLst>
              <a:path h="4114800" w="2940212">
                <a:moveTo>
                  <a:pt x="0" y="0"/>
                </a:moveTo>
                <a:lnTo>
                  <a:pt x="2940212" y="0"/>
                </a:lnTo>
                <a:lnTo>
                  <a:pt x="2940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8356" y="366394"/>
            <a:ext cx="8125644" cy="5474653"/>
          </a:xfrm>
          <a:custGeom>
            <a:avLst/>
            <a:gdLst/>
            <a:ahLst/>
            <a:cxnLst/>
            <a:rect r="r" b="b" t="t" l="l"/>
            <a:pathLst>
              <a:path h="5474653" w="8125644">
                <a:moveTo>
                  <a:pt x="0" y="0"/>
                </a:moveTo>
                <a:lnTo>
                  <a:pt x="8125644" y="0"/>
                </a:lnTo>
                <a:lnTo>
                  <a:pt x="8125644" y="5474653"/>
                </a:lnTo>
                <a:lnTo>
                  <a:pt x="0" y="5474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88769" y="366394"/>
            <a:ext cx="6830319" cy="5474653"/>
          </a:xfrm>
          <a:custGeom>
            <a:avLst/>
            <a:gdLst/>
            <a:ahLst/>
            <a:cxnLst/>
            <a:rect r="r" b="b" t="t" l="l"/>
            <a:pathLst>
              <a:path h="5474653" w="6830319">
                <a:moveTo>
                  <a:pt x="0" y="0"/>
                </a:moveTo>
                <a:lnTo>
                  <a:pt x="6830319" y="0"/>
                </a:lnTo>
                <a:lnTo>
                  <a:pt x="6830319" y="5474653"/>
                </a:lnTo>
                <a:lnTo>
                  <a:pt x="0" y="54746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06332" y="7029450"/>
            <a:ext cx="681275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PREGUNTES</a:t>
            </a:r>
          </a:p>
        </p:txBody>
      </p:sp>
    </p:spTree>
  </p:cSld>
  <p:clrMapOvr>
    <a:masterClrMapping/>
  </p:clrMapOvr>
  <p:transition spd="slow">
    <p:cover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703" y="0"/>
            <a:ext cx="1995994" cy="53226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859331"/>
            <a:ext cx="16390941" cy="540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72"/>
              </a:lnSpc>
            </a:pPr>
            <a:r>
              <a:rPr lang="en-US" sz="1026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ADEU, ESPEREM QUE US HAGI AGRADAT</a:t>
            </a:r>
          </a:p>
          <a:p>
            <a:pPr algn="ctr">
              <a:lnSpc>
                <a:spcPts val="14372"/>
              </a:lnSpc>
            </a:pPr>
          </a:p>
        </p:txBody>
      </p:sp>
    </p:spTree>
  </p:cSld>
  <p:clrMapOvr>
    <a:masterClrMapping/>
  </p:clrMapOvr>
  <p:transition spd="slow">
    <p:cover dir="l"/>
  </p:transition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41543" y="857250"/>
            <a:ext cx="360491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íNDEX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48669" y="2827655"/>
            <a:ext cx="13390662" cy="7354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QUÈ ÉS LA TECNOLOGIA A L’ESPORT?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NOTÍCIES D’ESPORT I TECNOLOGIA?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DICCIONARI DE PARAULES TÈCNIQUES?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COS HUMÀ I L’ESPORT?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COMUNITATS AUTÒNOMES I ESPORTS?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ENTREVISTES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CONCLUSIONS D’EL PROJECTE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2227" y="8348060"/>
            <a:ext cx="5110349" cy="3790950"/>
          </a:xfrm>
          <a:custGeom>
            <a:avLst/>
            <a:gdLst/>
            <a:ahLst/>
            <a:cxnLst/>
            <a:rect r="r" b="b" t="t" l="l"/>
            <a:pathLst>
              <a:path h="3790950" w="5110349">
                <a:moveTo>
                  <a:pt x="0" y="0"/>
                </a:moveTo>
                <a:lnTo>
                  <a:pt x="5110349" y="0"/>
                </a:lnTo>
                <a:lnTo>
                  <a:pt x="5110349" y="3790950"/>
                </a:lnTo>
                <a:lnTo>
                  <a:pt x="0" y="379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630130">
            <a:off x="2225045" y="-2940662"/>
            <a:ext cx="5546912" cy="4114800"/>
          </a:xfrm>
          <a:custGeom>
            <a:avLst/>
            <a:gdLst/>
            <a:ahLst/>
            <a:cxnLst/>
            <a:rect r="r" b="b" t="t" l="l"/>
            <a:pathLst>
              <a:path h="4114800" w="5546912">
                <a:moveTo>
                  <a:pt x="0" y="0"/>
                </a:moveTo>
                <a:lnTo>
                  <a:pt x="5546912" y="0"/>
                </a:lnTo>
                <a:lnTo>
                  <a:pt x="554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804989">
            <a:off x="1298198" y="7865113"/>
            <a:ext cx="3586560" cy="1069447"/>
          </a:xfrm>
          <a:custGeom>
            <a:avLst/>
            <a:gdLst/>
            <a:ahLst/>
            <a:cxnLst/>
            <a:rect r="r" b="b" t="t" l="l"/>
            <a:pathLst>
              <a:path h="1069447" w="3586560">
                <a:moveTo>
                  <a:pt x="3586560" y="0"/>
                </a:moveTo>
                <a:lnTo>
                  <a:pt x="0" y="0"/>
                </a:lnTo>
                <a:lnTo>
                  <a:pt x="0" y="1069447"/>
                </a:lnTo>
                <a:lnTo>
                  <a:pt x="3586560" y="1069447"/>
                </a:lnTo>
                <a:lnTo>
                  <a:pt x="35865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80055" y="125095"/>
            <a:ext cx="12108210" cy="90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QUÈ ÉS LA TECNOLOGIA A L’ESPORT?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49689" y="1727198"/>
            <a:ext cx="15193620" cy="670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  <a:spcBef>
                <a:spcPct val="0"/>
              </a:spcBef>
            </a:pPr>
            <a:r>
              <a:rPr lang="en-US" b="true" sz="4749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LA TECNOLOGIA A L'ESPORT INCLOU L'ÚS D'EINES, DISPOSITIUS (WEARABLES, SENSORS) I SISTEMES DIGITALS DISSENYATS PER MILLORAR-NE EL RENDIMENT, PREVENIR LESIONS, OPTIMITZAR ENTRENAMENTS I ENRIQUIR L'EXPERIÈNCIA DELS ESPECTADORS. COMBINA ENGINYERIA, BIOMECÀNICA I ANÀLISI DE DADES PER IMPULSAR EL RENDIMENT FÍSIC I TÈCNIC D'ATLETES I EQUIPS.</a:t>
            </a:r>
          </a:p>
          <a:p>
            <a:pPr algn="ctr">
              <a:lnSpc>
                <a:spcPts val="664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15308" y="274899"/>
            <a:ext cx="1225748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NOTÍCIES DE ESPORTS I TECNOLOGIA?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78314" y="3373816"/>
            <a:ext cx="14726692" cy="7184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8"/>
              </a:lnSpc>
              <a:spcBef>
                <a:spcPct val="0"/>
              </a:spcBef>
            </a:pPr>
            <a:r>
              <a:rPr lang="en-US" b="true" sz="3391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EL CONJUNT DE MÍCHEL BUSCARÀ DONAR UN COP SOBRE LA TAULA DAVANT LA SEVA AFICIÓ EN UN DUEL D’ALT NIVELL. AMB DUES VICTÒRIES, DOS EMPATS I UNA DERROTA EN ELS SEUS CINC ENFRONTAMENTS MÉS RECENTS, EL QUADRE GIRONÍ VOL FER-SE FORT A CASA I SUMAR TRES PUNTS QUE LI PERMETIN MIRAR CAP A LA ZONA MITJANA-ALTA EN AQUEST TRAM FINAL DE TEMPORADA.</a:t>
            </a:r>
          </a:p>
          <a:p>
            <a:pPr algn="ctr">
              <a:lnSpc>
                <a:spcPts val="4748"/>
              </a:lnSpc>
              <a:spcBef>
                <a:spcPct val="0"/>
              </a:spcBef>
            </a:pPr>
            <a:r>
              <a:rPr lang="en-US" b="true" sz="3391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ELS GIRONINS TENEN LES BAIXES SOTA PALS DE JUAN CARLOS I TER STEGEN, AIXÍ COM LES DE VAN DE BEEK, PORTU, RICARD ARTERO, ÁLEX MORENO I OUNAHI. ÉS DUBTE FRAN BELTRÁN.</a:t>
            </a:r>
          </a:p>
          <a:p>
            <a:pPr algn="ctr">
              <a:lnSpc>
                <a:spcPts val="4748"/>
              </a:lnSpc>
              <a:spcBef>
                <a:spcPct val="0"/>
              </a:spcBef>
            </a:pPr>
            <a:r>
              <a:rPr lang="en-US" b="true" sz="3391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PER LA SEVA PART, EL BARÇA POT RECUPERAR RAPHINHA, QUE AQUESTA SETMANA S’HA TORNAT A ENTRENAR AMB EL GRUP. NO PODRÀ COMPTAR AMB RASHFORD, PEDRI, GAVI NI CHRISTENSEN.</a:t>
            </a:r>
          </a:p>
          <a:p>
            <a:pPr algn="ctr">
              <a:lnSpc>
                <a:spcPts val="4748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531706" y="2071482"/>
            <a:ext cx="605432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NOTICIA D’ESPORT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8568" y="2454274"/>
            <a:ext cx="17390864" cy="5414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  <a:spcBef>
                <a:spcPct val="0"/>
              </a:spcBef>
            </a:pPr>
            <a:r>
              <a:rPr lang="en-US" b="true" sz="4349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LA COMISSIÓ EUROPEA DEMANA A TIKTOK CANVIAR EL SEU DISSENY AL CONSIDERAR-LO «ADDICTIU» I QUE POT PERJUDICAR LA SALUT MENTAL DELS USUARIS.</a:t>
            </a:r>
          </a:p>
          <a:p>
            <a:pPr algn="ctr">
              <a:lnSpc>
                <a:spcPts val="6089"/>
              </a:lnSpc>
              <a:spcBef>
                <a:spcPct val="0"/>
              </a:spcBef>
            </a:pPr>
            <a:r>
              <a:rPr lang="en-US" b="true" sz="4349">
                <a:solidFill>
                  <a:srgbClr val="000000"/>
                </a:solidFill>
                <a:latin typeface="AC Collage"/>
                <a:ea typeface="AC Collage"/>
                <a:cs typeface="AC Collage"/>
                <a:sym typeface="AC Collage"/>
              </a:rPr>
              <a:t>LA COMISSIÓ EUROPEA DEMANA A TIKTOK CANVIAR EL SEU DISSENY AL CONSIDERAR-LO «ADDICTIU» I QUE POT PERJUDICAR LA SALUT MENTAL DELS USUARIS.</a:t>
            </a:r>
          </a:p>
          <a:p>
            <a:pPr algn="ctr">
              <a:lnSpc>
                <a:spcPts val="608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05980" y="6444267"/>
            <a:ext cx="5774599" cy="3842733"/>
          </a:xfrm>
          <a:custGeom>
            <a:avLst/>
            <a:gdLst/>
            <a:ahLst/>
            <a:cxnLst/>
            <a:rect r="r" b="b" t="t" l="l"/>
            <a:pathLst>
              <a:path h="3842733" w="5774599">
                <a:moveTo>
                  <a:pt x="0" y="0"/>
                </a:moveTo>
                <a:lnTo>
                  <a:pt x="5774599" y="0"/>
                </a:lnTo>
                <a:lnTo>
                  <a:pt x="5774599" y="3842733"/>
                </a:lnTo>
                <a:lnTo>
                  <a:pt x="0" y="3842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97136" y="933450"/>
            <a:ext cx="824686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NOTICIA DE TECNOLOGIA</a:t>
            </a:r>
          </a:p>
        </p:txBody>
      </p:sp>
    </p:spTree>
  </p:cSld>
  <p:clrMapOvr>
    <a:masterClrMapping/>
  </p:clrMapOvr>
  <p:transition spd="fast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09207" y="370149"/>
            <a:ext cx="2052306" cy="1429151"/>
          </a:xfrm>
          <a:custGeom>
            <a:avLst/>
            <a:gdLst/>
            <a:ahLst/>
            <a:cxnLst/>
            <a:rect r="r" b="b" t="t" l="l"/>
            <a:pathLst>
              <a:path h="1429151" w="2052306">
                <a:moveTo>
                  <a:pt x="0" y="0"/>
                </a:moveTo>
                <a:lnTo>
                  <a:pt x="2052307" y="0"/>
                </a:lnTo>
                <a:lnTo>
                  <a:pt x="2052307" y="1429152"/>
                </a:lnTo>
                <a:lnTo>
                  <a:pt x="0" y="142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7882" y="1704051"/>
            <a:ext cx="1268313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DICCIONARI DE PARAULES TÈCNIQUES?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9996" y="1749205"/>
            <a:ext cx="5360762" cy="511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8"/>
              </a:lnSpc>
            </a:pPr>
          </a:p>
          <a:p>
            <a:pPr algn="ctr">
              <a:lnSpc>
                <a:spcPts val="10168"/>
              </a:lnSpc>
            </a:pPr>
            <a:r>
              <a:rPr lang="en-US" sz="72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CENTREXUT</a:t>
            </a:r>
          </a:p>
          <a:p>
            <a:pPr algn="ctr">
              <a:lnSpc>
                <a:spcPts val="10168"/>
              </a:lnSpc>
            </a:pPr>
          </a:p>
          <a:p>
            <a:pPr algn="ctr">
              <a:lnSpc>
                <a:spcPts val="10168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207252" y="3011169"/>
            <a:ext cx="8302079" cy="1160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IMPLANT COCLEAR </a:t>
            </a:r>
          </a:p>
        </p:txBody>
      </p:sp>
      <p:sp>
        <p:nvSpPr>
          <p:cNvPr name="AutoShape 6" id="6"/>
          <p:cNvSpPr/>
          <p:nvPr/>
        </p:nvSpPr>
        <p:spPr>
          <a:xfrm>
            <a:off x="9207252" y="4171950"/>
            <a:ext cx="805204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579983" y="4352375"/>
            <a:ext cx="7030724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221015" y="6875016"/>
            <a:ext cx="3066985" cy="3411984"/>
          </a:xfrm>
          <a:custGeom>
            <a:avLst/>
            <a:gdLst/>
            <a:ahLst/>
            <a:cxnLst/>
            <a:rect r="r" b="b" t="t" l="l"/>
            <a:pathLst>
              <a:path h="3411984" w="3066985">
                <a:moveTo>
                  <a:pt x="0" y="0"/>
                </a:moveTo>
                <a:lnTo>
                  <a:pt x="3066985" y="0"/>
                </a:lnTo>
                <a:lnTo>
                  <a:pt x="3066985" y="3411984"/>
                </a:lnTo>
                <a:lnTo>
                  <a:pt x="0" y="341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90" t="-18320" r="-39276" b="-16033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332268" y="4076700"/>
            <a:ext cx="8052048" cy="3703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9"/>
              </a:lnSpc>
            </a:pPr>
            <a:r>
              <a:rPr lang="en-US" sz="418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és com un aparell per l’orella per als que tenen algun problema per escoltar, això permet que puguin escoltar molt millor</a:t>
            </a:r>
          </a:p>
          <a:p>
            <a:pPr algn="ctr">
              <a:lnSpc>
                <a:spcPts val="585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4390475"/>
            <a:ext cx="8911415" cy="592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5"/>
              </a:lnSpc>
            </a:pPr>
            <a:r>
              <a:rPr lang="en-US" sz="417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Basat en els resultats de ce</a:t>
            </a:r>
            <a:r>
              <a:rPr lang="en-US" sz="417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rca, sembla haver-hi una confusió amb el terme, ja que no existeix una definició estàndard per a "centrexut". No obstant això, el terme"xut" (o "shute" en contextos col·loquials de Llatinoamèrica) es refereix a diverses coses diferents depenent del context.</a:t>
            </a:r>
          </a:p>
        </p:txBody>
      </p:sp>
    </p:spTree>
  </p:cSld>
  <p:clrMapOvr>
    <a:masterClrMapping/>
  </p:clrMapOvr>
  <p:transition spd="fast">
    <p:circl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30130">
            <a:off x="14485844" y="6993771"/>
            <a:ext cx="5546912" cy="4114800"/>
          </a:xfrm>
          <a:custGeom>
            <a:avLst/>
            <a:gdLst/>
            <a:ahLst/>
            <a:cxnLst/>
            <a:rect r="r" b="b" t="t" l="l"/>
            <a:pathLst>
              <a:path h="4114800" w="5546912">
                <a:moveTo>
                  <a:pt x="0" y="0"/>
                </a:moveTo>
                <a:lnTo>
                  <a:pt x="5546912" y="0"/>
                </a:lnTo>
                <a:lnTo>
                  <a:pt x="554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15246" y="5572424"/>
            <a:ext cx="7008562" cy="4714576"/>
          </a:xfrm>
          <a:custGeom>
            <a:avLst/>
            <a:gdLst/>
            <a:ahLst/>
            <a:cxnLst/>
            <a:rect r="r" b="b" t="t" l="l"/>
            <a:pathLst>
              <a:path h="4714576" w="7008562">
                <a:moveTo>
                  <a:pt x="0" y="0"/>
                </a:moveTo>
                <a:lnTo>
                  <a:pt x="7008562" y="0"/>
                </a:lnTo>
                <a:lnTo>
                  <a:pt x="7008562" y="4714576"/>
                </a:lnTo>
                <a:lnTo>
                  <a:pt x="0" y="4714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282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63992" y="474196"/>
            <a:ext cx="9383918" cy="4669304"/>
          </a:xfrm>
          <a:custGeom>
            <a:avLst/>
            <a:gdLst/>
            <a:ahLst/>
            <a:cxnLst/>
            <a:rect r="r" b="b" t="t" l="l"/>
            <a:pathLst>
              <a:path h="4669304" w="9383918">
                <a:moveTo>
                  <a:pt x="0" y="0"/>
                </a:moveTo>
                <a:lnTo>
                  <a:pt x="9383918" y="0"/>
                </a:lnTo>
                <a:lnTo>
                  <a:pt x="9383918" y="4669304"/>
                </a:lnTo>
                <a:lnTo>
                  <a:pt x="0" y="4669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370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-95250"/>
            <a:ext cx="836399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COS HUMÀ I L’ESPORT?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661041"/>
            <a:ext cx="7244953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APARELL LOCOMOTOR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7930" y="2974541"/>
            <a:ext cx="5607316" cy="7424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L'aparell locomotor és l’aparell que ens permet moure el nostre cos. Són els músculs i els ossos que tenim al nostre cos.</a:t>
            </a:r>
          </a:p>
          <a:p>
            <a:pPr algn="ctr">
              <a:lnSpc>
                <a:spcPts val="6580"/>
              </a:lnSpc>
            </a:pPr>
          </a:p>
        </p:txBody>
      </p:sp>
    </p:spTree>
  </p:cSld>
  <p:clrMapOvr>
    <a:masterClrMapping/>
  </p:clrMapOvr>
  <p:transition spd="fast">
    <p:circle/>
  </p:transition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14364" y="857250"/>
            <a:ext cx="1345927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CANVIS A LA PUBERTAT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381897"/>
            <a:ext cx="18288000" cy="903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La pubertat és el procés biològic de maduració física i sexual (generalment entre els 8-14 anys) on el cos produeix hormones com estrògens o testosterona, provocant canvis físics sobtats com el desenvolupament dels pits, pèl corporal, canvi de veu, inici de la menstruació o ejaculat, a més de canvis emocionals i de recerca d'identitat.</a:t>
            </a:r>
          </a:p>
          <a:p>
            <a:pPr algn="ctr">
              <a:lnSpc>
                <a:spcPts val="8960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7B2D9F">
                <a:alpha val="100000"/>
              </a:srgbClr>
            </a:gs>
            <a:gs pos="100000">
              <a:srgbClr val="FDD82E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483965"/>
            <a:ext cx="8878721" cy="4803035"/>
          </a:xfrm>
          <a:custGeom>
            <a:avLst/>
            <a:gdLst/>
            <a:ahLst/>
            <a:cxnLst/>
            <a:rect r="r" b="b" t="t" l="l"/>
            <a:pathLst>
              <a:path h="4803035" w="8878721">
                <a:moveTo>
                  <a:pt x="0" y="0"/>
                </a:moveTo>
                <a:lnTo>
                  <a:pt x="8878721" y="0"/>
                </a:lnTo>
                <a:lnTo>
                  <a:pt x="8878721" y="4803035"/>
                </a:lnTo>
                <a:lnTo>
                  <a:pt x="0" y="4803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66" t="0" r="-1201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992744"/>
            <a:ext cx="9256068" cy="2327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Aparell reproductor masculí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683456"/>
            <a:ext cx="9186181" cy="9603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7"/>
              </a:lnSpc>
              <a:spcBef>
                <a:spcPct val="0"/>
              </a:spcBef>
            </a:pPr>
            <a:r>
              <a:rPr lang="en-US" b="true" sz="453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L'aparell reproductor masculí està format per òrgans externs (penis, escrot) i interns (testicles, epidídim, conductes deferents, pròstata, vesícules seminals) que produeixen, emmagatzemen i transporten espermatozoides i testosterona. Les seves funcions principals són la producció de semen i l'ejaculació.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DAHBMgYRVmo</dc:identifier>
  <dcterms:modified xsi:type="dcterms:W3CDTF">2011-08-01T06:04:30Z</dcterms:modified>
  <cp:revision>1</cp:revision>
  <dc:title>Oriol i Marc</dc:title>
</cp:coreProperties>
</file>