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6858000" cy="9144000"/>
  <p:embeddedFontLst>
    <p:embeddedFont>
      <p:font typeface="Shrikhand" charset="1" panose="02000000000000000000"/>
      <p:regular r:id="rId17"/>
    </p:embeddedFont>
    <p:embeddedFont>
      <p:font typeface="Dynapuff Bold" charset="1" panose="00000000000000000000"/>
      <p:regular r:id="rId18"/>
    </p:embeddedFont>
    <p:embeddedFont>
      <p:font typeface="Dynapuff" charset="1" panose="00000000000000000000"/>
      <p:regular r:id="rId19"/>
    </p:embeddedFont>
    <p:embeddedFont>
      <p:font typeface="More Sugar" charset="1" panose="00000000000000000000"/>
      <p:regular r:id="rId20"/>
    </p:embeddedFont>
    <p:embeddedFont>
      <p:font typeface="TAN Meringue" charset="1" panose="00000000000000000000"/>
      <p:regular r:id="rId21"/>
    </p:embeddedFont>
    <p:embeddedFont>
      <p:font typeface="Lazydog" charset="1" panose="000000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C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222" y="4996277"/>
            <a:ext cx="3315239" cy="2539790"/>
          </a:xfrm>
          <a:custGeom>
            <a:avLst/>
            <a:gdLst/>
            <a:ahLst/>
            <a:cxnLst/>
            <a:rect r="r" b="b" t="t" l="l"/>
            <a:pathLst>
              <a:path h="2539790" w="3315239">
                <a:moveTo>
                  <a:pt x="0" y="0"/>
                </a:moveTo>
                <a:lnTo>
                  <a:pt x="3315240" y="0"/>
                </a:lnTo>
                <a:lnTo>
                  <a:pt x="3315240" y="2539790"/>
                </a:lnTo>
                <a:lnTo>
                  <a:pt x="0" y="2539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69" t="0" r="-1816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80000" y="4996277"/>
            <a:ext cx="3578769" cy="2539790"/>
          </a:xfrm>
          <a:custGeom>
            <a:avLst/>
            <a:gdLst/>
            <a:ahLst/>
            <a:cxnLst/>
            <a:rect r="r" b="b" t="t" l="l"/>
            <a:pathLst>
              <a:path h="2539790" w="3578769">
                <a:moveTo>
                  <a:pt x="0" y="0"/>
                </a:moveTo>
                <a:lnTo>
                  <a:pt x="3578769" y="0"/>
                </a:lnTo>
                <a:lnTo>
                  <a:pt x="3578769" y="2539790"/>
                </a:lnTo>
                <a:lnTo>
                  <a:pt x="0" y="2539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872" t="0" r="-706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494261"/>
            <a:ext cx="7409164" cy="2826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4"/>
              </a:lnSpc>
            </a:pPr>
            <a:r>
              <a:rPr lang="en-US" sz="5360">
                <a:solidFill>
                  <a:srgbClr val="49DAE4"/>
                </a:solidFill>
                <a:latin typeface="Shrikhand"/>
                <a:ea typeface="Shrikhand"/>
                <a:cs typeface="Shrikhand"/>
                <a:sym typeface="Shrikhand"/>
              </a:rPr>
              <a:t>Què hi ha en comú entre la tegnologia i els esports?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7960" y="3457880"/>
            <a:ext cx="4710559" cy="91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50"/>
              </a:lnSpc>
              <a:spcBef>
                <a:spcPct val="0"/>
              </a:spcBef>
            </a:pPr>
            <a:r>
              <a:rPr lang="en-US" b="true" sz="5321">
                <a:solidFill>
                  <a:srgbClr val="38B6FF"/>
                </a:solidFill>
                <a:latin typeface="Dynapuff Bold"/>
                <a:ea typeface="Dynapuff Bold"/>
                <a:cs typeface="Dynapuff Bold"/>
                <a:sym typeface="Dynapuff Bold"/>
              </a:rPr>
              <a:t> Lucia i Miriam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8067558"/>
            <a:ext cx="6836639" cy="616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6"/>
              </a:lnSpc>
              <a:spcBef>
                <a:spcPct val="0"/>
              </a:spcBef>
            </a:pPr>
            <a:r>
              <a:rPr lang="en-US" sz="3597">
                <a:solidFill>
                  <a:srgbClr val="49DAE4"/>
                </a:solidFill>
                <a:latin typeface="Dynapuff"/>
                <a:ea typeface="Dynapuff"/>
                <a:cs typeface="Dynapuff"/>
                <a:sym typeface="Dynapuff"/>
              </a:rPr>
              <a:t>curs:  6èA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54752" y="9236667"/>
            <a:ext cx="4136975" cy="66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38B6FF"/>
                </a:solidFill>
                <a:latin typeface="Dynapuff"/>
                <a:ea typeface="Dynapuff"/>
                <a:cs typeface="Dynapuff"/>
                <a:sym typeface="Dynapuff"/>
              </a:rPr>
              <a:t>Escola la Rosella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AE8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-15825"/>
            <a:ext cx="7344000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E86707"/>
                </a:solidFill>
                <a:latin typeface="Dynapuff"/>
                <a:ea typeface="Dynapuff"/>
                <a:cs typeface="Dynapuff"/>
                <a:sym typeface="Dynapuff"/>
              </a:rPr>
              <a:t>Conclusions del projecte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775238" y="5048503"/>
            <a:ext cx="952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0" y="6434955"/>
            <a:ext cx="225057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9F18"/>
                </a:solidFill>
                <a:latin typeface="Dynapuff"/>
                <a:ea typeface="Dynapuff"/>
                <a:cs typeface="Dynapuff"/>
                <a:sym typeface="Dynapuff"/>
              </a:rPr>
              <a:t>Miriam.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6000" y="1997452"/>
            <a:ext cx="1386574" cy="53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3"/>
              </a:lnSpc>
            </a:pPr>
            <a:r>
              <a:rPr lang="en-US" b="true" sz="3109">
                <a:solidFill>
                  <a:srgbClr val="F89F18"/>
                </a:solidFill>
                <a:latin typeface="Dynapuff Bold"/>
                <a:ea typeface="Dynapuff Bold"/>
                <a:cs typeface="Dynapuff Bold"/>
                <a:sym typeface="Dynapuff Bold"/>
              </a:rPr>
              <a:t>Lucia.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5948" y="6925175"/>
            <a:ext cx="5892639" cy="128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7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La meva opinió:és que ha sigut un projecte bastant divertit.</a:t>
            </a:r>
          </a:p>
          <a:p>
            <a:pPr algn="ctr">
              <a:lnSpc>
                <a:spcPts val="3426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4887" y="2243711"/>
            <a:ext cx="6915113" cy="4493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9"/>
              </a:lnSpc>
            </a:pPr>
            <a:r>
              <a:rPr lang="en-US" sz="2328" b="true">
                <a:solidFill>
                  <a:srgbClr val="D86813"/>
                </a:solidFill>
                <a:latin typeface="Dynapuff Bold"/>
                <a:ea typeface="Dynapuff Bold"/>
                <a:cs typeface="Dynapuff Bold"/>
                <a:sym typeface="Dynapuff Bold"/>
              </a:rPr>
              <a:t>La meva opinió:</a:t>
            </a:r>
          </a:p>
          <a:p>
            <a:pPr algn="ctr">
              <a:lnSpc>
                <a:spcPts val="3259"/>
              </a:lnSpc>
            </a:pPr>
            <a:r>
              <a:rPr lang="en-US" sz="2328" b="true">
                <a:solidFill>
                  <a:srgbClr val="D86813"/>
                </a:solidFill>
                <a:latin typeface="Dynapuff Bold"/>
                <a:ea typeface="Dynapuff Bold"/>
                <a:cs typeface="Dynapuff Bold"/>
                <a:sym typeface="Dynapuff Bold"/>
              </a:rPr>
              <a:t>És que el projecte ha sigut interessant i no ha sigut avorrit.</a:t>
            </a:r>
          </a:p>
          <a:p>
            <a:pPr algn="ctr">
              <a:lnSpc>
                <a:spcPts val="3259"/>
              </a:lnSpc>
            </a:pPr>
            <a:r>
              <a:rPr lang="en-US" sz="2328" b="true">
                <a:solidFill>
                  <a:srgbClr val="D86813"/>
                </a:solidFill>
                <a:latin typeface="Dynapuff Bold"/>
                <a:ea typeface="Dynapuff Bold"/>
                <a:cs typeface="Dynapuff Bold"/>
                <a:sym typeface="Dynapuff Bold"/>
              </a:rPr>
              <a:t>Amb aquest projecte he après molts temes que encara no s'avia ni m’havia parat a pensar.</a:t>
            </a:r>
          </a:p>
          <a:p>
            <a:pPr algn="ctr">
              <a:lnSpc>
                <a:spcPts val="3259"/>
              </a:lnSpc>
            </a:pPr>
            <a:r>
              <a:rPr lang="en-US" sz="2328" b="true">
                <a:solidFill>
                  <a:srgbClr val="D86813"/>
                </a:solidFill>
                <a:latin typeface="Dynapuff Bold"/>
                <a:ea typeface="Dynapuff Bold"/>
                <a:cs typeface="Dynapuff Bold"/>
                <a:sym typeface="Dynapuff Bold"/>
              </a:rPr>
              <a:t>Uns dels temes que m’han agradat més ha sigut el tema de la notícia i les comunitats Autònomes, estic molt contenta d'aprendre aquest tema.</a:t>
            </a:r>
          </a:p>
          <a:p>
            <a:pPr algn="ctr">
              <a:lnSpc>
                <a:spcPts val="32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65948" y="7663516"/>
            <a:ext cx="5612103" cy="16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4"/>
              </a:lnSpc>
            </a:pPr>
            <a:r>
              <a:rPr lang="en-US" sz="2324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Hem après moltes coses com:</a:t>
            </a:r>
          </a:p>
          <a:p>
            <a:pPr algn="ctr">
              <a:lnSpc>
                <a:spcPts val="3254"/>
              </a:lnSpc>
            </a:pPr>
            <a:r>
              <a:rPr lang="en-US" sz="2324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l'aparell reproductor tan femení</a:t>
            </a:r>
          </a:p>
          <a:p>
            <a:pPr algn="ctr">
              <a:lnSpc>
                <a:spcPts val="3254"/>
              </a:lnSpc>
            </a:pPr>
            <a:r>
              <a:rPr lang="en-US" sz="2324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Com masculí.</a:t>
            </a:r>
          </a:p>
          <a:p>
            <a:pPr algn="ctr">
              <a:lnSpc>
                <a:spcPts val="325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80469" y="8923342"/>
            <a:ext cx="4183063" cy="1217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També hem treballat la notícia</a:t>
            </a:r>
          </a:p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Les comunitats autònomes...</a:t>
            </a:r>
          </a:p>
          <a:p>
            <a:pPr algn="ctr">
              <a:lnSpc>
                <a:spcPts val="3265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64369" y="9673726"/>
            <a:ext cx="5475704" cy="114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6"/>
              </a:lnSpc>
            </a:pPr>
            <a:r>
              <a:rPr lang="en-US" sz="2176">
                <a:solidFill>
                  <a:srgbClr val="D86813"/>
                </a:solidFill>
                <a:latin typeface="More Sugar"/>
                <a:ea typeface="More Sugar"/>
                <a:cs typeface="More Sugar"/>
                <a:sym typeface="More Sugar"/>
              </a:rPr>
              <a:t>El nostre professor David ens ha ajudat a entendre moltes coses gràcies:)</a:t>
            </a:r>
          </a:p>
          <a:p>
            <a:pPr algn="ctr">
              <a:lnSpc>
                <a:spcPts val="3046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49371" y="8308959"/>
            <a:ext cx="2143267" cy="1937747"/>
          </a:xfrm>
          <a:custGeom>
            <a:avLst/>
            <a:gdLst/>
            <a:ahLst/>
            <a:cxnLst/>
            <a:rect r="r" b="b" t="t" l="l"/>
            <a:pathLst>
              <a:path h="1937747" w="2143267">
                <a:moveTo>
                  <a:pt x="0" y="0"/>
                </a:moveTo>
                <a:lnTo>
                  <a:pt x="2143267" y="0"/>
                </a:lnTo>
                <a:lnTo>
                  <a:pt x="2143267" y="1937747"/>
                </a:lnTo>
                <a:lnTo>
                  <a:pt x="0" y="193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60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9211" y="67655"/>
            <a:ext cx="6641579" cy="8241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95"/>
              </a:lnSpc>
            </a:pPr>
            <a:r>
              <a:rPr lang="en-US" sz="7782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GRÀCIES PER ESCOLTAR LES NOSTRES OPINIONS! :)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CEF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69765" y="1074318"/>
            <a:ext cx="6048000" cy="0"/>
          </a:xfrm>
          <a:prstGeom prst="line">
            <a:avLst/>
          </a:prstGeom>
          <a:ln cap="flat" w="19050">
            <a:solidFill>
              <a:srgbClr val="372D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8000" y="7321793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6"/>
                </a:lnTo>
                <a:lnTo>
                  <a:pt x="0" y="901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6942" y="26230"/>
            <a:ext cx="6535658" cy="1149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2"/>
              </a:lnSpc>
            </a:pPr>
            <a:r>
              <a:rPr lang="en-US" sz="6680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Índex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4604" y="2719475"/>
            <a:ext cx="5200335" cy="50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2892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Què és la tecnologia a l’esport?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5507" y="4026255"/>
            <a:ext cx="4737123" cy="49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7"/>
              </a:lnSpc>
            </a:pPr>
            <a:r>
              <a:rPr lang="en-US" sz="2812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Notícies d’esport i tecnologia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588" y="5326599"/>
            <a:ext cx="4982097" cy="46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678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Diccionari de paraules tècniques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1588" y="6499770"/>
            <a:ext cx="3413998" cy="478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El cos humà i l’esport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8000" y="6106371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7"/>
                </a:lnTo>
                <a:lnTo>
                  <a:pt x="0" y="9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000" y="5050374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6"/>
                </a:lnTo>
                <a:lnTo>
                  <a:pt x="0" y="901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8000" y="3739702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7"/>
                </a:lnTo>
                <a:lnTo>
                  <a:pt x="0" y="9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8000" y="2429833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7"/>
                </a:lnTo>
                <a:lnTo>
                  <a:pt x="0" y="9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000" y="1175976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6"/>
                </a:lnTo>
                <a:lnTo>
                  <a:pt x="0" y="901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8000" y="9590354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7"/>
                </a:lnTo>
                <a:lnTo>
                  <a:pt x="0" y="9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8537214"/>
            <a:ext cx="921838" cy="901096"/>
          </a:xfrm>
          <a:custGeom>
            <a:avLst/>
            <a:gdLst/>
            <a:ahLst/>
            <a:cxnLst/>
            <a:rect r="r" b="b" t="t" l="l"/>
            <a:pathLst>
              <a:path h="901096" w="921838">
                <a:moveTo>
                  <a:pt x="0" y="0"/>
                </a:moveTo>
                <a:lnTo>
                  <a:pt x="921838" y="0"/>
                </a:lnTo>
                <a:lnTo>
                  <a:pt x="921838" y="901096"/>
                </a:lnTo>
                <a:lnTo>
                  <a:pt x="0" y="901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54855" y="1490278"/>
            <a:ext cx="1406872" cy="497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1"/>
              </a:lnSpc>
            </a:pPr>
            <a:r>
              <a:rPr lang="en-US" sz="2922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Portada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7112" y="7664343"/>
            <a:ext cx="5343455" cy="477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6"/>
              </a:lnSpc>
            </a:pPr>
            <a:r>
              <a:rPr lang="en-US" sz="2761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Comunitats autónomes i esports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7112" y="8827366"/>
            <a:ext cx="1982358" cy="50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1"/>
              </a:lnSpc>
            </a:pPr>
            <a:r>
              <a:rPr lang="en-US" sz="2943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Entrevistes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5507" y="10010756"/>
            <a:ext cx="3847925" cy="480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>
                <a:solidFill>
                  <a:srgbClr val="29692B"/>
                </a:solidFill>
                <a:latin typeface="More Sugar"/>
                <a:ea typeface="More Sugar"/>
                <a:cs typeface="More Sugar"/>
                <a:sym typeface="More Sugar"/>
              </a:rPr>
              <a:t>Conclucions del projecte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3A8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4475" y="2263535"/>
            <a:ext cx="6107618" cy="658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9"/>
              </a:lnSpc>
            </a:pPr>
            <a:r>
              <a:rPr lang="en-US" b="true" sz="2885">
                <a:solidFill>
                  <a:srgbClr val="5C7491"/>
                </a:solidFill>
                <a:latin typeface="Dynapuff Bold"/>
                <a:ea typeface="Dynapuff Bold"/>
                <a:cs typeface="Dynapuff Bold"/>
                <a:sym typeface="Dynapuff Bold"/>
              </a:rPr>
              <a:t>La t</a:t>
            </a:r>
            <a:r>
              <a:rPr lang="en-US" b="true" sz="2885">
                <a:solidFill>
                  <a:srgbClr val="5C7491"/>
                </a:solidFill>
                <a:latin typeface="Dynapuff Bold"/>
                <a:ea typeface="Dynapuff Bold"/>
                <a:cs typeface="Dynapuff Bold"/>
                <a:sym typeface="Dynapuff Bold"/>
              </a:rPr>
              <a:t>ecnologia a l'esport fa sistemes tecnològics i estan dissenyats per millorar el rendiment d'un esportista  o equip, així com ajudar en evitar lesions i millorar entrenaments.</a:t>
            </a: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  <a:p>
            <a:pPr algn="ctr">
              <a:lnSpc>
                <a:spcPts val="403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7442" y="6578429"/>
            <a:ext cx="4865116" cy="2929170"/>
          </a:xfrm>
          <a:custGeom>
            <a:avLst/>
            <a:gdLst/>
            <a:ahLst/>
            <a:cxnLst/>
            <a:rect r="r" b="b" t="t" l="l"/>
            <a:pathLst>
              <a:path h="2929170" w="4865116">
                <a:moveTo>
                  <a:pt x="0" y="0"/>
                </a:moveTo>
                <a:lnTo>
                  <a:pt x="4865116" y="0"/>
                </a:lnTo>
                <a:lnTo>
                  <a:pt x="4865116" y="2929170"/>
                </a:lnTo>
                <a:lnTo>
                  <a:pt x="0" y="292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207615">
            <a:off x="5781751" y="1033698"/>
            <a:ext cx="1391159" cy="1394646"/>
          </a:xfrm>
          <a:custGeom>
            <a:avLst/>
            <a:gdLst/>
            <a:ahLst/>
            <a:cxnLst/>
            <a:rect r="r" b="b" t="t" l="l"/>
            <a:pathLst>
              <a:path h="1394646" w="1391159">
                <a:moveTo>
                  <a:pt x="0" y="0"/>
                </a:moveTo>
                <a:lnTo>
                  <a:pt x="1391159" y="0"/>
                </a:lnTo>
                <a:lnTo>
                  <a:pt x="1391159" y="1394646"/>
                </a:lnTo>
                <a:lnTo>
                  <a:pt x="0" y="1394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4000" y="372030"/>
            <a:ext cx="6912000" cy="1649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7"/>
              </a:lnSpc>
            </a:pPr>
            <a:r>
              <a:rPr lang="en-US" sz="4719">
                <a:solidFill>
                  <a:srgbClr val="314561"/>
                </a:solidFill>
                <a:latin typeface="TAN Meringue"/>
                <a:ea typeface="TAN Meringue"/>
                <a:cs typeface="TAN Meringue"/>
                <a:sym typeface="TAN Meringue"/>
              </a:rPr>
              <a:t>Què és la tecnologia a l’esport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5724000" y="4388279"/>
            <a:ext cx="6048000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b="true" sz="5799">
                <a:solidFill>
                  <a:srgbClr val="A04416"/>
                </a:solidFill>
                <a:latin typeface="Dynapuff Bold"/>
                <a:ea typeface="Dynapuff Bold"/>
                <a:cs typeface="Dynapuff Bold"/>
                <a:sym typeface="Dynapuff Bold"/>
              </a:rPr>
              <a:t>Afegeix una capçalera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3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6000" y="2081727"/>
            <a:ext cx="7054148" cy="953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  <a:r>
              <a:rPr lang="en-US" sz="3165">
                <a:solidFill>
                  <a:srgbClr val="D86813"/>
                </a:solidFill>
                <a:latin typeface="Dynapuff"/>
                <a:ea typeface="Dynapuff"/>
                <a:cs typeface="Dynapuff"/>
                <a:sym typeface="Dynapuff"/>
              </a:rPr>
              <a:t>En els anys, les noves tecnologies han irromput el </a:t>
            </a:r>
            <a:r>
              <a:rPr lang="en-US" sz="3165" strike="noStrike" u="none">
                <a:solidFill>
                  <a:srgbClr val="D86813"/>
                </a:solidFill>
                <a:latin typeface="Dynapuff"/>
                <a:ea typeface="Dynapuff"/>
                <a:cs typeface="Dynapuff"/>
                <a:sym typeface="Dynapuff"/>
              </a:rPr>
              <a:t>món de l'esport, canviant la manera com els atletes entrenen. Des de la intel·ligència artificial com per exemple la IA... Aquestes innovacions han perm</a:t>
            </a:r>
            <a:r>
              <a:rPr lang="en-US" sz="3165" strike="noStrike" u="none">
                <a:solidFill>
                  <a:srgbClr val="D86813"/>
                </a:solidFill>
                <a:latin typeface="Dynapuff"/>
                <a:ea typeface="Dynapuff"/>
                <a:cs typeface="Dynapuff"/>
                <a:sym typeface="Dynapuff"/>
              </a:rPr>
              <a:t>è</a:t>
            </a:r>
            <a:r>
              <a:rPr lang="en-US" sz="3165" strike="noStrike" u="none">
                <a:solidFill>
                  <a:srgbClr val="D86813"/>
                </a:solidFill>
                <a:latin typeface="Dynapuff"/>
                <a:ea typeface="Dynapuff"/>
                <a:cs typeface="Dynapuff"/>
                <a:sym typeface="Dynapuff"/>
              </a:rPr>
              <a:t>s als esportistes millorar els entrenaments.</a:t>
            </a: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431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6539" y="7373952"/>
            <a:ext cx="5222922" cy="2924836"/>
          </a:xfrm>
          <a:custGeom>
            <a:avLst/>
            <a:gdLst/>
            <a:ahLst/>
            <a:cxnLst/>
            <a:rect r="r" b="b" t="t" l="l"/>
            <a:pathLst>
              <a:path h="2924836" w="5222922">
                <a:moveTo>
                  <a:pt x="0" y="0"/>
                </a:moveTo>
                <a:lnTo>
                  <a:pt x="5222922" y="0"/>
                </a:lnTo>
                <a:lnTo>
                  <a:pt x="5222922" y="2924836"/>
                </a:lnTo>
                <a:lnTo>
                  <a:pt x="0" y="2924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99854" y="1022005"/>
            <a:ext cx="1218131" cy="122879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0" y="114497"/>
            <a:ext cx="7486148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D86813"/>
                </a:solidFill>
                <a:latin typeface="Dynapuff"/>
                <a:ea typeface="Dynapuff"/>
                <a:cs typeface="Dynapuff"/>
                <a:sym typeface="Dynapuff"/>
              </a:rPr>
              <a:t>Notícies d’esport i tecnologia</a:t>
            </a:r>
          </a:p>
          <a:p>
            <a:pPr algn="ctr">
              <a:lnSpc>
                <a:spcPts val="8119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890395" y="1022005"/>
            <a:ext cx="1218131" cy="12287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8C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59930"/>
            <a:ext cx="7560000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1800AD"/>
                </a:solidFill>
                <a:latin typeface="Dynapuff"/>
                <a:ea typeface="Dynapuff"/>
                <a:cs typeface="Dynapuff"/>
                <a:sym typeface="Dynapuff"/>
              </a:rPr>
              <a:t>Diccionari de paraules tècnique</a:t>
            </a:r>
            <a:r>
              <a:rPr lang="en-US" sz="5799" b="true">
                <a:solidFill>
                  <a:srgbClr val="1800AD"/>
                </a:solidFill>
                <a:latin typeface="Dynapuff Bold"/>
                <a:ea typeface="Dynapuff Bold"/>
                <a:cs typeface="Dynapuff Bold"/>
                <a:sym typeface="Dynapuff Bold"/>
              </a:rPr>
              <a:t>s</a:t>
            </a:r>
          </a:p>
          <a:p>
            <a:pPr algn="ctr">
              <a:lnSpc>
                <a:spcPts val="811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18273" y="2435615"/>
            <a:ext cx="3442990" cy="596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3"/>
              </a:lnSpc>
            </a:pPr>
            <a:r>
              <a:rPr lang="en-US" sz="3524">
                <a:solidFill>
                  <a:srgbClr val="1800AD"/>
                </a:solidFill>
                <a:latin typeface="Dynapuff"/>
                <a:ea typeface="Dynapuff"/>
                <a:cs typeface="Dynapuff"/>
                <a:sym typeface="Dynapuff"/>
              </a:rPr>
              <a:t>Inplant coclear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000" y="3250978"/>
            <a:ext cx="6474314" cy="287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3"/>
              </a:lnSpc>
            </a:pPr>
            <a:r>
              <a:rPr lang="en-US" sz="3273">
                <a:solidFill>
                  <a:srgbClr val="38B6FF"/>
                </a:solidFill>
                <a:latin typeface="More Sugar"/>
                <a:ea typeface="More Sugar"/>
                <a:cs typeface="More Sugar"/>
                <a:sym typeface="More Sugar"/>
              </a:rPr>
              <a:t>Un implant coclear és un dispositiu electrònic que renova el sentit del so en persones amb sordesa o problemes auditius.</a:t>
            </a:r>
          </a:p>
          <a:p>
            <a:pPr algn="ctr">
              <a:lnSpc>
                <a:spcPts val="4583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8000" y="5628718"/>
            <a:ext cx="2498031" cy="597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7"/>
              </a:lnSpc>
            </a:pPr>
            <a:r>
              <a:rPr lang="en-US" sz="3484">
                <a:solidFill>
                  <a:srgbClr val="1800AD"/>
                </a:solidFill>
                <a:latin typeface="Dynapuff"/>
                <a:ea typeface="Dynapuff"/>
                <a:cs typeface="Dynapuff"/>
                <a:sym typeface="Dynapuff"/>
              </a:rPr>
              <a:t>Fake news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6435570"/>
            <a:ext cx="7560000" cy="174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7"/>
              </a:lnSpc>
            </a:pPr>
            <a:r>
              <a:rPr lang="en-US" sz="3312">
                <a:solidFill>
                  <a:srgbClr val="38B6FF"/>
                </a:solidFill>
                <a:latin typeface="More Sugar"/>
                <a:ea typeface="More Sugar"/>
                <a:cs typeface="More Sugar"/>
                <a:sym typeface="More Sugar"/>
              </a:rPr>
              <a:t>É</a:t>
            </a:r>
            <a:r>
              <a:rPr lang="en-US" sz="3312">
                <a:solidFill>
                  <a:srgbClr val="38B6FF"/>
                </a:solidFill>
                <a:latin typeface="More Sugar"/>
                <a:ea typeface="More Sugar"/>
                <a:cs typeface="More Sugar"/>
                <a:sym typeface="More Sugar"/>
              </a:rPr>
              <a:t>s una notícia falsa que pot estar creada amb IA.</a:t>
            </a:r>
          </a:p>
          <a:p>
            <a:pPr algn="ctr">
              <a:lnSpc>
                <a:spcPts val="463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-932709" y="7572282"/>
            <a:ext cx="2872477" cy="573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3293">
                <a:solidFill>
                  <a:srgbClr val="1800AD"/>
                </a:solidFill>
                <a:latin typeface="Dynapuff"/>
                <a:ea typeface="Dynapuff"/>
                <a:cs typeface="Dynapuff"/>
                <a:sym typeface="Dynapuff"/>
              </a:rPr>
              <a:t>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4759" y="8715428"/>
            <a:ext cx="7375241" cy="1844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6"/>
              </a:lnSpc>
            </a:pPr>
            <a:r>
              <a:rPr lang="en-US" sz="3512">
                <a:solidFill>
                  <a:srgbClr val="38B6FF"/>
                </a:solidFill>
                <a:latin typeface="More Sugar"/>
                <a:ea typeface="More Sugar"/>
                <a:cs typeface="More Sugar"/>
                <a:sym typeface="More Sugar"/>
              </a:rPr>
              <a:t>La IA és intel·ligència artificial que cada vegada s’utilitza més al món.</a:t>
            </a:r>
          </a:p>
          <a:p>
            <a:pPr algn="ctr">
              <a:lnSpc>
                <a:spcPts val="4916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DE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3303" y="6880511"/>
            <a:ext cx="4196377" cy="3562348"/>
          </a:xfrm>
          <a:custGeom>
            <a:avLst/>
            <a:gdLst/>
            <a:ahLst/>
            <a:cxnLst/>
            <a:rect r="r" b="b" t="t" l="l"/>
            <a:pathLst>
              <a:path h="3562348" w="4196377">
                <a:moveTo>
                  <a:pt x="0" y="0"/>
                </a:moveTo>
                <a:lnTo>
                  <a:pt x="4196377" y="0"/>
                </a:lnTo>
                <a:lnTo>
                  <a:pt x="4196377" y="3562347"/>
                </a:lnTo>
                <a:lnTo>
                  <a:pt x="0" y="3562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34" t="0" r="-8634" b="-6303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903818" y="921111"/>
            <a:ext cx="1140358" cy="115034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38064" y="2642342"/>
            <a:ext cx="6726856" cy="420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5" b="true">
                <a:solidFill>
                  <a:srgbClr val="5170FF"/>
                </a:solidFill>
                <a:latin typeface="Dynapuff Bold"/>
                <a:ea typeface="Dynapuff Bold"/>
                <a:cs typeface="Dynapuff Bold"/>
                <a:sym typeface="Dynapuff Bold"/>
              </a:rPr>
              <a:t>S’entrellacen amb l’estructura i el moviment, per aconseguir el màxim benestar físic i mental.</a:t>
            </a:r>
          </a:p>
          <a:p>
            <a:pPr algn="ctr">
              <a:lnSpc>
                <a:spcPts val="5594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04799" y="15139"/>
            <a:ext cx="6499201" cy="2353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14"/>
              </a:lnSpc>
            </a:pPr>
            <a:r>
              <a:rPr lang="en-US" sz="6724">
                <a:solidFill>
                  <a:srgbClr val="38B6FF"/>
                </a:solidFill>
                <a:latin typeface="More Sugar"/>
                <a:ea typeface="More Sugar"/>
                <a:cs typeface="More Sugar"/>
                <a:sym typeface="More Sugar"/>
              </a:rPr>
              <a:t>El cos humà i l’esports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B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22736" y="8397190"/>
            <a:ext cx="2729264" cy="2294810"/>
          </a:xfrm>
          <a:custGeom>
            <a:avLst/>
            <a:gdLst/>
            <a:ahLst/>
            <a:cxnLst/>
            <a:rect r="r" b="b" t="t" l="l"/>
            <a:pathLst>
              <a:path h="2294810" w="2729264">
                <a:moveTo>
                  <a:pt x="0" y="0"/>
                </a:moveTo>
                <a:lnTo>
                  <a:pt x="2729264" y="0"/>
                </a:lnTo>
                <a:lnTo>
                  <a:pt x="2729264" y="2294810"/>
                </a:lnTo>
                <a:lnTo>
                  <a:pt x="0" y="229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254506" y="12750"/>
            <a:ext cx="8069011" cy="1489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6"/>
              </a:lnSpc>
            </a:pPr>
            <a:r>
              <a:rPr lang="en-US" sz="4232">
                <a:solidFill>
                  <a:srgbClr val="880CB4"/>
                </a:solidFill>
                <a:latin typeface="More Sugar"/>
                <a:ea typeface="More Sugar"/>
                <a:cs typeface="More Sugar"/>
                <a:sym typeface="More Sugar"/>
              </a:rPr>
              <a:t>COMUNITATS AUTONONÒMES I ESPORTS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000" y="2500040"/>
            <a:ext cx="7121540" cy="498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4"/>
              </a:lnSpc>
            </a:pPr>
            <a:r>
              <a:rPr lang="en-US" sz="2881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BARCELONA hi ha el equip de BARÇA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000" y="1735541"/>
            <a:ext cx="7121540" cy="53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MADRID es trova el Real Madrid.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141224"/>
            <a:ext cx="7587375" cy="481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ATHLETIC CLUB es pot trovar a BILBAO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000" y="3761677"/>
            <a:ext cx="7418181" cy="97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ATLETICO DE MADRID  es pot trovar a Madid.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4884" y="5928022"/>
            <a:ext cx="6913664" cy="98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8"/>
              </a:lnSpc>
            </a:pPr>
            <a:r>
              <a:rPr lang="en-US" sz="2834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El clup Valencia es pot rovar a València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4881169"/>
            <a:ext cx="7523432" cy="1028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1"/>
              </a:lnSpc>
            </a:pPr>
            <a:r>
              <a:rPr lang="en-US" sz="2993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REAL SOCIEDAS  es pot rovar a Sant  Sebastià-Donosti.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7689" y="7239767"/>
            <a:ext cx="5738803" cy="92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6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Deportivo LaCoruña es trova  a Galicia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2579" y="8477225"/>
            <a:ext cx="3775047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A el club de Sevilla esta situada a Sevilla.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9D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46267" y="262160"/>
            <a:ext cx="1114019" cy="1114019"/>
          </a:xfrm>
          <a:custGeom>
            <a:avLst/>
            <a:gdLst/>
            <a:ahLst/>
            <a:cxnLst/>
            <a:rect r="r" b="b" t="t" l="l"/>
            <a:pathLst>
              <a:path h="1114019" w="1114019">
                <a:moveTo>
                  <a:pt x="0" y="0"/>
                </a:moveTo>
                <a:lnTo>
                  <a:pt x="1114019" y="0"/>
                </a:lnTo>
                <a:lnTo>
                  <a:pt x="1114019" y="1114019"/>
                </a:lnTo>
                <a:lnTo>
                  <a:pt x="0" y="1114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3220">
            <a:off x="5692917" y="3473165"/>
            <a:ext cx="1266174" cy="1410779"/>
          </a:xfrm>
          <a:custGeom>
            <a:avLst/>
            <a:gdLst/>
            <a:ahLst/>
            <a:cxnLst/>
            <a:rect r="r" b="b" t="t" l="l"/>
            <a:pathLst>
              <a:path h="1410779" w="1266174">
                <a:moveTo>
                  <a:pt x="0" y="0"/>
                </a:moveTo>
                <a:lnTo>
                  <a:pt x="1266174" y="0"/>
                </a:lnTo>
                <a:lnTo>
                  <a:pt x="1266174" y="1410780"/>
                </a:lnTo>
                <a:lnTo>
                  <a:pt x="0" y="1410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0014" y="-44400"/>
            <a:ext cx="5557838" cy="1286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7464">
                <a:gradFill>
                  <a:gsLst>
                    <a:gs pos="0">
                      <a:srgbClr val="FF5757">
                        <a:alpha val="100000"/>
                      </a:srgbClr>
                    </a:gs>
                    <a:gs pos="100000">
                      <a:srgbClr val="8C52FF">
                        <a:alpha val="100000"/>
                      </a:srgbClr>
                    </a:gs>
                  </a:gsLst>
                  <a:lin ang="0"/>
                </a:gradFill>
                <a:latin typeface="Lazydog"/>
                <a:ea typeface="Lazydog"/>
                <a:cs typeface="Lazydog"/>
                <a:sym typeface="Lazydog"/>
              </a:rPr>
              <a:t>Entrevista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175" y="1112877"/>
            <a:ext cx="5949676" cy="46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>
                <a:gradFill>
                  <a:gsLst>
                    <a:gs pos="0">
                      <a:srgbClr val="FF5757">
                        <a:alpha val="100000"/>
                      </a:srgbClr>
                    </a:gs>
                    <a:gs pos="100000">
                      <a:srgbClr val="8C52FF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1- Per que vols treballar a Nu Skin?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737" y="3220179"/>
            <a:ext cx="4723773" cy="49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2874">
                <a:gradFill>
                  <a:gsLst>
                    <a:gs pos="0">
                      <a:srgbClr val="FF5757">
                        <a:alpha val="100000"/>
                      </a:srgbClr>
                    </a:gs>
                    <a:gs pos="100000">
                      <a:srgbClr val="8C52FF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3-On vols viatjar?Per que?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000" y="2210981"/>
            <a:ext cx="6805339" cy="49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6"/>
              </a:lnSpc>
            </a:pPr>
            <a:r>
              <a:rPr lang="en-US" sz="2918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2-Vols tenir més mascotes?Quines?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7737" y="4732510"/>
            <a:ext cx="4686042" cy="48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4-Quin es el teu somni?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6348" y="5823216"/>
            <a:ext cx="5602752" cy="49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920">
                <a:gradFill>
                  <a:gsLst>
                    <a:gs pos="0">
                      <a:srgbClr val="FF5757">
                        <a:alpha val="100000"/>
                      </a:srgbClr>
                    </a:gs>
                    <a:gs pos="100000">
                      <a:srgbClr val="8C52FF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5-Quina és la teva major por?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000" y="6947774"/>
            <a:ext cx="6445981" cy="95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gradFill>
                  <a:gsLst>
                    <a:gs pos="0">
                      <a:srgbClr val="5170FF">
                        <a:alpha val="100000"/>
                      </a:srgbClr>
                    </a:gs>
                    <a:gs pos="100000">
                      <a:srgbClr val="FF66C4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6-Quin es el teu record compartit que t’agradat més?I  per que?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7737" y="8224945"/>
            <a:ext cx="6138267" cy="979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4"/>
              </a:lnSpc>
            </a:pPr>
            <a:r>
              <a:rPr lang="en-US" sz="2831">
                <a:gradFill>
                  <a:gsLst>
                    <a:gs pos="0">
                      <a:srgbClr val="FF5757">
                        <a:alpha val="100000"/>
                      </a:srgbClr>
                    </a:gs>
                    <a:gs pos="100000">
                      <a:srgbClr val="8C52FF">
                        <a:alpha val="100000"/>
                      </a:srgbClr>
                    </a:gs>
                  </a:gsLst>
                  <a:lin ang="0"/>
                </a:gradFill>
                <a:latin typeface="Dynapuff"/>
                <a:ea typeface="Dynapuff"/>
                <a:cs typeface="Dynapuff"/>
                <a:sym typeface="Dynapuff"/>
              </a:rPr>
              <a:t>7- Si podries canviar alguna cosa de la teva vida, que canviaries?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637" y="1544231"/>
            <a:ext cx="7503363" cy="1124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Perquè és un treball on poc treballar a casa i construir a la meva manera el meu negoci</a:t>
            </a:r>
          </a:p>
          <a:p>
            <a:pPr algn="ctr">
              <a:lnSpc>
                <a:spcPts val="2998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2628359"/>
            <a:ext cx="7320046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sí. Vull tindre uns quants 4 cavalls, 5 conills, 4 gats, 7 gossos ... Molts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3572719"/>
            <a:ext cx="6597865" cy="88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7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 dic la veritata  si magrgradadria viatgara Paris ,Tanlandia  perque la moda de paris es brutal i talnlandia perque boull des cobrir com estot el llocs que ih ha a tanlandia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4107" y="5409665"/>
            <a:ext cx="516552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ser un a noilla reconeguda per la moda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119977" y="6267123"/>
            <a:ext cx="6276541" cy="1185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22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 que la meva familia se mori o que li pasi algiuna cosa dolenta</a:t>
            </a:r>
          </a:p>
          <a:p>
            <a:pPr algn="ctr" marL="0" indent="0" lvl="0">
              <a:lnSpc>
                <a:spcPts val="3168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624395" y="9897900"/>
            <a:ext cx="181272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sabria diru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3A8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000" y="0"/>
            <a:ext cx="1122441" cy="1067340"/>
          </a:xfrm>
          <a:custGeom>
            <a:avLst/>
            <a:gdLst/>
            <a:ahLst/>
            <a:cxnLst/>
            <a:rect r="r" b="b" t="t" l="l"/>
            <a:pathLst>
              <a:path h="1067340" w="1122441">
                <a:moveTo>
                  <a:pt x="0" y="0"/>
                </a:moveTo>
                <a:lnTo>
                  <a:pt x="1122441" y="0"/>
                </a:lnTo>
                <a:lnTo>
                  <a:pt x="1122441" y="1067340"/>
                </a:lnTo>
                <a:lnTo>
                  <a:pt x="0" y="106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42779" y="0"/>
            <a:ext cx="1122441" cy="1067340"/>
          </a:xfrm>
          <a:custGeom>
            <a:avLst/>
            <a:gdLst/>
            <a:ahLst/>
            <a:cxnLst/>
            <a:rect r="r" b="b" t="t" l="l"/>
            <a:pathLst>
              <a:path h="1067340" w="1122441">
                <a:moveTo>
                  <a:pt x="0" y="0"/>
                </a:moveTo>
                <a:lnTo>
                  <a:pt x="1122442" y="0"/>
                </a:lnTo>
                <a:lnTo>
                  <a:pt x="1122442" y="1067340"/>
                </a:lnTo>
                <a:lnTo>
                  <a:pt x="0" y="106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605150">
            <a:off x="2050767" y="-566734"/>
            <a:ext cx="3024000" cy="2891700"/>
          </a:xfrm>
          <a:custGeom>
            <a:avLst/>
            <a:gdLst/>
            <a:ahLst/>
            <a:cxnLst/>
            <a:rect r="r" b="b" t="t" l="l"/>
            <a:pathLst>
              <a:path h="2891700" w="3024000">
                <a:moveTo>
                  <a:pt x="0" y="0"/>
                </a:moveTo>
                <a:lnTo>
                  <a:pt x="3024000" y="0"/>
                </a:lnTo>
                <a:lnTo>
                  <a:pt x="3024000" y="2891700"/>
                </a:lnTo>
                <a:lnTo>
                  <a:pt x="0" y="2891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1700" y="9125295"/>
            <a:ext cx="1122441" cy="1067340"/>
          </a:xfrm>
          <a:custGeom>
            <a:avLst/>
            <a:gdLst/>
            <a:ahLst/>
            <a:cxnLst/>
            <a:rect r="r" b="b" t="t" l="l"/>
            <a:pathLst>
              <a:path h="1067340" w="1122441">
                <a:moveTo>
                  <a:pt x="0" y="0"/>
                </a:moveTo>
                <a:lnTo>
                  <a:pt x="1122441" y="0"/>
                </a:lnTo>
                <a:lnTo>
                  <a:pt x="1122441" y="1067339"/>
                </a:lnTo>
                <a:lnTo>
                  <a:pt x="0" y="1067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42779" y="9222389"/>
            <a:ext cx="1122441" cy="1067340"/>
          </a:xfrm>
          <a:custGeom>
            <a:avLst/>
            <a:gdLst/>
            <a:ahLst/>
            <a:cxnLst/>
            <a:rect r="r" b="b" t="t" l="l"/>
            <a:pathLst>
              <a:path h="1067340" w="1122441">
                <a:moveTo>
                  <a:pt x="0" y="0"/>
                </a:moveTo>
                <a:lnTo>
                  <a:pt x="1122442" y="0"/>
                </a:lnTo>
                <a:lnTo>
                  <a:pt x="1122442" y="1067340"/>
                </a:lnTo>
                <a:lnTo>
                  <a:pt x="0" y="106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70757" y="243219"/>
            <a:ext cx="4083922" cy="911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7"/>
              </a:lnSpc>
            </a:pPr>
            <a:r>
              <a:rPr lang="en-US" sz="5305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entrevistes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4731" y="1547512"/>
            <a:ext cx="15894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Dynapuff Bold"/>
                <a:ea typeface="Dynapuff Bold"/>
                <a:cs typeface="Dynapuff Bold"/>
                <a:sym typeface="Dynapuff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0441" y="1665376"/>
            <a:ext cx="5501067" cy="42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478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Què és el que te fa ser tu mateixa?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0148" y="2901870"/>
            <a:ext cx="218629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Dynapuff Bold"/>
                <a:ea typeface="Dynapuff Bold"/>
                <a:cs typeface="Dynapuff Bold"/>
                <a:sym typeface="Dynapuff 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630" y="2963441"/>
            <a:ext cx="5380740" cy="433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507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Quina es la teva fruita preferida?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6428" y="3754040"/>
            <a:ext cx="222349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Dynapuff Bold"/>
                <a:ea typeface="Dynapuff Bold"/>
                <a:cs typeface="Dynapuff Bold"/>
                <a:sym typeface="Dynapuff Bold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9463" y="3758263"/>
            <a:ext cx="6235859" cy="81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 Què és lo que estudiaras  després de la ESO?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9988" y="4661853"/>
            <a:ext cx="24586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Dynapuff Bold"/>
                <a:ea typeface="Dynapuff Bold"/>
                <a:cs typeface="Dynapuff Bold"/>
                <a:sym typeface="Dynapuff Bold"/>
              </a:rPr>
              <a:t>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755" y="4838171"/>
            <a:ext cx="3704569" cy="37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66"/>
              </a:lnSpc>
              <a:spcBef>
                <a:spcPct val="0"/>
              </a:spcBef>
            </a:pPr>
            <a:r>
              <a:rPr lang="en-US" sz="2190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  Per què t’agrada Goku?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2921" y="5989819"/>
            <a:ext cx="25077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0333" y="6096817"/>
            <a:ext cx="4944868" cy="396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2320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Què  t’agrada fer en tu dia a dia?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8777" y="7251564"/>
            <a:ext cx="281565" cy="652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7"/>
              </a:lnSpc>
            </a:pPr>
            <a:r>
              <a:rPr lang="en-US" sz="3834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0685" y="8359046"/>
            <a:ext cx="242835" cy="66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41201" y="7203939"/>
            <a:ext cx="5801579" cy="878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 Quin és l’animal que més </a:t>
            </a:r>
          </a:p>
          <a:p>
            <a:pPr algn="ctr">
              <a:lnSpc>
                <a:spcPts val="3530"/>
              </a:lnSpc>
            </a:pPr>
            <a:r>
              <a:rPr lang="en-US" sz="2521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t’ agrada?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4462" y="8435246"/>
            <a:ext cx="5592242" cy="85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2"/>
              </a:lnSpc>
            </a:pPr>
            <a:r>
              <a:rPr lang="en-US" sz="2458">
                <a:solidFill>
                  <a:srgbClr val="000000"/>
                </a:solidFill>
                <a:latin typeface="Dynapuff"/>
                <a:ea typeface="Dynapuff"/>
                <a:cs typeface="Dynapuff"/>
                <a:sym typeface="Dynapuff"/>
              </a:rPr>
              <a:t>Quin es el teu llibre preferit ,i perque?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4112" y="2115980"/>
            <a:ext cx="6721109" cy="952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6"/>
              </a:lnSpc>
            </a:pPr>
            <a:r>
              <a:rPr lang="en-US" sz="277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 la tecnica diferent que utilitzo per dibuixar.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9630" y="3280536"/>
            <a:ext cx="1835048" cy="525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1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cirera.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62102" y="4338426"/>
            <a:ext cx="387608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Vachiderat artistic.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9988" y="5103520"/>
            <a:ext cx="5906716" cy="8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Perque el veia de de que era petita i em va començar a agradar el manga.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62921" y="6527664"/>
            <a:ext cx="528563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Escriure pensar i dibuixar.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90333" y="8027534"/>
            <a:ext cx="1398506" cy="473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4"/>
              </a:lnSpc>
            </a:pPr>
            <a:r>
              <a:rPr lang="en-US" sz="283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serp.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89630" y="9550672"/>
            <a:ext cx="5277816" cy="775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7"/>
              </a:lnSpc>
            </a:pPr>
            <a:r>
              <a:rPr lang="en-US" sz="223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Ningun per que ja no m’’agrada molt llegir.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DAHA0dAJbPk</dc:identifier>
  <dcterms:modified xsi:type="dcterms:W3CDTF">2011-08-01T06:04:30Z</dcterms:modified>
  <cp:revision>1</cp:revision>
  <dc:title>Miriam i Lucia</dc:title>
</cp:coreProperties>
</file>