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6858000" cy="9144000"/>
  <p:embeddedFontLst>
    <p:embeddedFont>
      <p:font typeface="Antic Bold Italics" charset="1" panose="00000000000000000000"/>
      <p:regular r:id="rId18"/>
    </p:embeddedFont>
    <p:embeddedFont>
      <p:font typeface="TAN Meringue" charset="1" panose="00000000000000000000"/>
      <p:regular r:id="rId19"/>
    </p:embeddedFont>
    <p:embeddedFont>
      <p:font typeface="More Sugar" charset="1" panose="00000000000000000000"/>
      <p:regular r:id="rId20"/>
    </p:embeddedFont>
    <p:embeddedFont>
      <p:font typeface="Gliker" charset="1" panose="00000500000000000000"/>
      <p:regular r:id="rId21"/>
    </p:embeddedFont>
    <p:embeddedFont>
      <p:font typeface="Alice" charset="1" panose="00000500000000000000"/>
      <p:regular r:id="rId22"/>
    </p:embeddedFont>
    <p:embeddedFont>
      <p:font typeface="Open Sans Bold" charset="1" panose="020B0806030504020204"/>
      <p:regular r:id="rId23"/>
    </p:embeddedFont>
    <p:embeddedFont>
      <p:font typeface="Lora" charset="1" panose="00000500000000000000"/>
      <p:regular r:id="rId24"/>
    </p:embeddedFont>
    <p:embeddedFont>
      <p:font typeface="Open Sans" charset="1" panose="020B0606030504020204"/>
      <p:regular r:id="rId25"/>
    </p:embeddedFont>
    <p:embeddedFont>
      <p:font typeface="Bryndan Write" charset="1" panose="02000503000000000000"/>
      <p:regular r:id="rId26"/>
    </p:embeddedFont>
    <p:embeddedFont>
      <p:font typeface="Shrikhand" charset="1" panose="02000000000000000000"/>
      <p:regular r:id="rId27"/>
    </p:embeddedFont>
    <p:embeddedFont>
      <p:font typeface="Open Sans Bold Italics" charset="1" panose="020B0806030504020204"/>
      <p:regular r:id="rId28"/>
    </p:embeddedFont>
    <p:embeddedFont>
      <p:font typeface="Pirou" charset="1" panose="000005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4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1578272"/>
            <a:ext cx="604800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4369743" y="3559357"/>
            <a:ext cx="2918725" cy="1900820"/>
          </a:xfrm>
          <a:custGeom>
            <a:avLst/>
            <a:gdLst/>
            <a:ahLst/>
            <a:cxnLst/>
            <a:rect r="r" b="b" t="t" l="l"/>
            <a:pathLst>
              <a:path h="1900820" w="2918725">
                <a:moveTo>
                  <a:pt x="0" y="0"/>
                </a:moveTo>
                <a:lnTo>
                  <a:pt x="2918725" y="0"/>
                </a:lnTo>
                <a:lnTo>
                  <a:pt x="2918725" y="1900819"/>
                </a:lnTo>
                <a:lnTo>
                  <a:pt x="0" y="19008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9497" y="7511589"/>
            <a:ext cx="2842855" cy="2920683"/>
          </a:xfrm>
          <a:custGeom>
            <a:avLst/>
            <a:gdLst/>
            <a:ahLst/>
            <a:cxnLst/>
            <a:rect r="r" b="b" t="t" l="l"/>
            <a:pathLst>
              <a:path h="2920683" w="2842855">
                <a:moveTo>
                  <a:pt x="0" y="0"/>
                </a:moveTo>
                <a:lnTo>
                  <a:pt x="2842856" y="0"/>
                </a:lnTo>
                <a:lnTo>
                  <a:pt x="2842856" y="2920682"/>
                </a:lnTo>
                <a:lnTo>
                  <a:pt x="0" y="2920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504" t="0" r="-3474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35978" y="7915628"/>
            <a:ext cx="2357042" cy="2667434"/>
          </a:xfrm>
          <a:custGeom>
            <a:avLst/>
            <a:gdLst/>
            <a:ahLst/>
            <a:cxnLst/>
            <a:rect r="r" b="b" t="t" l="l"/>
            <a:pathLst>
              <a:path h="2667434" w="2357042">
                <a:moveTo>
                  <a:pt x="0" y="0"/>
                </a:moveTo>
                <a:lnTo>
                  <a:pt x="2357042" y="0"/>
                </a:lnTo>
                <a:lnTo>
                  <a:pt x="2357042" y="2667434"/>
                </a:lnTo>
                <a:lnTo>
                  <a:pt x="0" y="2667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69108" y="5346000"/>
            <a:ext cx="2123912" cy="1829219"/>
          </a:xfrm>
          <a:custGeom>
            <a:avLst/>
            <a:gdLst/>
            <a:ahLst/>
            <a:cxnLst/>
            <a:rect r="r" b="b" t="t" l="l"/>
            <a:pathLst>
              <a:path h="1829219" w="2123912">
                <a:moveTo>
                  <a:pt x="0" y="0"/>
                </a:moveTo>
                <a:lnTo>
                  <a:pt x="2123912" y="0"/>
                </a:lnTo>
                <a:lnTo>
                  <a:pt x="2123912" y="1829219"/>
                </a:lnTo>
                <a:lnTo>
                  <a:pt x="0" y="1829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60682" y="4121666"/>
            <a:ext cx="1258667" cy="1164267"/>
          </a:xfrm>
          <a:custGeom>
            <a:avLst/>
            <a:gdLst/>
            <a:ahLst/>
            <a:cxnLst/>
            <a:rect r="r" b="b" t="t" l="l"/>
            <a:pathLst>
              <a:path h="1164267" w="1258667">
                <a:moveTo>
                  <a:pt x="0" y="0"/>
                </a:moveTo>
                <a:lnTo>
                  <a:pt x="1258668" y="0"/>
                </a:lnTo>
                <a:lnTo>
                  <a:pt x="1258668" y="1164267"/>
                </a:lnTo>
                <a:lnTo>
                  <a:pt x="0" y="1164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319375" y="8482310"/>
            <a:ext cx="1583556" cy="1534070"/>
          </a:xfrm>
          <a:custGeom>
            <a:avLst/>
            <a:gdLst/>
            <a:ahLst/>
            <a:cxnLst/>
            <a:rect r="r" b="b" t="t" l="l"/>
            <a:pathLst>
              <a:path h="1534070" w="1583556">
                <a:moveTo>
                  <a:pt x="0" y="0"/>
                </a:moveTo>
                <a:lnTo>
                  <a:pt x="1583556" y="0"/>
                </a:lnTo>
                <a:lnTo>
                  <a:pt x="1583556" y="1534070"/>
                </a:lnTo>
                <a:lnTo>
                  <a:pt x="0" y="15340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660682" y="5801691"/>
            <a:ext cx="1576268" cy="1454108"/>
          </a:xfrm>
          <a:custGeom>
            <a:avLst/>
            <a:gdLst/>
            <a:ahLst/>
            <a:cxnLst/>
            <a:rect r="r" b="b" t="t" l="l"/>
            <a:pathLst>
              <a:path h="1454108" w="1576268">
                <a:moveTo>
                  <a:pt x="0" y="0"/>
                </a:moveTo>
                <a:lnTo>
                  <a:pt x="1576269" y="0"/>
                </a:lnTo>
                <a:lnTo>
                  <a:pt x="1576269" y="1454108"/>
                </a:lnTo>
                <a:lnTo>
                  <a:pt x="0" y="1454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902931" y="8383651"/>
            <a:ext cx="1901069" cy="1789381"/>
          </a:xfrm>
          <a:custGeom>
            <a:avLst/>
            <a:gdLst/>
            <a:ahLst/>
            <a:cxnLst/>
            <a:rect r="r" b="b" t="t" l="l"/>
            <a:pathLst>
              <a:path h="1789381" w="1901069">
                <a:moveTo>
                  <a:pt x="0" y="0"/>
                </a:moveTo>
                <a:lnTo>
                  <a:pt x="1901069" y="0"/>
                </a:lnTo>
                <a:lnTo>
                  <a:pt x="1901069" y="1789381"/>
                </a:lnTo>
                <a:lnTo>
                  <a:pt x="0" y="17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8000" y="3445057"/>
            <a:ext cx="1353219" cy="1353219"/>
          </a:xfrm>
          <a:custGeom>
            <a:avLst/>
            <a:gdLst/>
            <a:ahLst/>
            <a:cxnLst/>
            <a:rect r="r" b="b" t="t" l="l"/>
            <a:pathLst>
              <a:path h="1353219" w="1353219">
                <a:moveTo>
                  <a:pt x="1353219" y="0"/>
                </a:moveTo>
                <a:lnTo>
                  <a:pt x="0" y="0"/>
                </a:lnTo>
                <a:lnTo>
                  <a:pt x="0" y="1353218"/>
                </a:lnTo>
                <a:lnTo>
                  <a:pt x="1353219" y="1353218"/>
                </a:lnTo>
                <a:lnTo>
                  <a:pt x="1353219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4446" t="0" r="-14446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7103" y="5691648"/>
            <a:ext cx="1164116" cy="1137923"/>
          </a:xfrm>
          <a:custGeom>
            <a:avLst/>
            <a:gdLst/>
            <a:ahLst/>
            <a:cxnLst/>
            <a:rect r="r" b="b" t="t" l="l"/>
            <a:pathLst>
              <a:path h="1137923" w="1164116">
                <a:moveTo>
                  <a:pt x="0" y="0"/>
                </a:moveTo>
                <a:lnTo>
                  <a:pt x="1164116" y="0"/>
                </a:lnTo>
                <a:lnTo>
                  <a:pt x="1164116" y="1137923"/>
                </a:lnTo>
                <a:lnTo>
                  <a:pt x="0" y="11379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762160" y="5764976"/>
            <a:ext cx="1401416" cy="2502529"/>
          </a:xfrm>
          <a:custGeom>
            <a:avLst/>
            <a:gdLst/>
            <a:ahLst/>
            <a:cxnLst/>
            <a:rect r="r" b="b" t="t" l="l"/>
            <a:pathLst>
              <a:path h="2502529" w="1401416">
                <a:moveTo>
                  <a:pt x="0" y="0"/>
                </a:moveTo>
                <a:lnTo>
                  <a:pt x="1401417" y="0"/>
                </a:lnTo>
                <a:lnTo>
                  <a:pt x="1401417" y="2502529"/>
                </a:lnTo>
                <a:lnTo>
                  <a:pt x="0" y="25025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30472" y="8336798"/>
            <a:ext cx="2161363" cy="1883088"/>
          </a:xfrm>
          <a:custGeom>
            <a:avLst/>
            <a:gdLst/>
            <a:ahLst/>
            <a:cxnLst/>
            <a:rect r="r" b="b" t="t" l="l"/>
            <a:pathLst>
              <a:path h="1883088" w="2161363">
                <a:moveTo>
                  <a:pt x="0" y="0"/>
                </a:moveTo>
                <a:lnTo>
                  <a:pt x="2161363" y="0"/>
                </a:lnTo>
                <a:lnTo>
                  <a:pt x="2161363" y="1883087"/>
                </a:lnTo>
                <a:lnTo>
                  <a:pt x="0" y="188308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91690" y="1171043"/>
            <a:ext cx="3114254" cy="309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1857" i="true">
                <a:solidFill>
                  <a:srgbClr val="000000"/>
                </a:solidFill>
                <a:latin typeface="Antic Bold Italics"/>
                <a:ea typeface="Antic Bold Italics"/>
                <a:cs typeface="Antic Bold Italics"/>
                <a:sym typeface="Antic Bold Italics"/>
              </a:rPr>
              <a:t>Fet per:   Judit, Natalia i Alba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62869" y="1171043"/>
            <a:ext cx="1278431" cy="292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437"/>
              </a:lnSpc>
            </a:pPr>
            <a:r>
              <a:rPr lang="en-US" sz="1741" i="true">
                <a:solidFill>
                  <a:srgbClr val="000000"/>
                </a:solidFill>
                <a:latin typeface="Antic Bold Italics"/>
                <a:ea typeface="Antic Bold Italics"/>
                <a:cs typeface="Antic Bold Italics"/>
                <a:sym typeface="Antic Bold Italics"/>
              </a:rPr>
              <a:t>9/2/26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9497" y="1891035"/>
            <a:ext cx="6811256" cy="2072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2"/>
              </a:lnSpc>
            </a:pPr>
            <a:r>
              <a:rPr lang="en-US" sz="3410">
                <a:solidFill>
                  <a:srgbClr val="9D3E94"/>
                </a:solidFill>
                <a:latin typeface="TAN Meringue"/>
                <a:ea typeface="TAN Meringue"/>
                <a:cs typeface="TAN Meringue"/>
                <a:sym typeface="TAN Meringue"/>
              </a:rPr>
              <a:t>QUÈ HI HA EN COMÚ ENTRE LA TECNOLOGIA I ELS ESPORTS?</a:t>
            </a:r>
          </a:p>
          <a:p>
            <a:pPr algn="ctr">
              <a:lnSpc>
                <a:spcPts val="4092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5258085" y="183914"/>
            <a:ext cx="2030383" cy="487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0"/>
              </a:lnSpc>
            </a:pPr>
            <a:r>
              <a:rPr lang="en-US" sz="142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ESCOLA LA ROSELLA</a:t>
            </a:r>
          </a:p>
          <a:p>
            <a:pPr algn="ctr">
              <a:lnSpc>
                <a:spcPts val="1990"/>
              </a:lnSpc>
            </a:pPr>
            <a:r>
              <a:rPr lang="en-US" sz="142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6éA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988748"/>
            <a:ext cx="8233421" cy="6257400"/>
          </a:xfrm>
          <a:custGeom>
            <a:avLst/>
            <a:gdLst/>
            <a:ahLst/>
            <a:cxnLst/>
            <a:rect r="r" b="b" t="t" l="l"/>
            <a:pathLst>
              <a:path h="6257400" w="8233421">
                <a:moveTo>
                  <a:pt x="0" y="0"/>
                </a:moveTo>
                <a:lnTo>
                  <a:pt x="8233421" y="0"/>
                </a:lnTo>
                <a:lnTo>
                  <a:pt x="8233421" y="6257400"/>
                </a:lnTo>
                <a:lnTo>
                  <a:pt x="0" y="62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6000" y="223341"/>
            <a:ext cx="5672865" cy="358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74"/>
              </a:lnSpc>
            </a:pPr>
            <a:r>
              <a:rPr lang="en-US" b="true" sz="6838" i="true" u="sng">
                <a:solidFill>
                  <a:srgbClr val="F8A323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EL SISTEMA NERVIÓS</a:t>
            </a:r>
          </a:p>
          <a:p>
            <a:pPr algn="ctr">
              <a:lnSpc>
                <a:spcPts val="9574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6000" y="4258699"/>
            <a:ext cx="1236205" cy="1579815"/>
          </a:xfrm>
          <a:custGeom>
            <a:avLst/>
            <a:gdLst/>
            <a:ahLst/>
            <a:cxnLst/>
            <a:rect r="r" b="b" t="t" l="l"/>
            <a:pathLst>
              <a:path h="1579815" w="1236205">
                <a:moveTo>
                  <a:pt x="0" y="0"/>
                </a:moveTo>
                <a:lnTo>
                  <a:pt x="1236205" y="0"/>
                </a:lnTo>
                <a:lnTo>
                  <a:pt x="1236205" y="1579815"/>
                </a:lnTo>
                <a:lnTo>
                  <a:pt x="0" y="157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99477" y="4372999"/>
            <a:ext cx="1405844" cy="1397057"/>
          </a:xfrm>
          <a:custGeom>
            <a:avLst/>
            <a:gdLst/>
            <a:ahLst/>
            <a:cxnLst/>
            <a:rect r="r" b="b" t="t" l="l"/>
            <a:pathLst>
              <a:path h="1397057" w="1405844">
                <a:moveTo>
                  <a:pt x="0" y="0"/>
                </a:moveTo>
                <a:lnTo>
                  <a:pt x="1405844" y="0"/>
                </a:lnTo>
                <a:lnTo>
                  <a:pt x="1405844" y="1397057"/>
                </a:lnTo>
                <a:lnTo>
                  <a:pt x="0" y="1397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02399" y="2962383"/>
            <a:ext cx="879309" cy="1084996"/>
          </a:xfrm>
          <a:custGeom>
            <a:avLst/>
            <a:gdLst/>
            <a:ahLst/>
            <a:cxnLst/>
            <a:rect r="r" b="b" t="t" l="l"/>
            <a:pathLst>
              <a:path h="1084996" w="879309">
                <a:moveTo>
                  <a:pt x="0" y="0"/>
                </a:moveTo>
                <a:lnTo>
                  <a:pt x="879309" y="0"/>
                </a:lnTo>
                <a:lnTo>
                  <a:pt x="879309" y="1084996"/>
                </a:lnTo>
                <a:lnTo>
                  <a:pt x="0" y="10849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0297" t="-33314" r="-48581" b="-3028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8000" y="230687"/>
            <a:ext cx="6804000" cy="138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78"/>
              </a:lnSpc>
            </a:pPr>
            <a:r>
              <a:rPr lang="en-US" sz="3984" u="sng">
                <a:solidFill>
                  <a:srgbClr val="0571D3"/>
                </a:solidFill>
                <a:latin typeface="Pirou"/>
                <a:ea typeface="Pirou"/>
                <a:cs typeface="Pirou"/>
                <a:sym typeface="Pirou"/>
              </a:rPr>
              <a:t>CANVIS A LA PUBERTAT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78000" y="1628425"/>
            <a:ext cx="6804000" cy="1066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2"/>
              </a:lnSpc>
            </a:pPr>
            <a:r>
              <a:rPr lang="en-US" sz="2944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La pubertat es els canvis fisics i hormonals en els cosos dels nens i nenes.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2732860"/>
            <a:ext cx="7560000" cy="1525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8"/>
              </a:lnSpc>
            </a:pPr>
            <a:r>
              <a:rPr lang="en-US" sz="4427" u="sng">
                <a:solidFill>
                  <a:srgbClr val="9747FF"/>
                </a:solidFill>
                <a:latin typeface="Pirou"/>
                <a:ea typeface="Pirou"/>
                <a:cs typeface="Pirou"/>
                <a:sym typeface="Pirou"/>
              </a:rPr>
              <a:t>APARELL REPRODUCTOR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21372" y="3933079"/>
            <a:ext cx="4517256" cy="211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77"/>
              </a:lnSpc>
            </a:pPr>
            <a:r>
              <a:rPr lang="en-US" sz="6055" u="sng">
                <a:solidFill>
                  <a:srgbClr val="AFC8FD"/>
                </a:solidFill>
                <a:latin typeface="Alice"/>
                <a:ea typeface="Alice"/>
                <a:cs typeface="Alice"/>
                <a:sym typeface="Alice"/>
              </a:rPr>
              <a:t>f</a:t>
            </a:r>
            <a:r>
              <a:rPr lang="en-US" sz="6055" u="sng">
                <a:solidFill>
                  <a:srgbClr val="F1B5C1"/>
                </a:solidFill>
                <a:latin typeface="Alice"/>
                <a:ea typeface="Alice"/>
                <a:cs typeface="Alice"/>
                <a:sym typeface="Alice"/>
              </a:rPr>
              <a:t>e</a:t>
            </a:r>
            <a:r>
              <a:rPr lang="en-US" sz="6055" u="sng">
                <a:solidFill>
                  <a:srgbClr val="AFC8FD"/>
                </a:solidFill>
                <a:latin typeface="Alice"/>
                <a:ea typeface="Alice"/>
                <a:cs typeface="Alice"/>
                <a:sym typeface="Alice"/>
              </a:rPr>
              <a:t>m</a:t>
            </a:r>
            <a:r>
              <a:rPr lang="en-US" sz="6055" u="sng">
                <a:solidFill>
                  <a:srgbClr val="F1B5C1"/>
                </a:solidFill>
                <a:latin typeface="Alice"/>
                <a:ea typeface="Alice"/>
                <a:cs typeface="Alice"/>
                <a:sym typeface="Alice"/>
              </a:rPr>
              <a:t>e</a:t>
            </a:r>
            <a:r>
              <a:rPr lang="en-US" sz="6055" u="sng">
                <a:solidFill>
                  <a:srgbClr val="AFC8FD"/>
                </a:solidFill>
                <a:latin typeface="Alice"/>
                <a:ea typeface="Alice"/>
                <a:cs typeface="Alice"/>
                <a:sym typeface="Alice"/>
              </a:rPr>
              <a:t>n</a:t>
            </a:r>
            <a:r>
              <a:rPr lang="en-US" sz="6055" u="sng">
                <a:solidFill>
                  <a:srgbClr val="F1B5C1"/>
                </a:solidFill>
                <a:latin typeface="Alice"/>
                <a:ea typeface="Alice"/>
                <a:cs typeface="Alice"/>
                <a:sym typeface="Alice"/>
              </a:rPr>
              <a:t>í m</a:t>
            </a:r>
            <a:r>
              <a:rPr lang="en-US" sz="6055" u="sng">
                <a:solidFill>
                  <a:srgbClr val="AFC8FD"/>
                </a:solidFill>
                <a:latin typeface="Alice"/>
                <a:ea typeface="Alice"/>
                <a:cs typeface="Alice"/>
                <a:sym typeface="Alice"/>
              </a:rPr>
              <a:t>a</a:t>
            </a:r>
            <a:r>
              <a:rPr lang="en-US" sz="6055" u="sng">
                <a:solidFill>
                  <a:srgbClr val="F1B5C1"/>
                </a:solidFill>
                <a:latin typeface="Alice"/>
                <a:ea typeface="Alice"/>
                <a:cs typeface="Alice"/>
                <a:sym typeface="Alice"/>
              </a:rPr>
              <a:t>s</a:t>
            </a:r>
            <a:r>
              <a:rPr lang="en-US" sz="6055" u="sng">
                <a:solidFill>
                  <a:srgbClr val="AFC8FD"/>
                </a:solidFill>
                <a:latin typeface="Alice"/>
                <a:ea typeface="Alice"/>
                <a:cs typeface="Alice"/>
                <a:sym typeface="Alice"/>
              </a:rPr>
              <a:t>c</a:t>
            </a:r>
            <a:r>
              <a:rPr lang="en-US" sz="6055" u="sng">
                <a:solidFill>
                  <a:srgbClr val="F1B5C1"/>
                </a:solidFill>
                <a:latin typeface="Alice"/>
                <a:ea typeface="Alice"/>
                <a:cs typeface="Alice"/>
                <a:sym typeface="Alice"/>
              </a:rPr>
              <a:t>u</a:t>
            </a:r>
            <a:r>
              <a:rPr lang="en-US" sz="6055" u="sng">
                <a:solidFill>
                  <a:srgbClr val="AFC8FD"/>
                </a:solidFill>
                <a:latin typeface="Alice"/>
                <a:ea typeface="Alice"/>
                <a:cs typeface="Alice"/>
                <a:sym typeface="Alice"/>
              </a:rPr>
              <a:t>l</a:t>
            </a:r>
            <a:r>
              <a:rPr lang="en-US" sz="6055" u="sng">
                <a:solidFill>
                  <a:srgbClr val="F1B5C1"/>
                </a:solidFill>
                <a:latin typeface="Alice"/>
                <a:ea typeface="Alice"/>
                <a:cs typeface="Alice"/>
                <a:sym typeface="Alice"/>
              </a:rPr>
              <a:t>í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82766" y="2823456"/>
            <a:ext cx="941667" cy="710424"/>
          </a:xfrm>
          <a:custGeom>
            <a:avLst/>
            <a:gdLst/>
            <a:ahLst/>
            <a:cxnLst/>
            <a:rect r="r" b="b" t="t" l="l"/>
            <a:pathLst>
              <a:path h="710424" w="941667">
                <a:moveTo>
                  <a:pt x="0" y="0"/>
                </a:moveTo>
                <a:lnTo>
                  <a:pt x="941667" y="0"/>
                </a:lnTo>
                <a:lnTo>
                  <a:pt x="941667" y="710424"/>
                </a:lnTo>
                <a:lnTo>
                  <a:pt x="0" y="710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123" t="-33314" r="-110299" b="-30285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80205" y="6722490"/>
            <a:ext cx="3024000" cy="3983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2"/>
              </a:lnSpc>
              <a:spcBef>
                <a:spcPct val="0"/>
              </a:spcBef>
            </a:pPr>
            <a:r>
              <a:rPr lang="en-US" sz="22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L’aparell reproductor femení s’encarrega de produir i gestionar les cèl·lules reproductives femenines, els òvuls, i de gestar els bebès en cas que es produeixi la fecundació.</a:t>
            </a:r>
          </a:p>
          <a:p>
            <a:pPr algn="ctr">
              <a:lnSpc>
                <a:spcPts val="3202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739785" y="7056716"/>
            <a:ext cx="3064215" cy="2896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1"/>
              </a:lnSpc>
              <a:spcBef>
                <a:spcPct val="0"/>
              </a:spcBef>
            </a:pPr>
            <a:r>
              <a:rPr lang="en-US" sz="237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L’aparell reproductor masculí s’encarrega de produir les cèl·lules reproductives masculines, els espermatozoides.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658795" y="6355143"/>
            <a:ext cx="1226195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MASQULÍ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24433" y="6355143"/>
            <a:ext cx="99566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FEMENÍ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92783" y="698850"/>
            <a:ext cx="3374435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b="true" sz="3200" i="true" u="sng">
                <a:gradFill>
                  <a:gsLst>
                    <a:gs pos="0">
                      <a:srgbClr val="8C52FF">
                        <a:alpha val="100000"/>
                      </a:srgbClr>
                    </a:gs>
                    <a:gs pos="100000">
                      <a:srgbClr val="5CE1E6">
                        <a:alpha val="100000"/>
                      </a:srgbClr>
                    </a:gs>
                  </a:gsLst>
                  <a:lin ang="0"/>
                </a:gra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CONCLUSIONS DEL PROJECTE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02082" y="2531517"/>
            <a:ext cx="4755836" cy="6369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85"/>
              </a:lnSpc>
            </a:pPr>
            <a:r>
              <a:rPr lang="en-US" sz="32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-Hem après coses que no s'aviem com per exemple: que hi havia molt en comú entre la tecnologia i l’esport, també l’aparell reproductor, el sistema nerviós... Ens ha aparegut tot molt interessant.</a:t>
            </a:r>
          </a:p>
          <a:p>
            <a:pPr algn="ctr">
              <a:lnSpc>
                <a:spcPts val="4585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488685" y="9475961"/>
            <a:ext cx="3654983" cy="460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2"/>
              </a:lnSpc>
            </a:pPr>
            <a:r>
              <a:rPr lang="en-US" sz="2523">
                <a:gradFill>
                  <a:gsLst>
                    <a:gs pos="0">
                      <a:srgbClr val="5CE1E6">
                        <a:alpha val="100000"/>
                      </a:srgbClr>
                    </a:gs>
                    <a:gs pos="50000">
                      <a:srgbClr val="8C52FF">
                        <a:alpha val="100000"/>
                      </a:srgbClr>
                    </a:gs>
                    <a:gs pos="100000">
                      <a:srgbClr val="5CE1E6">
                        <a:alpha val="100000"/>
                      </a:srgbClr>
                    </a:gs>
                  </a:gsLst>
                  <a:lin ang="0"/>
                </a:gradFill>
                <a:latin typeface="Bryndan Write"/>
                <a:ea typeface="Bryndan Write"/>
                <a:cs typeface="Bryndan Write"/>
                <a:sym typeface="Bryndan Write"/>
              </a:rPr>
              <a:t>ALBA, NATALIA I JUDIT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8208" y="2885393"/>
            <a:ext cx="5841703" cy="6646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Portada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Que és la tecnologia a l’esport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Notícies d’esport i tecnologia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Diccionari de paraules tècniques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El cos humà i l’esport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Aparell locomotor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Sistema nerviós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Els 5 sentits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Canvis a la pubertat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Aparell reproductor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Comunitats autònomes</a:t>
            </a: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 i esport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Entrevistes</a:t>
            </a:r>
          </a:p>
          <a:p>
            <a:pPr algn="ctr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Conclusions del projecte</a:t>
            </a:r>
          </a:p>
          <a:p>
            <a:pPr algn="l" marL="582927" indent="-291463" lvl="1">
              <a:lnSpc>
                <a:spcPts val="3779"/>
              </a:lnSpc>
              <a:buAutoNum type="arabicPeriod" startAt="1"/>
            </a:pPr>
            <a:r>
              <a:rPr lang="en-US" sz="2699">
                <a:solidFill>
                  <a:srgbClr val="000000"/>
                </a:solidFill>
                <a:latin typeface="Gliker"/>
                <a:ea typeface="Gliker"/>
                <a:cs typeface="Gliker"/>
                <a:sym typeface="Gliker"/>
              </a:rPr>
              <a:t>            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947549" y="619406"/>
            <a:ext cx="931168" cy="1608929"/>
          </a:xfrm>
          <a:custGeom>
            <a:avLst/>
            <a:gdLst/>
            <a:ahLst/>
            <a:cxnLst/>
            <a:rect r="r" b="b" t="t" l="l"/>
            <a:pathLst>
              <a:path h="1608929" w="931168">
                <a:moveTo>
                  <a:pt x="0" y="0"/>
                </a:moveTo>
                <a:lnTo>
                  <a:pt x="931168" y="0"/>
                </a:lnTo>
                <a:lnTo>
                  <a:pt x="931168" y="1608929"/>
                </a:lnTo>
                <a:lnTo>
                  <a:pt x="0" y="1608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14470" y="733056"/>
            <a:ext cx="1112114" cy="1495279"/>
          </a:xfrm>
          <a:custGeom>
            <a:avLst/>
            <a:gdLst/>
            <a:ahLst/>
            <a:cxnLst/>
            <a:rect r="r" b="b" t="t" l="l"/>
            <a:pathLst>
              <a:path h="1495279" w="1112114">
                <a:moveTo>
                  <a:pt x="0" y="0"/>
                </a:moveTo>
                <a:lnTo>
                  <a:pt x="1112113" y="0"/>
                </a:lnTo>
                <a:lnTo>
                  <a:pt x="1112113" y="1495279"/>
                </a:lnTo>
                <a:lnTo>
                  <a:pt x="0" y="14952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259933" y="668389"/>
            <a:ext cx="1147383" cy="1624613"/>
          </a:xfrm>
          <a:custGeom>
            <a:avLst/>
            <a:gdLst/>
            <a:ahLst/>
            <a:cxnLst/>
            <a:rect r="r" b="b" t="t" l="l"/>
            <a:pathLst>
              <a:path h="1624613" w="1147383">
                <a:moveTo>
                  <a:pt x="0" y="0"/>
                </a:moveTo>
                <a:lnTo>
                  <a:pt x="1147383" y="0"/>
                </a:lnTo>
                <a:lnTo>
                  <a:pt x="1147383" y="1624613"/>
                </a:lnTo>
                <a:lnTo>
                  <a:pt x="0" y="16246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40666" y="699281"/>
            <a:ext cx="810399" cy="1529054"/>
          </a:xfrm>
          <a:custGeom>
            <a:avLst/>
            <a:gdLst/>
            <a:ahLst/>
            <a:cxnLst/>
            <a:rect r="r" b="b" t="t" l="l"/>
            <a:pathLst>
              <a:path h="1529054" w="810399">
                <a:moveTo>
                  <a:pt x="0" y="0"/>
                </a:moveTo>
                <a:lnTo>
                  <a:pt x="810399" y="0"/>
                </a:lnTo>
                <a:lnTo>
                  <a:pt x="810399" y="1529054"/>
                </a:lnTo>
                <a:lnTo>
                  <a:pt x="0" y="1529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84415" y="699281"/>
            <a:ext cx="1029706" cy="1519861"/>
          </a:xfrm>
          <a:custGeom>
            <a:avLst/>
            <a:gdLst/>
            <a:ahLst/>
            <a:cxnLst/>
            <a:rect r="r" b="b" t="t" l="l"/>
            <a:pathLst>
              <a:path h="1519861" w="1029706">
                <a:moveTo>
                  <a:pt x="0" y="0"/>
                </a:moveTo>
                <a:lnTo>
                  <a:pt x="1029706" y="0"/>
                </a:lnTo>
                <a:lnTo>
                  <a:pt x="1029706" y="1519861"/>
                </a:lnTo>
                <a:lnTo>
                  <a:pt x="0" y="15198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000" y="6605896"/>
            <a:ext cx="2336925" cy="2336925"/>
          </a:xfrm>
          <a:custGeom>
            <a:avLst/>
            <a:gdLst/>
            <a:ahLst/>
            <a:cxnLst/>
            <a:rect r="r" b="b" t="t" l="l"/>
            <a:pathLst>
              <a:path h="2336925" w="2336925">
                <a:moveTo>
                  <a:pt x="0" y="0"/>
                </a:moveTo>
                <a:lnTo>
                  <a:pt x="2336925" y="0"/>
                </a:lnTo>
                <a:lnTo>
                  <a:pt x="2336925" y="2336925"/>
                </a:lnTo>
                <a:lnTo>
                  <a:pt x="0" y="2336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72009" y="6184990"/>
            <a:ext cx="2370838" cy="2370838"/>
          </a:xfrm>
          <a:custGeom>
            <a:avLst/>
            <a:gdLst/>
            <a:ahLst/>
            <a:cxnLst/>
            <a:rect r="r" b="b" t="t" l="l"/>
            <a:pathLst>
              <a:path h="2370838" w="2370838">
                <a:moveTo>
                  <a:pt x="0" y="0"/>
                </a:moveTo>
                <a:lnTo>
                  <a:pt x="2370838" y="0"/>
                </a:lnTo>
                <a:lnTo>
                  <a:pt x="2370838" y="2370839"/>
                </a:lnTo>
                <a:lnTo>
                  <a:pt x="0" y="23708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86688" y="3299550"/>
            <a:ext cx="2265312" cy="2265312"/>
          </a:xfrm>
          <a:custGeom>
            <a:avLst/>
            <a:gdLst/>
            <a:ahLst/>
            <a:cxnLst/>
            <a:rect r="r" b="b" t="t" l="l"/>
            <a:pathLst>
              <a:path h="2265312" w="2265312">
                <a:moveTo>
                  <a:pt x="0" y="0"/>
                </a:moveTo>
                <a:lnTo>
                  <a:pt x="2265312" y="0"/>
                </a:lnTo>
                <a:lnTo>
                  <a:pt x="2265312" y="2265312"/>
                </a:lnTo>
                <a:lnTo>
                  <a:pt x="0" y="22653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000" y="3530928"/>
            <a:ext cx="2335890" cy="2335890"/>
          </a:xfrm>
          <a:custGeom>
            <a:avLst/>
            <a:gdLst/>
            <a:ahLst/>
            <a:cxnLst/>
            <a:rect r="r" b="b" t="t" l="l"/>
            <a:pathLst>
              <a:path h="2335890" w="2335890">
                <a:moveTo>
                  <a:pt x="0" y="0"/>
                </a:moveTo>
                <a:lnTo>
                  <a:pt x="2335890" y="0"/>
                </a:lnTo>
                <a:lnTo>
                  <a:pt x="2335890" y="2335890"/>
                </a:lnTo>
                <a:lnTo>
                  <a:pt x="0" y="23358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7155" y="501088"/>
            <a:ext cx="6517755" cy="1270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 u="sng">
                <a:solidFill>
                  <a:srgbClr val="000000"/>
                </a:solidFill>
                <a:latin typeface="Alice"/>
                <a:ea typeface="Alice"/>
                <a:cs typeface="Alice"/>
                <a:sym typeface="Alice"/>
              </a:rPr>
              <a:t>QUE ES LA TECNOLOGIA A L’ESPORT?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74638" y="1839103"/>
            <a:ext cx="4582790" cy="3581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411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tecnologia a l’esport serveix per aparells digitals</a:t>
            </a:r>
          </a:p>
          <a:p>
            <a:pPr algn="ctr">
              <a:lnSpc>
                <a:spcPts val="5755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2644" y="2372475"/>
            <a:ext cx="2918725" cy="1900820"/>
          </a:xfrm>
          <a:custGeom>
            <a:avLst/>
            <a:gdLst/>
            <a:ahLst/>
            <a:cxnLst/>
            <a:rect r="r" b="b" t="t" l="l"/>
            <a:pathLst>
              <a:path h="1900820" w="2918725">
                <a:moveTo>
                  <a:pt x="0" y="0"/>
                </a:moveTo>
                <a:lnTo>
                  <a:pt x="2918725" y="0"/>
                </a:lnTo>
                <a:lnTo>
                  <a:pt x="2918725" y="1900819"/>
                </a:lnTo>
                <a:lnTo>
                  <a:pt x="0" y="19008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87239" y="6256824"/>
            <a:ext cx="2842855" cy="2920683"/>
          </a:xfrm>
          <a:custGeom>
            <a:avLst/>
            <a:gdLst/>
            <a:ahLst/>
            <a:cxnLst/>
            <a:rect r="r" b="b" t="t" l="l"/>
            <a:pathLst>
              <a:path h="2920683" w="2842855">
                <a:moveTo>
                  <a:pt x="0" y="0"/>
                </a:moveTo>
                <a:lnTo>
                  <a:pt x="2842855" y="0"/>
                </a:lnTo>
                <a:lnTo>
                  <a:pt x="2842855" y="2920683"/>
                </a:lnTo>
                <a:lnTo>
                  <a:pt x="0" y="2920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504" t="0" r="-3474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64845" y="2966085"/>
            <a:ext cx="367665" cy="128588"/>
            <a:chOff x="0" y="0"/>
            <a:chExt cx="490220" cy="1714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49992" y="50800"/>
              <a:ext cx="389429" cy="81975"/>
            </a:xfrm>
            <a:custGeom>
              <a:avLst/>
              <a:gdLst/>
              <a:ahLst/>
              <a:cxnLst/>
              <a:rect r="r" b="b" t="t" l="l"/>
              <a:pathLst>
                <a:path h="81975" w="389429">
                  <a:moveTo>
                    <a:pt x="35098" y="0"/>
                  </a:moveTo>
                  <a:cubicBezTo>
                    <a:pt x="384348" y="15240"/>
                    <a:pt x="390698" y="35560"/>
                    <a:pt x="386888" y="45720"/>
                  </a:cubicBezTo>
                  <a:cubicBezTo>
                    <a:pt x="384348" y="54610"/>
                    <a:pt x="365298" y="66040"/>
                    <a:pt x="355138" y="64770"/>
                  </a:cubicBezTo>
                  <a:cubicBezTo>
                    <a:pt x="344978" y="63500"/>
                    <a:pt x="329738" y="48260"/>
                    <a:pt x="328468" y="39370"/>
                  </a:cubicBezTo>
                  <a:cubicBezTo>
                    <a:pt x="325928" y="30480"/>
                    <a:pt x="331008" y="17780"/>
                    <a:pt x="337358" y="11430"/>
                  </a:cubicBezTo>
                  <a:cubicBezTo>
                    <a:pt x="343708" y="6350"/>
                    <a:pt x="356408" y="1270"/>
                    <a:pt x="365298" y="3810"/>
                  </a:cubicBezTo>
                  <a:cubicBezTo>
                    <a:pt x="374188" y="6350"/>
                    <a:pt x="389428" y="22860"/>
                    <a:pt x="389428" y="33020"/>
                  </a:cubicBezTo>
                  <a:cubicBezTo>
                    <a:pt x="389428" y="43180"/>
                    <a:pt x="376728" y="57150"/>
                    <a:pt x="358948" y="64770"/>
                  </a:cubicBezTo>
                  <a:cubicBezTo>
                    <a:pt x="309418" y="86360"/>
                    <a:pt x="87168" y="87630"/>
                    <a:pt x="35098" y="68580"/>
                  </a:cubicBezTo>
                  <a:cubicBezTo>
                    <a:pt x="16048" y="60960"/>
                    <a:pt x="4618" y="49530"/>
                    <a:pt x="808" y="38100"/>
                  </a:cubicBezTo>
                  <a:cubicBezTo>
                    <a:pt x="-1732" y="30480"/>
                    <a:pt x="2078" y="20320"/>
                    <a:pt x="7158" y="13970"/>
                  </a:cubicBezTo>
                  <a:cubicBezTo>
                    <a:pt x="12238" y="7620"/>
                    <a:pt x="35098" y="0"/>
                    <a:pt x="35098" y="0"/>
                  </a:cubicBezTo>
                </a:path>
              </a:pathLst>
            </a:custGeom>
            <a:solidFill>
              <a:srgbClr val="9747F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13062" y="4523691"/>
            <a:ext cx="1919239" cy="1113159"/>
          </a:xfrm>
          <a:custGeom>
            <a:avLst/>
            <a:gdLst/>
            <a:ahLst/>
            <a:cxnLst/>
            <a:rect r="r" b="b" t="t" l="l"/>
            <a:pathLst>
              <a:path h="1113159" w="1919239">
                <a:moveTo>
                  <a:pt x="0" y="0"/>
                </a:moveTo>
                <a:lnTo>
                  <a:pt x="1919239" y="0"/>
                </a:lnTo>
                <a:lnTo>
                  <a:pt x="1919239" y="1113159"/>
                </a:lnTo>
                <a:lnTo>
                  <a:pt x="0" y="11131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31893" y="1472028"/>
            <a:ext cx="1744213" cy="1353219"/>
          </a:xfrm>
          <a:custGeom>
            <a:avLst/>
            <a:gdLst/>
            <a:ahLst/>
            <a:cxnLst/>
            <a:rect r="r" b="b" t="t" l="l"/>
            <a:pathLst>
              <a:path h="1353219" w="1744213">
                <a:moveTo>
                  <a:pt x="0" y="0"/>
                </a:moveTo>
                <a:lnTo>
                  <a:pt x="1744214" y="0"/>
                </a:lnTo>
                <a:lnTo>
                  <a:pt x="1744214" y="1353218"/>
                </a:lnTo>
                <a:lnTo>
                  <a:pt x="0" y="135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13062" y="570858"/>
            <a:ext cx="4933877" cy="166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u="sng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NOTÍCIES D’ESPORT I TECNOLOGIA</a:t>
            </a:r>
          </a:p>
          <a:p>
            <a:pPr algn="ctr">
              <a:lnSpc>
                <a:spcPts val="44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319921" y="2101012"/>
            <a:ext cx="3301622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ESPORT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1196" y="5752424"/>
            <a:ext cx="3301622" cy="495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TECNOLOGIA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9558" y="6695399"/>
            <a:ext cx="3784897" cy="5256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76"/>
              </a:lnSpc>
            </a:pPr>
            <a:r>
              <a:rPr lang="en-US" sz="14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91% dels espanyols recolza la integració de tecnologia sanitària al Sistema Nacional de Salut, segons el primer estudi nacional de percepció social sobre intel·ligència arti</a:t>
            </a:r>
            <a:r>
              <a:rPr lang="en-US" sz="14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ficial i tecnologia aplicada a diabetis i impulsat per Càtedra UdG-Dexcom, amb la col·laboració de la Federació Espanyola de Diabetis (FEDE) i realitzat per beBartlet.</a:t>
            </a:r>
          </a:p>
          <a:p>
            <a:pPr algn="ctr">
              <a:lnSpc>
                <a:spcPts val="2076"/>
              </a:lnSpc>
            </a:pPr>
          </a:p>
          <a:p>
            <a:pPr algn="ctr">
              <a:lnSpc>
                <a:spcPts val="2076"/>
              </a:lnSpc>
            </a:pPr>
            <a:r>
              <a:rPr lang="en-US" sz="148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(c) 2026 Europa Press. Està expressament prohibida la redistribució i la redifusió d'aquest contingut sense el seu consentiment previ i exprés.</a:t>
            </a:r>
          </a:p>
          <a:p>
            <a:pPr algn="ctr">
              <a:lnSpc>
                <a:spcPts val="2076"/>
              </a:lnSpc>
            </a:pPr>
          </a:p>
          <a:p>
            <a:pPr algn="ctr">
              <a:lnSpc>
                <a:spcPts val="2076"/>
              </a:lnSpc>
            </a:pPr>
          </a:p>
          <a:p>
            <a:pPr algn="ctr">
              <a:lnSpc>
                <a:spcPts val="2076"/>
              </a:lnSpc>
            </a:pPr>
          </a:p>
          <a:p>
            <a:pPr algn="ctr">
              <a:lnSpc>
                <a:spcPts val="2076"/>
              </a:lnSpc>
            </a:pPr>
          </a:p>
          <a:p>
            <a:pPr algn="ctr">
              <a:lnSpc>
                <a:spcPts val="2076"/>
              </a:lnSpc>
            </a:pPr>
          </a:p>
          <a:p>
            <a:pPr algn="ctr">
              <a:lnSpc>
                <a:spcPts val="2076"/>
              </a:lnSpc>
            </a:pPr>
          </a:p>
          <a:p>
            <a:pPr algn="ctr">
              <a:lnSpc>
                <a:spcPts val="2076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702818" y="2826634"/>
            <a:ext cx="3599838" cy="2478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2"/>
              </a:lnSpc>
              <a:spcBef>
                <a:spcPct val="0"/>
              </a:spcBef>
            </a:pPr>
            <a:r>
              <a:rPr lang="en-US" b="true" sz="128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capità Arnau Martínez va valorar el treball col·lectiu i el plantejament del partit davant el Barça: “Són molt bons, sabíem que hauríem de patir i que no tindríem la possessió, però hem fet un pas endavant i crec que ens mereixem aquesta victòria”. El defensa també va destacar el valor emocional del resultat: “Era un derbi contra el primer classificat. Sabíem què havíem de fer i ho hem fet”.</a:t>
            </a:r>
          </a:p>
          <a:p>
            <a:pPr algn="ctr">
              <a:lnSpc>
                <a:spcPts val="180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09351" y="372917"/>
            <a:ext cx="5341297" cy="1137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u="sng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DICCIONARI DE PARAULES TECNIQUES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3756" y="2447436"/>
            <a:ext cx="5782964" cy="201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6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bootcamp (entrenament intens), smurf (conta secundària de nivell alt)</a:t>
            </a:r>
          </a:p>
          <a:p>
            <a:pPr algn="ctr">
              <a:lnSpc>
                <a:spcPts val="4086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756000" y="1689245"/>
            <a:ext cx="2026575" cy="558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3"/>
              </a:lnSpc>
            </a:pPr>
            <a:r>
              <a:rPr lang="en-US" b="true" sz="323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ESPORT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75238" y="5140577"/>
            <a:ext cx="9525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8000" y="5456173"/>
            <a:ext cx="6696000" cy="1011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6"/>
              </a:lnSpc>
            </a:pPr>
            <a:r>
              <a:rPr lang="en-US" sz="293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ia(intel·ligència artificial)</a:t>
            </a:r>
          </a:p>
          <a:p>
            <a:pPr algn="ctr">
              <a:lnSpc>
                <a:spcPts val="4106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56000" y="4620511"/>
            <a:ext cx="3079065" cy="558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3"/>
              </a:lnSpc>
            </a:pPr>
            <a:r>
              <a:rPr lang="en-US" b="true" sz="323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TECNOLOGIA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9615" y="3286095"/>
            <a:ext cx="7000770" cy="5215574"/>
          </a:xfrm>
          <a:custGeom>
            <a:avLst/>
            <a:gdLst/>
            <a:ahLst/>
            <a:cxnLst/>
            <a:rect r="r" b="b" t="t" l="l"/>
            <a:pathLst>
              <a:path h="5215574" w="7000770">
                <a:moveTo>
                  <a:pt x="0" y="0"/>
                </a:moveTo>
                <a:lnTo>
                  <a:pt x="7000770" y="0"/>
                </a:lnTo>
                <a:lnTo>
                  <a:pt x="7000770" y="5215573"/>
                </a:lnTo>
                <a:lnTo>
                  <a:pt x="0" y="5215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71399" y="-64068"/>
            <a:ext cx="6332601" cy="3658894"/>
            <a:chOff x="0" y="0"/>
            <a:chExt cx="8443467" cy="487852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8443467" cy="38294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65"/>
                </a:lnSpc>
              </a:pPr>
              <a:r>
                <a:rPr lang="en-US" sz="7292" spc="342">
                  <a:gradFill>
                    <a:gsLst>
                      <a:gs pos="0">
                        <a:srgbClr val="8C52FF">
                          <a:alpha val="100000"/>
                        </a:srgbClr>
                      </a:gs>
                      <a:gs pos="100000">
                        <a:srgbClr val="00BF63">
                          <a:alpha val="100000"/>
                        </a:srgbClr>
                      </a:gs>
                    </a:gsLst>
                    <a:lin ang="0"/>
                  </a:gradFill>
                  <a:latin typeface="Shrikhand"/>
                  <a:ea typeface="Shrikhand"/>
                  <a:cs typeface="Shrikhand"/>
                  <a:sym typeface="Shrikhand"/>
                </a:rPr>
                <a:t>Comunitats</a:t>
              </a:r>
            </a:p>
            <a:p>
              <a:pPr algn="ctr">
                <a:lnSpc>
                  <a:spcPts val="7365"/>
                </a:lnSpc>
              </a:pPr>
              <a:r>
                <a:rPr lang="en-US" sz="7292" spc="342">
                  <a:gradFill>
                    <a:gsLst>
                      <a:gs pos="0">
                        <a:srgbClr val="8C52FF">
                          <a:alpha val="100000"/>
                        </a:srgbClr>
                      </a:gs>
                      <a:gs pos="100000">
                        <a:srgbClr val="00BF63">
                          <a:alpha val="100000"/>
                        </a:srgbClr>
                      </a:gs>
                    </a:gsLst>
                    <a:lin ang="0"/>
                  </a:gradFill>
                  <a:latin typeface="Shrikhand"/>
                  <a:ea typeface="Shrikhand"/>
                  <a:cs typeface="Shrikhand"/>
                  <a:sym typeface="Shrikhand"/>
                </a:rPr>
                <a:t>autònomes</a:t>
              </a:r>
            </a:p>
            <a:p>
              <a:pPr algn="ctr">
                <a:lnSpc>
                  <a:spcPts val="7365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553961" y="4584201"/>
              <a:ext cx="5917870" cy="294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73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408902" y="4481066"/>
            <a:ext cx="1030039" cy="272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94"/>
              </a:lnSpc>
            </a:pPr>
            <a:r>
              <a:rPr lang="en-US" sz="163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catalunya</a:t>
            </a:r>
          </a:p>
        </p:txBody>
      </p:sp>
      <p:sp>
        <p:nvSpPr>
          <p:cNvPr name="TextBox 7" id="7"/>
          <p:cNvSpPr txBox="true"/>
          <p:nvPr/>
        </p:nvSpPr>
        <p:spPr>
          <a:xfrm rot="-4695921">
            <a:off x="4024737" y="6099975"/>
            <a:ext cx="1420386" cy="361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3"/>
              </a:lnSpc>
            </a:pPr>
            <a:r>
              <a:rPr lang="en-US" sz="112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comunitat valenciana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90339" y="7174792"/>
            <a:ext cx="602990" cy="233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135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murcia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16628" y="7248901"/>
            <a:ext cx="1942324" cy="456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265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andalusia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44308" y="5531692"/>
            <a:ext cx="532209" cy="18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4"/>
              </a:lnSpc>
            </a:pPr>
            <a:r>
              <a:rPr lang="en-US" sz="116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madrid</a:t>
            </a:r>
          </a:p>
        </p:txBody>
      </p:sp>
      <p:sp>
        <p:nvSpPr>
          <p:cNvPr name="TextBox 11" id="11"/>
          <p:cNvSpPr txBox="true"/>
          <p:nvPr/>
        </p:nvSpPr>
        <p:spPr>
          <a:xfrm rot="4199884">
            <a:off x="1223968" y="6242815"/>
            <a:ext cx="1305111" cy="248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8"/>
              </a:lnSpc>
            </a:pPr>
            <a:r>
              <a:rPr lang="en-US" sz="144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extremadura</a:t>
            </a:r>
          </a:p>
        </p:txBody>
      </p:sp>
      <p:sp>
        <p:nvSpPr>
          <p:cNvPr name="TextBox 12" id="12"/>
          <p:cNvSpPr txBox="true"/>
          <p:nvPr/>
        </p:nvSpPr>
        <p:spPr>
          <a:xfrm rot="-2376851">
            <a:off x="4163846" y="4563191"/>
            <a:ext cx="1121129" cy="344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1"/>
              </a:lnSpc>
            </a:pPr>
            <a:r>
              <a:rPr lang="en-US" sz="195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aragó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2697" y="3830140"/>
            <a:ext cx="1303653" cy="285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66"/>
              </a:lnSpc>
            </a:pPr>
            <a:r>
              <a:rPr lang="en-US" sz="169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galicia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93106" y="3508758"/>
            <a:ext cx="769016" cy="28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4"/>
              </a:lnSpc>
            </a:pPr>
            <a:r>
              <a:rPr lang="en-US" sz="170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asturia</a:t>
            </a:r>
          </a:p>
        </p:txBody>
      </p:sp>
      <p:sp>
        <p:nvSpPr>
          <p:cNvPr name="TextBox 15" id="15"/>
          <p:cNvSpPr txBox="true"/>
          <p:nvPr/>
        </p:nvSpPr>
        <p:spPr>
          <a:xfrm rot="-1101376">
            <a:off x="2671026" y="3585123"/>
            <a:ext cx="637998" cy="177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cantabria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377915" y="3633041"/>
            <a:ext cx="633546" cy="307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7"/>
              </a:lnSpc>
            </a:pPr>
            <a:r>
              <a:rPr lang="en-US" sz="87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paisos baixos</a:t>
            </a:r>
          </a:p>
        </p:txBody>
      </p:sp>
      <p:sp>
        <p:nvSpPr>
          <p:cNvPr name="TextBox 17" id="17"/>
          <p:cNvSpPr txBox="true"/>
          <p:nvPr/>
        </p:nvSpPr>
        <p:spPr>
          <a:xfrm rot="1234101">
            <a:off x="3541910" y="4244386"/>
            <a:ext cx="482873" cy="186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rioja</a:t>
            </a:r>
          </a:p>
        </p:txBody>
      </p:sp>
      <p:sp>
        <p:nvSpPr>
          <p:cNvPr name="TextBox 18" id="18"/>
          <p:cNvSpPr txBox="true"/>
          <p:nvPr/>
        </p:nvSpPr>
        <p:spPr>
          <a:xfrm rot="-2213881">
            <a:off x="3931778" y="3990302"/>
            <a:ext cx="551259" cy="186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9"/>
              </a:lnSpc>
            </a:pPr>
            <a:r>
              <a:rPr lang="en-US" sz="10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navarra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14314" y="4593603"/>
            <a:ext cx="1578173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castilla lleo</a:t>
            </a:r>
          </a:p>
        </p:txBody>
      </p:sp>
      <p:sp>
        <p:nvSpPr>
          <p:cNvPr name="TextBox 20" id="20"/>
          <p:cNvSpPr txBox="true"/>
          <p:nvPr/>
        </p:nvSpPr>
        <p:spPr>
          <a:xfrm rot="-1842780">
            <a:off x="2554509" y="6040990"/>
            <a:ext cx="1716841" cy="243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castilla la mancha</a:t>
            </a:r>
          </a:p>
        </p:txBody>
      </p:sp>
      <p:sp>
        <p:nvSpPr>
          <p:cNvPr name="TextBox 21" id="21"/>
          <p:cNvSpPr txBox="true"/>
          <p:nvPr/>
        </p:nvSpPr>
        <p:spPr>
          <a:xfrm rot="-1213625">
            <a:off x="5923016" y="6448157"/>
            <a:ext cx="1435170" cy="32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189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illes balears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5274945" y="4672012"/>
            <a:ext cx="262890" cy="221933"/>
            <a:chOff x="0" y="0"/>
            <a:chExt cx="350520" cy="29591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50800" y="42228"/>
              <a:ext cx="257340" cy="201775"/>
            </a:xfrm>
            <a:custGeom>
              <a:avLst/>
              <a:gdLst/>
              <a:ahLst/>
              <a:cxnLst/>
              <a:rect r="r" b="b" t="t" l="l"/>
              <a:pathLst>
                <a:path h="201775" w="257340">
                  <a:moveTo>
                    <a:pt x="198120" y="33972"/>
                  </a:moveTo>
                  <a:cubicBezTo>
                    <a:pt x="5080" y="30162"/>
                    <a:pt x="0" y="26352"/>
                    <a:pt x="0" y="22542"/>
                  </a:cubicBezTo>
                  <a:cubicBezTo>
                    <a:pt x="0" y="17462"/>
                    <a:pt x="3810" y="11112"/>
                    <a:pt x="12700" y="8572"/>
                  </a:cubicBezTo>
                  <a:cubicBezTo>
                    <a:pt x="39370" y="-4128"/>
                    <a:pt x="189230" y="-318"/>
                    <a:pt x="223520" y="8572"/>
                  </a:cubicBezTo>
                  <a:cubicBezTo>
                    <a:pt x="236220" y="11112"/>
                    <a:pt x="241300" y="11112"/>
                    <a:pt x="247650" y="21272"/>
                  </a:cubicBezTo>
                  <a:cubicBezTo>
                    <a:pt x="261620" y="44132"/>
                    <a:pt x="259080" y="164782"/>
                    <a:pt x="248920" y="188912"/>
                  </a:cubicBezTo>
                  <a:cubicBezTo>
                    <a:pt x="245110" y="196532"/>
                    <a:pt x="238760" y="202882"/>
                    <a:pt x="234950" y="201612"/>
                  </a:cubicBezTo>
                  <a:cubicBezTo>
                    <a:pt x="231140" y="200342"/>
                    <a:pt x="224790" y="182562"/>
                    <a:pt x="226060" y="180022"/>
                  </a:cubicBezTo>
                  <a:cubicBezTo>
                    <a:pt x="228600" y="177482"/>
                    <a:pt x="247650" y="183832"/>
                    <a:pt x="248920" y="187642"/>
                  </a:cubicBezTo>
                  <a:cubicBezTo>
                    <a:pt x="248920" y="191452"/>
                    <a:pt x="241300" y="201612"/>
                    <a:pt x="236220" y="201612"/>
                  </a:cubicBezTo>
                  <a:cubicBezTo>
                    <a:pt x="232410" y="201612"/>
                    <a:pt x="226060" y="196532"/>
                    <a:pt x="223520" y="188912"/>
                  </a:cubicBezTo>
                  <a:cubicBezTo>
                    <a:pt x="213360" y="166052"/>
                    <a:pt x="251460" y="61912"/>
                    <a:pt x="223520" y="33972"/>
                  </a:cubicBezTo>
                  <a:cubicBezTo>
                    <a:pt x="191770" y="952"/>
                    <a:pt x="39370" y="44132"/>
                    <a:pt x="12700" y="33972"/>
                  </a:cubicBezTo>
                  <a:cubicBezTo>
                    <a:pt x="5080" y="30162"/>
                    <a:pt x="0" y="26352"/>
                    <a:pt x="0" y="22542"/>
                  </a:cubicBezTo>
                  <a:cubicBezTo>
                    <a:pt x="0" y="17462"/>
                    <a:pt x="3810" y="11112"/>
                    <a:pt x="12700" y="8572"/>
                  </a:cubicBezTo>
                  <a:cubicBezTo>
                    <a:pt x="36830" y="-2858"/>
                    <a:pt x="173990" y="-2858"/>
                    <a:pt x="198120" y="8572"/>
                  </a:cubicBezTo>
                  <a:cubicBezTo>
                    <a:pt x="207010" y="11112"/>
                    <a:pt x="210820" y="17462"/>
                    <a:pt x="210820" y="22542"/>
                  </a:cubicBezTo>
                  <a:cubicBezTo>
                    <a:pt x="210820" y="26352"/>
                    <a:pt x="198120" y="33972"/>
                    <a:pt x="198120" y="33972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5246370" y="4770120"/>
            <a:ext cx="95250" cy="207645"/>
            <a:chOff x="0" y="0"/>
            <a:chExt cx="127000" cy="2768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43180" y="50607"/>
              <a:ext cx="33020" cy="174346"/>
            </a:xfrm>
            <a:custGeom>
              <a:avLst/>
              <a:gdLst/>
              <a:ahLst/>
              <a:cxnLst/>
              <a:rect r="r" b="b" t="t" l="l"/>
              <a:pathLst>
                <a:path h="174346" w="33020">
                  <a:moveTo>
                    <a:pt x="33020" y="12893"/>
                  </a:moveTo>
                  <a:cubicBezTo>
                    <a:pt x="27940" y="172913"/>
                    <a:pt x="19050" y="175453"/>
                    <a:pt x="15240" y="174183"/>
                  </a:cubicBezTo>
                  <a:cubicBezTo>
                    <a:pt x="11430" y="172913"/>
                    <a:pt x="6350" y="164023"/>
                    <a:pt x="7620" y="160213"/>
                  </a:cubicBezTo>
                  <a:cubicBezTo>
                    <a:pt x="8890" y="156403"/>
                    <a:pt x="26670" y="151323"/>
                    <a:pt x="29210" y="152593"/>
                  </a:cubicBezTo>
                  <a:cubicBezTo>
                    <a:pt x="31750" y="155133"/>
                    <a:pt x="24130" y="174183"/>
                    <a:pt x="20320" y="174183"/>
                  </a:cubicBezTo>
                  <a:cubicBezTo>
                    <a:pt x="16510" y="175453"/>
                    <a:pt x="10160" y="169103"/>
                    <a:pt x="7620" y="161483"/>
                  </a:cubicBezTo>
                  <a:cubicBezTo>
                    <a:pt x="-2540" y="139893"/>
                    <a:pt x="-2540" y="34483"/>
                    <a:pt x="7620" y="12893"/>
                  </a:cubicBezTo>
                  <a:cubicBezTo>
                    <a:pt x="11430" y="4003"/>
                    <a:pt x="17780" y="-1077"/>
                    <a:pt x="21590" y="193"/>
                  </a:cubicBezTo>
                  <a:cubicBezTo>
                    <a:pt x="25400" y="193"/>
                    <a:pt x="33020" y="12893"/>
                    <a:pt x="33020" y="12893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6" id="26"/>
          <p:cNvGrpSpPr/>
          <p:nvPr/>
        </p:nvGrpSpPr>
        <p:grpSpPr>
          <a:xfrm rot="0">
            <a:off x="5309235" y="4847272"/>
            <a:ext cx="109538" cy="111442"/>
            <a:chOff x="0" y="0"/>
            <a:chExt cx="146050" cy="14859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50476" y="50800"/>
              <a:ext cx="43504" cy="46870"/>
            </a:xfrm>
            <a:custGeom>
              <a:avLst/>
              <a:gdLst/>
              <a:ahLst/>
              <a:cxnLst/>
              <a:rect r="r" b="b" t="t" l="l"/>
              <a:pathLst>
                <a:path h="46870" w="43504">
                  <a:moveTo>
                    <a:pt x="43504" y="25400"/>
                  </a:moveTo>
                  <a:cubicBezTo>
                    <a:pt x="35884" y="46990"/>
                    <a:pt x="21914" y="38100"/>
                    <a:pt x="21914" y="34290"/>
                  </a:cubicBezTo>
                  <a:cubicBezTo>
                    <a:pt x="21914" y="30480"/>
                    <a:pt x="35884" y="20320"/>
                    <a:pt x="39694" y="21590"/>
                  </a:cubicBezTo>
                  <a:cubicBezTo>
                    <a:pt x="42234" y="24130"/>
                    <a:pt x="44774" y="41910"/>
                    <a:pt x="40964" y="45720"/>
                  </a:cubicBezTo>
                  <a:cubicBezTo>
                    <a:pt x="37154" y="49530"/>
                    <a:pt x="13024" y="43180"/>
                    <a:pt x="6674" y="36830"/>
                  </a:cubicBezTo>
                  <a:cubicBezTo>
                    <a:pt x="1594" y="31750"/>
                    <a:pt x="-946" y="22860"/>
                    <a:pt x="324" y="17780"/>
                  </a:cubicBezTo>
                  <a:cubicBezTo>
                    <a:pt x="2864" y="10160"/>
                    <a:pt x="18104" y="0"/>
                    <a:pt x="18104" y="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8" id="28"/>
          <p:cNvGrpSpPr/>
          <p:nvPr/>
        </p:nvGrpSpPr>
        <p:grpSpPr>
          <a:xfrm rot="0">
            <a:off x="5330190" y="4797742"/>
            <a:ext cx="207645" cy="95250"/>
            <a:chOff x="0" y="0"/>
            <a:chExt cx="276860" cy="127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50800" y="50800"/>
              <a:ext cx="175260" cy="32552"/>
            </a:xfrm>
            <a:custGeom>
              <a:avLst/>
              <a:gdLst/>
              <a:ahLst/>
              <a:cxnLst/>
              <a:rect r="r" b="b" t="t" l="l"/>
              <a:pathLst>
                <a:path h="32552" w="175260">
                  <a:moveTo>
                    <a:pt x="12700" y="0"/>
                  </a:moveTo>
                  <a:cubicBezTo>
                    <a:pt x="172720" y="5080"/>
                    <a:pt x="175260" y="12700"/>
                    <a:pt x="173990" y="17780"/>
                  </a:cubicBezTo>
                  <a:cubicBezTo>
                    <a:pt x="172720" y="21590"/>
                    <a:pt x="163830" y="26670"/>
                    <a:pt x="161290" y="25400"/>
                  </a:cubicBezTo>
                  <a:cubicBezTo>
                    <a:pt x="156210" y="24130"/>
                    <a:pt x="151130" y="5080"/>
                    <a:pt x="153670" y="3810"/>
                  </a:cubicBezTo>
                  <a:cubicBezTo>
                    <a:pt x="156210" y="1270"/>
                    <a:pt x="173990" y="7620"/>
                    <a:pt x="175260" y="11430"/>
                  </a:cubicBezTo>
                  <a:cubicBezTo>
                    <a:pt x="175260" y="15240"/>
                    <a:pt x="170180" y="21590"/>
                    <a:pt x="162560" y="25400"/>
                  </a:cubicBezTo>
                  <a:cubicBezTo>
                    <a:pt x="139700" y="34290"/>
                    <a:pt x="34290" y="35560"/>
                    <a:pt x="12700" y="25400"/>
                  </a:cubicBezTo>
                  <a:cubicBezTo>
                    <a:pt x="5080" y="21590"/>
                    <a:pt x="0" y="15240"/>
                    <a:pt x="0" y="11430"/>
                  </a:cubicBezTo>
                  <a:cubicBezTo>
                    <a:pt x="0" y="7620"/>
                    <a:pt x="12700" y="0"/>
                    <a:pt x="12700" y="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0" id="30"/>
          <p:cNvGrpSpPr/>
          <p:nvPr/>
        </p:nvGrpSpPr>
        <p:grpSpPr>
          <a:xfrm rot="0">
            <a:off x="5246370" y="4713922"/>
            <a:ext cx="123825" cy="95250"/>
            <a:chOff x="0" y="0"/>
            <a:chExt cx="165100" cy="127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0603" y="47943"/>
              <a:ext cx="62427" cy="28257"/>
            </a:xfrm>
            <a:custGeom>
              <a:avLst/>
              <a:gdLst/>
              <a:ahLst/>
              <a:cxnLst/>
              <a:rect r="r" b="b" t="t" l="l"/>
              <a:pathLst>
                <a:path h="28257" w="62427">
                  <a:moveTo>
                    <a:pt x="49727" y="28257"/>
                  </a:moveTo>
                  <a:cubicBezTo>
                    <a:pt x="1467" y="20637"/>
                    <a:pt x="11627" y="2857"/>
                    <a:pt x="14167" y="2857"/>
                  </a:cubicBezTo>
                  <a:cubicBezTo>
                    <a:pt x="16707" y="2857"/>
                    <a:pt x="23057" y="21907"/>
                    <a:pt x="21787" y="24447"/>
                  </a:cubicBezTo>
                  <a:cubicBezTo>
                    <a:pt x="19247" y="26987"/>
                    <a:pt x="1467" y="20637"/>
                    <a:pt x="197" y="15557"/>
                  </a:cubicBezTo>
                  <a:cubicBezTo>
                    <a:pt x="-1073" y="13017"/>
                    <a:pt x="4007" y="5397"/>
                    <a:pt x="9087" y="2857"/>
                  </a:cubicBezTo>
                  <a:cubicBezTo>
                    <a:pt x="16707" y="-953"/>
                    <a:pt x="40837" y="-953"/>
                    <a:pt x="49727" y="2857"/>
                  </a:cubicBezTo>
                  <a:cubicBezTo>
                    <a:pt x="56077" y="5397"/>
                    <a:pt x="62427" y="13017"/>
                    <a:pt x="62427" y="16827"/>
                  </a:cubicBezTo>
                  <a:cubicBezTo>
                    <a:pt x="62427" y="20637"/>
                    <a:pt x="49727" y="28257"/>
                    <a:pt x="49727" y="28257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2" id="32"/>
          <p:cNvGrpSpPr/>
          <p:nvPr/>
        </p:nvGrpSpPr>
        <p:grpSpPr>
          <a:xfrm rot="0">
            <a:off x="5302568" y="4657725"/>
            <a:ext cx="95250" cy="320040"/>
            <a:chOff x="0" y="0"/>
            <a:chExt cx="127000" cy="42672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39370" y="50800"/>
              <a:ext cx="36830" cy="324043"/>
            </a:xfrm>
            <a:custGeom>
              <a:avLst/>
              <a:gdLst/>
              <a:ahLst/>
              <a:cxnLst/>
              <a:rect r="r" b="b" t="t" l="l"/>
              <a:pathLst>
                <a:path h="324043" w="36830">
                  <a:moveTo>
                    <a:pt x="36830" y="12700"/>
                  </a:moveTo>
                  <a:cubicBezTo>
                    <a:pt x="33020" y="320040"/>
                    <a:pt x="26670" y="323850"/>
                    <a:pt x="22860" y="323850"/>
                  </a:cubicBezTo>
                  <a:cubicBezTo>
                    <a:pt x="19050" y="323850"/>
                    <a:pt x="10160" y="313690"/>
                    <a:pt x="11430" y="309880"/>
                  </a:cubicBezTo>
                  <a:cubicBezTo>
                    <a:pt x="12700" y="306070"/>
                    <a:pt x="30480" y="300990"/>
                    <a:pt x="33020" y="302260"/>
                  </a:cubicBezTo>
                  <a:cubicBezTo>
                    <a:pt x="35560" y="304800"/>
                    <a:pt x="27940" y="323850"/>
                    <a:pt x="24130" y="323850"/>
                  </a:cubicBezTo>
                  <a:cubicBezTo>
                    <a:pt x="20320" y="325120"/>
                    <a:pt x="13970" y="320040"/>
                    <a:pt x="11430" y="311150"/>
                  </a:cubicBezTo>
                  <a:cubicBezTo>
                    <a:pt x="-3810" y="278130"/>
                    <a:pt x="-3810" y="45720"/>
                    <a:pt x="11430" y="12700"/>
                  </a:cubicBezTo>
                  <a:cubicBezTo>
                    <a:pt x="15240" y="3810"/>
                    <a:pt x="20320" y="0"/>
                    <a:pt x="25400" y="0"/>
                  </a:cubicBezTo>
                  <a:cubicBezTo>
                    <a:pt x="29210" y="0"/>
                    <a:pt x="36830" y="12700"/>
                    <a:pt x="36830" y="1270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4" id="34"/>
          <p:cNvGrpSpPr/>
          <p:nvPr/>
        </p:nvGrpSpPr>
        <p:grpSpPr>
          <a:xfrm rot="0">
            <a:off x="5624512" y="3830955"/>
            <a:ext cx="751522" cy="627698"/>
            <a:chOff x="0" y="0"/>
            <a:chExt cx="1002030" cy="83693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50800" y="50800"/>
              <a:ext cx="901303" cy="735330"/>
            </a:xfrm>
            <a:custGeom>
              <a:avLst/>
              <a:gdLst/>
              <a:ahLst/>
              <a:cxnLst/>
              <a:rect r="r" b="b" t="t" l="l"/>
              <a:pathLst>
                <a:path h="735330" w="901303">
                  <a:moveTo>
                    <a:pt x="899160" y="21590"/>
                  </a:moveTo>
                  <a:cubicBezTo>
                    <a:pt x="789940" y="96520"/>
                    <a:pt x="762000" y="133350"/>
                    <a:pt x="715010" y="170180"/>
                  </a:cubicBezTo>
                  <a:cubicBezTo>
                    <a:pt x="643890" y="226060"/>
                    <a:pt x="481330" y="316230"/>
                    <a:pt x="430530" y="363220"/>
                  </a:cubicBezTo>
                  <a:cubicBezTo>
                    <a:pt x="407670" y="384810"/>
                    <a:pt x="410210" y="394970"/>
                    <a:pt x="387350" y="417830"/>
                  </a:cubicBezTo>
                  <a:cubicBezTo>
                    <a:pt x="336550" y="473710"/>
                    <a:pt x="171450" y="626110"/>
                    <a:pt x="102870" y="679450"/>
                  </a:cubicBezTo>
                  <a:cubicBezTo>
                    <a:pt x="67310" y="706120"/>
                    <a:pt x="34290" y="735330"/>
                    <a:pt x="17780" y="734060"/>
                  </a:cubicBezTo>
                  <a:cubicBezTo>
                    <a:pt x="8890" y="734060"/>
                    <a:pt x="0" y="721360"/>
                    <a:pt x="0" y="718820"/>
                  </a:cubicBezTo>
                  <a:cubicBezTo>
                    <a:pt x="1270" y="715010"/>
                    <a:pt x="21590" y="713740"/>
                    <a:pt x="24130" y="716280"/>
                  </a:cubicBezTo>
                  <a:cubicBezTo>
                    <a:pt x="25400" y="718820"/>
                    <a:pt x="13970" y="735330"/>
                    <a:pt x="10160" y="735330"/>
                  </a:cubicBezTo>
                  <a:cubicBezTo>
                    <a:pt x="7620" y="734060"/>
                    <a:pt x="1270" y="720090"/>
                    <a:pt x="3810" y="712470"/>
                  </a:cubicBezTo>
                  <a:cubicBezTo>
                    <a:pt x="10160" y="698500"/>
                    <a:pt x="48260" y="692150"/>
                    <a:pt x="82550" y="666750"/>
                  </a:cubicBezTo>
                  <a:cubicBezTo>
                    <a:pt x="160020" y="607060"/>
                    <a:pt x="326390" y="415290"/>
                    <a:pt x="439420" y="323850"/>
                  </a:cubicBezTo>
                  <a:cubicBezTo>
                    <a:pt x="529590" y="252730"/>
                    <a:pt x="631190" y="203200"/>
                    <a:pt x="698500" y="151130"/>
                  </a:cubicBezTo>
                  <a:cubicBezTo>
                    <a:pt x="745490" y="114300"/>
                    <a:pt x="777240" y="74930"/>
                    <a:pt x="812800" y="48260"/>
                  </a:cubicBezTo>
                  <a:cubicBezTo>
                    <a:pt x="839470" y="27940"/>
                    <a:pt x="871220" y="2540"/>
                    <a:pt x="886460" y="0"/>
                  </a:cubicBezTo>
                  <a:cubicBezTo>
                    <a:pt x="892810" y="0"/>
                    <a:pt x="897890" y="1270"/>
                    <a:pt x="900430" y="5080"/>
                  </a:cubicBezTo>
                  <a:cubicBezTo>
                    <a:pt x="902970" y="8890"/>
                    <a:pt x="899160" y="21590"/>
                    <a:pt x="899160" y="2159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6" id="36"/>
          <p:cNvGrpSpPr/>
          <p:nvPr/>
        </p:nvGrpSpPr>
        <p:grpSpPr>
          <a:xfrm rot="0">
            <a:off x="5513070" y="4167188"/>
            <a:ext cx="375285" cy="459105"/>
            <a:chOff x="0" y="0"/>
            <a:chExt cx="500380" cy="61214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43655" y="50800"/>
              <a:ext cx="404979" cy="510540"/>
            </a:xfrm>
            <a:custGeom>
              <a:avLst/>
              <a:gdLst/>
              <a:ahLst/>
              <a:cxnLst/>
              <a:rect r="r" b="b" t="t" l="l"/>
              <a:pathLst>
                <a:path h="510540" w="404979">
                  <a:moveTo>
                    <a:pt x="50325" y="12700"/>
                  </a:moveTo>
                  <a:cubicBezTo>
                    <a:pt x="36355" y="455930"/>
                    <a:pt x="43975" y="468630"/>
                    <a:pt x="56675" y="477520"/>
                  </a:cubicBezTo>
                  <a:cubicBezTo>
                    <a:pt x="68105" y="485140"/>
                    <a:pt x="80805" y="486410"/>
                    <a:pt x="99855" y="485140"/>
                  </a:cubicBezTo>
                  <a:cubicBezTo>
                    <a:pt x="139225" y="481330"/>
                    <a:pt x="230665" y="431800"/>
                    <a:pt x="284005" y="415290"/>
                  </a:cubicBezTo>
                  <a:cubicBezTo>
                    <a:pt x="324645" y="403860"/>
                    <a:pt x="372905" y="387350"/>
                    <a:pt x="390685" y="392430"/>
                  </a:cubicBezTo>
                  <a:cubicBezTo>
                    <a:pt x="398305" y="393700"/>
                    <a:pt x="405925" y="400050"/>
                    <a:pt x="404655" y="403860"/>
                  </a:cubicBezTo>
                  <a:cubicBezTo>
                    <a:pt x="404655" y="408940"/>
                    <a:pt x="388145" y="416560"/>
                    <a:pt x="384335" y="415290"/>
                  </a:cubicBezTo>
                  <a:cubicBezTo>
                    <a:pt x="381795" y="412750"/>
                    <a:pt x="385605" y="393700"/>
                    <a:pt x="389415" y="392430"/>
                  </a:cubicBezTo>
                  <a:cubicBezTo>
                    <a:pt x="393225" y="391160"/>
                    <a:pt x="403385" y="398780"/>
                    <a:pt x="404655" y="402590"/>
                  </a:cubicBezTo>
                  <a:cubicBezTo>
                    <a:pt x="405925" y="406400"/>
                    <a:pt x="403385" y="412750"/>
                    <a:pt x="398305" y="416560"/>
                  </a:cubicBezTo>
                  <a:cubicBezTo>
                    <a:pt x="383065" y="427990"/>
                    <a:pt x="324645" y="429260"/>
                    <a:pt x="282735" y="440690"/>
                  </a:cubicBezTo>
                  <a:cubicBezTo>
                    <a:pt x="228125" y="457200"/>
                    <a:pt x="143035" y="508000"/>
                    <a:pt x="98585" y="510540"/>
                  </a:cubicBezTo>
                  <a:cubicBezTo>
                    <a:pt x="73185" y="510540"/>
                    <a:pt x="52865" y="505460"/>
                    <a:pt x="37625" y="492760"/>
                  </a:cubicBezTo>
                  <a:cubicBezTo>
                    <a:pt x="21115" y="480060"/>
                    <a:pt x="13495" y="462280"/>
                    <a:pt x="7145" y="434340"/>
                  </a:cubicBezTo>
                  <a:cubicBezTo>
                    <a:pt x="-6825" y="382270"/>
                    <a:pt x="3335" y="265430"/>
                    <a:pt x="7145" y="189230"/>
                  </a:cubicBezTo>
                  <a:cubicBezTo>
                    <a:pt x="10955" y="124460"/>
                    <a:pt x="12225" y="31750"/>
                    <a:pt x="24925" y="10160"/>
                  </a:cubicBezTo>
                  <a:cubicBezTo>
                    <a:pt x="28735" y="2540"/>
                    <a:pt x="35085" y="0"/>
                    <a:pt x="38895" y="0"/>
                  </a:cubicBezTo>
                  <a:cubicBezTo>
                    <a:pt x="42705" y="0"/>
                    <a:pt x="50325" y="12700"/>
                    <a:pt x="50325" y="12700"/>
                  </a:cubicBezTo>
                </a:path>
              </a:pathLst>
            </a:custGeom>
            <a:solidFill>
              <a:srgbClr val="0571D3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TextBox 38" id="38"/>
          <p:cNvSpPr txBox="true"/>
          <p:nvPr/>
        </p:nvSpPr>
        <p:spPr>
          <a:xfrm rot="0">
            <a:off x="4144841" y="3164588"/>
            <a:ext cx="3415159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Naltres estem aqui a lleida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79490" y="165796"/>
            <a:ext cx="3401020" cy="762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>
                <a:solidFill>
                  <a:srgbClr val="FFDE59"/>
                </a:solidFill>
                <a:latin typeface="Gliker"/>
                <a:ea typeface="Gliker"/>
                <a:cs typeface="Gliker"/>
                <a:sym typeface="Gliker"/>
              </a:rPr>
              <a:t>ENTREVISTA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33067" y="1035510"/>
            <a:ext cx="6493867" cy="29565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53197" indent="-226599" lvl="1">
              <a:lnSpc>
                <a:spcPts val="2938"/>
              </a:lnSpc>
              <a:buAutoNum type="arabicPeriod" startAt="1"/>
            </a:pPr>
            <a:r>
              <a:rPr lang="en-US" b="true" sz="2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 A VOSALTRES QUIN SERIE EL VOSTRE                                                                         ENTRENADOR PERFECTE?   </a:t>
            </a:r>
          </a:p>
          <a:p>
            <a:pPr algn="ctr" marL="453197" indent="-226599" lvl="1">
              <a:lnSpc>
                <a:spcPts val="2938"/>
              </a:lnSpc>
              <a:buAutoNum type="arabicPeriod" startAt="1"/>
            </a:pPr>
            <a:r>
              <a:rPr lang="en-US" b="true" sz="2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 NO FESIU BASQUET QUIN ESPORT FARIEU?</a:t>
            </a:r>
          </a:p>
          <a:p>
            <a:pPr algn="ctr" marL="453197" indent="-226599" lvl="1">
              <a:lnSpc>
                <a:spcPts val="2938"/>
              </a:lnSpc>
              <a:buAutoNum type="arabicPeriod" startAt="1"/>
            </a:pPr>
            <a:r>
              <a:rPr lang="en-US" b="true" sz="2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QUIN ES EL EXERCICI QUE MES US AGRADA?</a:t>
            </a:r>
          </a:p>
          <a:p>
            <a:pPr algn="ctr" marL="453197" indent="-226599" lvl="1">
              <a:lnSpc>
                <a:spcPts val="2938"/>
              </a:lnSpc>
              <a:buAutoNum type="arabicPeriod" startAt="1"/>
            </a:pPr>
            <a:r>
              <a:rPr lang="en-US" b="true" sz="2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QUÉ PREFERIU PARTIT O TRES CONTRA TRES?</a:t>
            </a:r>
          </a:p>
          <a:p>
            <a:pPr algn="ctr" marL="453197" indent="-226599" lvl="1">
              <a:lnSpc>
                <a:spcPts val="2938"/>
              </a:lnSpc>
              <a:buAutoNum type="arabicPeriod" startAt="1"/>
            </a:pPr>
            <a:r>
              <a:rPr lang="en-US" b="true" sz="2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 VOSALTRES TENIR BONA SALUT ES INPORTANT AL BASQUET?</a:t>
            </a:r>
          </a:p>
          <a:p>
            <a:pPr algn="ctr" marL="453197" indent="-226599" lvl="1">
              <a:lnSpc>
                <a:spcPts val="2938"/>
              </a:lnSpc>
              <a:buAutoNum type="arabicPeriod" startAt="1"/>
            </a:pPr>
            <a:r>
              <a:rPr lang="en-US" b="true" sz="20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PENSEU QUE ES DIFICIL JUGAR A BASQUET?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0025" y="4384361"/>
            <a:ext cx="6759950" cy="588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1.Nil: Un entrenador que valores als jugadors, els fiqui caña.i que sigui sincer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</a:t>
            </a: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strella: La Elsa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2.Estrella:volei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Nil: Atletisme, escalada, parcur, esquia i futbol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3.Estrella: Partit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Nil: Tres contra tres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4.Nil.Tres contra tres i escalfament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Estrella: Caut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5.Estrella:Obio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Nil:Claro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6.Estrella:Si</a:t>
            </a:r>
          </a:p>
          <a:p>
            <a:pPr algn="ctr">
              <a:lnSpc>
                <a:spcPts val="3321"/>
              </a:lnSpc>
            </a:pPr>
            <a:r>
              <a:rPr lang="en-US" sz="237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Nil:Si, es dels esports amb mes contacte i el camp es molt petit,tens que anar mes rapid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82609" y="136402"/>
            <a:ext cx="4194782" cy="1882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8"/>
              </a:lnSpc>
            </a:pPr>
            <a:r>
              <a:rPr lang="en-US" b="true" sz="5442" i="true" u="sng">
                <a:solidFill>
                  <a:srgbClr val="9747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APARELL </a:t>
            </a:r>
          </a:p>
          <a:p>
            <a:pPr algn="ctr">
              <a:lnSpc>
                <a:spcPts val="7618"/>
              </a:lnSpc>
            </a:pPr>
            <a:r>
              <a:rPr lang="en-US" b="true" sz="5442" i="true" u="sng">
                <a:solidFill>
                  <a:srgbClr val="9747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LOCOMOTOR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0922" y="2274456"/>
            <a:ext cx="7098157" cy="5500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8"/>
              </a:lnSpc>
              <a:spcBef>
                <a:spcPct val="0"/>
              </a:spcBef>
            </a:pPr>
            <a:r>
              <a:rPr lang="en-US" sz="345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3455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L’aparell locomotor est</a:t>
            </a:r>
            <a:r>
              <a:rPr lang="en-US" sz="3455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à</a:t>
            </a:r>
            <a:r>
              <a:rPr lang="en-US" sz="3455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format per ossos i m</a:t>
            </a:r>
            <a:r>
              <a:rPr lang="en-US" sz="3455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ú</a:t>
            </a:r>
            <a:r>
              <a:rPr lang="en-US" sz="3455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sculs.</a:t>
            </a:r>
          </a:p>
          <a:p>
            <a:pPr algn="ctr" marL="0" indent="0" lvl="0">
              <a:lnSpc>
                <a:spcPts val="4838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838"/>
              </a:lnSpc>
              <a:spcBef>
                <a:spcPct val="0"/>
              </a:spcBef>
            </a:pPr>
            <a:r>
              <a:rPr lang="en-US" sz="3455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3455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L’aparell locomotor ens ajuda a relacionar-nos amb el món que ens envolta.</a:t>
            </a:r>
          </a:p>
          <a:p>
            <a:pPr algn="ctr" marL="0" indent="0" lvl="0">
              <a:lnSpc>
                <a:spcPts val="4838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838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83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3033" y="2726984"/>
            <a:ext cx="5840967" cy="1513341"/>
          </a:xfrm>
          <a:custGeom>
            <a:avLst/>
            <a:gdLst/>
            <a:ahLst/>
            <a:cxnLst/>
            <a:rect r="r" b="b" t="t" l="l"/>
            <a:pathLst>
              <a:path h="1513341" w="5840967">
                <a:moveTo>
                  <a:pt x="0" y="0"/>
                </a:moveTo>
                <a:lnTo>
                  <a:pt x="5840967" y="0"/>
                </a:lnTo>
                <a:lnTo>
                  <a:pt x="5840967" y="1513341"/>
                </a:lnTo>
                <a:lnTo>
                  <a:pt x="0" y="151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85753" y="793803"/>
            <a:ext cx="4388495" cy="920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b="true" sz="5399" i="true" u="sng">
                <a:solidFill>
                  <a:srgbClr val="5AEBB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ELS 5 SENTITS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13683" y="4034903"/>
            <a:ext cx="556468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gust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9916" y="4034903"/>
            <a:ext cx="877937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olfacte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87903" y="4034903"/>
            <a:ext cx="597991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43374" y="4034903"/>
            <a:ext cx="1073253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tacte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974247" y="4034903"/>
            <a:ext cx="565993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oïda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1521" y="5341098"/>
            <a:ext cx="6576957" cy="2968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3"/>
              </a:lnSpc>
            </a:pPr>
            <a:r>
              <a:rPr lang="en-US" sz="33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Els 5 sentits permeten a l’ésser humà percebre el món que ens envolta a través d'uns òrgans específic.</a:t>
            </a:r>
          </a:p>
          <a:p>
            <a:pPr algn="ctr">
              <a:lnSpc>
                <a:spcPts val="4713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DAHA0d-3WQc</dc:identifier>
  <dcterms:modified xsi:type="dcterms:W3CDTF">2011-08-01T06:04:30Z</dcterms:modified>
  <cp:revision>1</cp:revision>
  <dc:title>Alba, Judit i Natalia</dc:title>
</cp:coreProperties>
</file>