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B4700809-85F4-4DE0-93AC-C4C015580E80}" type="datetime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r">
                <a:lnSpc>
                  <a:spcPct val="100000"/>
                </a:lnSpc>
              </a:pPr>
              <a:t>5/3/2020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CDE77693-8718-4228-A0DF-F87633476701}" type="slidenum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‹Nº›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B4700809-85F4-4DE0-93AC-C4C015580E80}" type="datetime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r">
                <a:lnSpc>
                  <a:spcPct val="100000"/>
                </a:lnSpc>
              </a:pPr>
              <a:t>5/3/2020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CDE77693-8718-4228-A0DF-F87633476701}" type="slidenum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B4700809-85F4-4DE0-93AC-C4C015580E80}" type="datetime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r">
                <a:lnSpc>
                  <a:spcPct val="100000"/>
                </a:lnSpc>
              </a:pPr>
              <a:t>5/3/2020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CDE77693-8718-4228-A0DF-F87633476701}" type="slidenum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B4700809-85F4-4DE0-93AC-C4C015580E80}" type="datetime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r">
                <a:lnSpc>
                  <a:spcPct val="100000"/>
                </a:lnSpc>
              </a:pPr>
              <a:t>5/3/2020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CDE77693-8718-4228-A0DF-F87633476701}" type="slidenum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B4700809-85F4-4DE0-93AC-C4C015580E80}" type="datetime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r">
                <a:lnSpc>
                  <a:spcPct val="100000"/>
                </a:lnSpc>
              </a:pPr>
              <a:t>5/3/2020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CDE77693-8718-4228-A0DF-F87633476701}" type="slidenum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‹Nº›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B4700809-85F4-4DE0-93AC-C4C015580E80}" type="datetime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r">
                <a:lnSpc>
                  <a:spcPct val="100000"/>
                </a:lnSpc>
              </a:pPr>
              <a:t>5/3/2020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CDE77693-8718-4228-A0DF-F87633476701}" type="slidenum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B4700809-85F4-4DE0-93AC-C4C015580E80}" type="datetime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r">
                <a:lnSpc>
                  <a:spcPct val="100000"/>
                </a:lnSpc>
              </a:pPr>
              <a:t>5/3/2020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CDE77693-8718-4228-A0DF-F87633476701}" type="slidenum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B4700809-85F4-4DE0-93AC-C4C015580E80}" type="datetime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r">
                <a:lnSpc>
                  <a:spcPct val="100000"/>
                </a:lnSpc>
              </a:pPr>
              <a:t>5/3/2020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CDE77693-8718-4228-A0DF-F87633476701}" type="slidenum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B4700809-85F4-4DE0-93AC-C4C015580E80}" type="datetime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r">
                <a:lnSpc>
                  <a:spcPct val="100000"/>
                </a:lnSpc>
              </a:pPr>
              <a:t>5/3/2020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CDE77693-8718-4228-A0DF-F87633476701}" type="slidenum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‹Nº›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B4700809-85F4-4DE0-93AC-C4C015580E80}" type="datetime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r">
                <a:lnSpc>
                  <a:spcPct val="100000"/>
                </a:lnSpc>
              </a:pPr>
              <a:t>5/3/2020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CDE77693-8718-4228-A0DF-F87633476701}" type="slidenum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B4700809-85F4-4DE0-93AC-C4C015580E80}" type="datetime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r">
                <a:lnSpc>
                  <a:spcPct val="100000"/>
                </a:lnSpc>
              </a:pPr>
              <a:t>5/3/2020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CDE77693-8718-4228-A0DF-F87633476701}" type="slidenum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‹Nº›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>
              <a:lnSpc>
                <a:spcPct val="100000"/>
              </a:lnSpc>
            </a:pPr>
            <a:fld id="{B4700809-85F4-4DE0-93AC-C4C015580E80}" type="datetime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r">
                <a:lnSpc>
                  <a:spcPct val="100000"/>
                </a:lnSpc>
              </a:pPr>
              <a:t>5/3/2020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>
              <a:lnSpc>
                <a:spcPct val="100000"/>
              </a:lnSpc>
            </a:pPr>
            <a:fld id="{CDE77693-8718-4228-A0DF-F87633476701}" type="slidenum">
              <a:rPr lang="ca-ES" sz="1200" b="0" strike="noStrike" spc="-1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‹Nº›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432440" y="360000"/>
            <a:ext cx="7406280" cy="147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800" b="1" strike="noStrike" spc="-1">
                <a:solidFill>
                  <a:srgbClr val="C00000"/>
                </a:solidFill>
                <a:latin typeface="Gill Sans MT"/>
              </a:rPr>
              <a:t>PRESENTACIÓ PROJECTE EDUCATIU </a:t>
            </a:r>
            <a:endParaRPr lang="es-ES" sz="4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357200" y="2500200"/>
            <a:ext cx="7406280" cy="1752120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>
            <a:noAutofit/>
          </a:bodyPr>
          <a:lstStyle/>
          <a:p>
            <a:pPr marL="27360" algn="ctr">
              <a:lnSpc>
                <a:spcPct val="100000"/>
              </a:lnSpc>
              <a:spcBef>
                <a:spcPts val="601"/>
              </a:spcBef>
            </a:pPr>
            <a:r>
              <a:rPr lang="ca-ES" sz="5400" b="1" strike="noStrike" spc="-1">
                <a:solidFill>
                  <a:srgbClr val="361309"/>
                </a:solidFill>
                <a:latin typeface="Gill Sans MT"/>
              </a:rPr>
              <a:t>ESCOLA </a:t>
            </a:r>
            <a:endParaRPr lang="ca-ES" sz="5400" b="0" strike="noStrike" spc="-1">
              <a:latin typeface="Arial"/>
            </a:endParaRPr>
          </a:p>
          <a:p>
            <a:pPr marL="27360" algn="ctr">
              <a:lnSpc>
                <a:spcPct val="100000"/>
              </a:lnSpc>
              <a:spcBef>
                <a:spcPts val="601"/>
              </a:spcBef>
            </a:pPr>
            <a:r>
              <a:rPr lang="ca-ES" sz="5400" b="1" strike="noStrike" spc="-1">
                <a:solidFill>
                  <a:srgbClr val="361309"/>
                </a:solidFill>
                <a:latin typeface="Gill Sans MT"/>
              </a:rPr>
              <a:t>JOSEP CARNER</a:t>
            </a:r>
            <a:endParaRPr lang="ca-ES" sz="5400" b="0" strike="noStrike" spc="-1">
              <a:latin typeface="Arial"/>
            </a:endParaRPr>
          </a:p>
          <a:p>
            <a:pPr marL="27360" algn="ctr">
              <a:lnSpc>
                <a:spcPct val="100000"/>
              </a:lnSpc>
              <a:spcBef>
                <a:spcPts val="601"/>
              </a:spcBef>
            </a:pPr>
            <a:endParaRPr lang="ca-ES" sz="5400" b="0" strike="noStrike" spc="-1">
              <a:latin typeface="Arial"/>
            </a:endParaRPr>
          </a:p>
          <a:p>
            <a:pPr marL="27360" algn="ctr">
              <a:lnSpc>
                <a:spcPct val="100000"/>
              </a:lnSpc>
              <a:spcBef>
                <a:spcPts val="601"/>
              </a:spcBef>
            </a:pPr>
            <a:r>
              <a:rPr lang="ca-ES" sz="2000" b="1" strike="noStrike" spc="-1">
                <a:solidFill>
                  <a:srgbClr val="361309"/>
                </a:solidFill>
                <a:latin typeface="Gill Sans MT"/>
              </a:rPr>
              <a:t>Volem que els nostres alumnes adquireixin les competències necessàries per a saber relacionar-se, ser feliços, superar obstacles i aprendre dels i amb els altres</a:t>
            </a:r>
            <a:endParaRPr lang="ca-E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81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s-ES" sz="4300" b="0" strike="noStrike" spc="-1">
                <a:solidFill>
                  <a:srgbClr val="572314"/>
                </a:solidFill>
                <a:latin typeface="Gill Sans MT"/>
              </a:rPr>
              <a:t>RACONS A LES AULES</a:t>
            </a:r>
            <a:r>
              <a:t/>
            </a:r>
            <a:br/>
            <a:r>
              <a:rPr lang="es-ES" sz="4300" b="0" strike="noStrike" spc="-1">
                <a:solidFill>
                  <a:srgbClr val="572314"/>
                </a:solidFill>
                <a:latin typeface="Gill Sans MT"/>
              </a:rPr>
              <a:t>Comunitat de petits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5760" indent="-282960" algn="just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s-ES" sz="2400" b="1" strike="noStrike" spc="-1">
                <a:solidFill>
                  <a:srgbClr val="000000"/>
                </a:solidFill>
                <a:latin typeface="Arial"/>
              </a:rPr>
              <a:t>Propostes manipulatives i significatives per a treballar els diferents aspectes del currículum cercant l’autonomia dels alumnes.</a:t>
            </a:r>
            <a:endParaRPr lang="es-ES" sz="2400" b="0" strike="noStrike" spc="-1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23" name="5 Imagen" descr="DSC_0044.jpg"/>
          <p:cNvPicPr/>
          <p:nvPr/>
        </p:nvPicPr>
        <p:blipFill>
          <a:blip r:embed="rId2"/>
          <a:stretch/>
        </p:blipFill>
        <p:spPr>
          <a:xfrm>
            <a:off x="1785960" y="2786040"/>
            <a:ext cx="2785680" cy="1566720"/>
          </a:xfrm>
          <a:prstGeom prst="rect">
            <a:avLst/>
          </a:prstGeom>
          <a:ln>
            <a:noFill/>
          </a:ln>
        </p:spPr>
      </p:pic>
      <p:pic>
        <p:nvPicPr>
          <p:cNvPr id="124" name="7 Imagen" descr="IMG_20171102_093022.jpg"/>
          <p:cNvPicPr/>
          <p:nvPr/>
        </p:nvPicPr>
        <p:blipFill>
          <a:blip r:embed="rId3"/>
          <a:stretch/>
        </p:blipFill>
        <p:spPr>
          <a:xfrm>
            <a:off x="6072120" y="2714760"/>
            <a:ext cx="2619000" cy="1964160"/>
          </a:xfrm>
          <a:prstGeom prst="rect">
            <a:avLst/>
          </a:prstGeom>
          <a:ln>
            <a:noFill/>
          </a:ln>
        </p:spPr>
      </p:pic>
      <p:pic>
        <p:nvPicPr>
          <p:cNvPr id="125" name="8 Imagen" descr="WP_20180112_001.jpg"/>
          <p:cNvPicPr/>
          <p:nvPr/>
        </p:nvPicPr>
        <p:blipFill>
          <a:blip r:embed="rId4"/>
          <a:stretch/>
        </p:blipFill>
        <p:spPr>
          <a:xfrm>
            <a:off x="4857752" y="4500570"/>
            <a:ext cx="3171600" cy="177984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F:\CAP d'ESTUDIS\CURS 2019-20\Portes obertes 19-20\Video racons\Racons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214818"/>
            <a:ext cx="2807414" cy="21104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CAP d'ESTUDIS\CURS 2019-20\Portes obertes 19-20\Video racons\Racons_4.jpeg"/>
          <p:cNvPicPr>
            <a:picLocks noChangeAspect="1" noChangeArrowheads="1"/>
          </p:cNvPicPr>
          <p:nvPr/>
        </p:nvPicPr>
        <p:blipFill>
          <a:blip r:embed="rId2" cstate="print"/>
          <a:srcRect t="20459" r="14277"/>
          <a:stretch>
            <a:fillRect/>
          </a:stretch>
        </p:blipFill>
        <p:spPr bwMode="auto">
          <a:xfrm>
            <a:off x="1285852" y="4572008"/>
            <a:ext cx="2930445" cy="2039338"/>
          </a:xfrm>
          <a:prstGeom prst="rect">
            <a:avLst/>
          </a:prstGeom>
          <a:noFill/>
        </p:spPr>
      </p:pic>
      <p:pic>
        <p:nvPicPr>
          <p:cNvPr id="2053" name="Picture 5" descr="F:\CAP d'ESTUDIS\CURS 2019-20\Portes obertes 19-20\Video racons\Racons_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572008"/>
            <a:ext cx="2520000" cy="1890000"/>
          </a:xfrm>
          <a:prstGeom prst="rect">
            <a:avLst/>
          </a:prstGeom>
          <a:noFill/>
        </p:spPr>
      </p:pic>
      <p:sp>
        <p:nvSpPr>
          <p:cNvPr id="126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81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s-ES" sz="4300" b="0" strike="noStrike" spc="-1">
                <a:solidFill>
                  <a:srgbClr val="572314"/>
                </a:solidFill>
                <a:latin typeface="Gill Sans MT"/>
              </a:rPr>
              <a:t>RACONS A LES AULES</a:t>
            </a:r>
            <a:r>
              <a:t/>
            </a:r>
            <a:br/>
            <a:r>
              <a:rPr lang="es-ES" sz="4300" b="0" strike="noStrike" spc="-1">
                <a:solidFill>
                  <a:srgbClr val="572314"/>
                </a:solidFill>
                <a:latin typeface="Gill Sans MT"/>
              </a:rPr>
              <a:t>Comunitat de mitjans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050" name="Picture 2" descr="F:\CAP d'ESTUDIS\CURS 2019-20\Portes obertes 19-20\Video racons\Racons.jpeg"/>
          <p:cNvPicPr>
            <a:picLocks noChangeAspect="1" noChangeArrowheads="1"/>
          </p:cNvPicPr>
          <p:nvPr/>
        </p:nvPicPr>
        <p:blipFill>
          <a:blip r:embed="rId4" cstate="print"/>
          <a:srcRect l="22223" r="6340" b="12513"/>
          <a:stretch>
            <a:fillRect/>
          </a:stretch>
        </p:blipFill>
        <p:spPr bwMode="auto">
          <a:xfrm rot="5400000">
            <a:off x="3666368" y="2620120"/>
            <a:ext cx="2939933" cy="2700306"/>
          </a:xfrm>
          <a:prstGeom prst="rect">
            <a:avLst/>
          </a:prstGeom>
          <a:noFill/>
        </p:spPr>
      </p:pic>
      <p:pic>
        <p:nvPicPr>
          <p:cNvPr id="2052" name="Picture 4" descr="F:\CAP d'ESTUDIS\CURS 2019-20\Portes obertes 19-20\Video racons\Racons_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285860"/>
            <a:ext cx="2826755" cy="2120066"/>
          </a:xfrm>
          <a:prstGeom prst="rect">
            <a:avLst/>
          </a:prstGeom>
          <a:noFill/>
        </p:spPr>
      </p:pic>
      <p:pic>
        <p:nvPicPr>
          <p:cNvPr id="2054" name="Picture 6" descr="F:\CAP d'ESTUDIS\CURS 2019-20\Portes obertes 19-20\Video racons\Racons_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785926"/>
            <a:ext cx="2520000" cy="189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81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s-ES" sz="4300" b="0" strike="noStrike" spc="-1">
                <a:solidFill>
                  <a:srgbClr val="572314"/>
                </a:solidFill>
                <a:latin typeface="Gill Sans MT"/>
              </a:rPr>
              <a:t>RACONS A LES AULES</a:t>
            </a:r>
            <a:r>
              <a:t/>
            </a:r>
            <a:br/>
            <a:r>
              <a:rPr lang="es-ES" sz="4300" b="0" strike="noStrike" spc="-1">
                <a:solidFill>
                  <a:srgbClr val="572314"/>
                </a:solidFill>
                <a:latin typeface="Gill Sans MT"/>
              </a:rPr>
              <a:t>Comunitat de grans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33" name="3 Marcador de contenido" descr="IMG_20180123_101055.jpg"/>
          <p:cNvPicPr/>
          <p:nvPr/>
        </p:nvPicPr>
        <p:blipFill>
          <a:blip r:embed="rId2"/>
          <a:stretch/>
        </p:blipFill>
        <p:spPr>
          <a:xfrm>
            <a:off x="5357880" y="2000160"/>
            <a:ext cx="3131280" cy="1761120"/>
          </a:xfrm>
          <a:prstGeom prst="rect">
            <a:avLst/>
          </a:prstGeom>
          <a:ln>
            <a:noFill/>
          </a:ln>
        </p:spPr>
      </p:pic>
      <p:pic>
        <p:nvPicPr>
          <p:cNvPr id="134" name="5 Imagen" descr="IMG_5956.JPG"/>
          <p:cNvPicPr/>
          <p:nvPr/>
        </p:nvPicPr>
        <p:blipFill>
          <a:blip r:embed="rId3"/>
          <a:stretch/>
        </p:blipFill>
        <p:spPr>
          <a:xfrm>
            <a:off x="2071800" y="4071960"/>
            <a:ext cx="3142800" cy="2356920"/>
          </a:xfrm>
          <a:prstGeom prst="rect">
            <a:avLst/>
          </a:prstGeom>
          <a:ln>
            <a:noFill/>
          </a:ln>
        </p:spPr>
      </p:pic>
      <p:pic>
        <p:nvPicPr>
          <p:cNvPr id="135" name="6 Imagen" descr="IMG_20180123_101249.jpg"/>
          <p:cNvPicPr/>
          <p:nvPr/>
        </p:nvPicPr>
        <p:blipFill>
          <a:blip r:embed="rId4" cstate="print"/>
          <a:stretch/>
        </p:blipFill>
        <p:spPr>
          <a:xfrm>
            <a:off x="5357880" y="4071960"/>
            <a:ext cx="3428640" cy="1928520"/>
          </a:xfrm>
          <a:prstGeom prst="rect">
            <a:avLst/>
          </a:prstGeom>
          <a:ln>
            <a:noFill/>
          </a:ln>
        </p:spPr>
      </p:pic>
      <p:pic>
        <p:nvPicPr>
          <p:cNvPr id="136" name="4 Imagen" descr="IMG_5211.JPG"/>
          <p:cNvPicPr/>
          <p:nvPr/>
        </p:nvPicPr>
        <p:blipFill>
          <a:blip r:embed="rId5" cstate="print"/>
          <a:stretch/>
        </p:blipFill>
        <p:spPr>
          <a:xfrm>
            <a:off x="1571760" y="1785960"/>
            <a:ext cx="3333240" cy="249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4300" b="0" strike="noStrike" spc="-1">
                <a:solidFill>
                  <a:srgbClr val="572314"/>
                </a:solidFill>
                <a:latin typeface="Gill Sans MT"/>
              </a:rPr>
              <a:t>ESPAIS APRENENTATGE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1142976" y="1285860"/>
            <a:ext cx="7790424" cy="30718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5760" indent="-282960" algn="just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s-ES" sz="2400" b="1" strike="noStrike" spc="-1" dirty="0" err="1">
                <a:solidFill>
                  <a:srgbClr val="000000"/>
                </a:solidFill>
                <a:latin typeface="Arial"/>
              </a:rPr>
              <a:t>Són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Arial"/>
              </a:rPr>
              <a:t>propostes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Arial"/>
              </a:rPr>
              <a:t>obertes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Arial"/>
              </a:rPr>
              <a:t>d’aprenentatge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Arial"/>
              </a:rPr>
              <a:t>lliure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 per a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Arial"/>
              </a:rPr>
              <a:t>treballar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Arial"/>
              </a:rPr>
              <a:t>els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Arial"/>
              </a:rPr>
              <a:t>diferents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Arial"/>
              </a:rPr>
              <a:t>aspectes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Arial"/>
              </a:rPr>
              <a:t>l’aprenentatge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 des de les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Arial"/>
              </a:rPr>
              <a:t>intel·ligències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 múltiples de forma global i transversal. </a:t>
            </a:r>
            <a:endParaRPr lang="es-ES" sz="24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65760" indent="-282960" algn="just">
              <a:lnSpc>
                <a:spcPct val="100000"/>
              </a:lnSpc>
              <a:spcBef>
                <a:spcPts val="601"/>
              </a:spcBef>
            </a:pPr>
            <a:endParaRPr lang="es-ES" sz="24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s-ES" sz="2800" b="0" u="sng" strike="noStrike" spc="-1" dirty="0" err="1">
                <a:solidFill>
                  <a:srgbClr val="00B050"/>
                </a:solidFill>
                <a:uFillTx/>
                <a:latin typeface="Gill Sans MT"/>
              </a:rPr>
              <a:t>Espais</a:t>
            </a:r>
            <a:r>
              <a:rPr lang="es-ES" sz="2800" b="0" u="sng" strike="noStrike" spc="-1" dirty="0">
                <a:solidFill>
                  <a:srgbClr val="00B050"/>
                </a:solidFill>
                <a:uFillTx/>
                <a:latin typeface="Gill Sans MT"/>
              </a:rPr>
              <a:t> a la </a:t>
            </a:r>
            <a:r>
              <a:rPr lang="es-ES" sz="2800" b="0" u="sng" strike="noStrike" spc="-1" dirty="0" err="1">
                <a:solidFill>
                  <a:srgbClr val="00B050"/>
                </a:solidFill>
                <a:uFillTx/>
                <a:latin typeface="Gill Sans MT"/>
              </a:rPr>
              <a:t>comunitat</a:t>
            </a:r>
            <a:r>
              <a:rPr lang="es-ES" sz="2800" b="0" u="sng" strike="noStrike" spc="-1" dirty="0">
                <a:solidFill>
                  <a:srgbClr val="00B050"/>
                </a:solidFill>
                <a:uFillTx/>
                <a:latin typeface="Gill Sans MT"/>
              </a:rPr>
              <a:t> de </a:t>
            </a:r>
            <a:r>
              <a:rPr lang="es-ES" sz="2800" b="0" u="sng" strike="noStrike" spc="-1" dirty="0" err="1">
                <a:solidFill>
                  <a:srgbClr val="00B050"/>
                </a:solidFill>
                <a:uFillTx/>
                <a:latin typeface="Gill Sans MT"/>
              </a:rPr>
              <a:t>petits</a:t>
            </a:r>
            <a:r>
              <a:rPr lang="es-ES" sz="2800" b="0" u="sng" strike="noStrike" spc="-1" dirty="0">
                <a:solidFill>
                  <a:srgbClr val="00B050"/>
                </a:solidFill>
                <a:uFillTx/>
                <a:latin typeface="Gill Sans MT"/>
              </a:rPr>
              <a:t> (P3, P4 i P5)</a:t>
            </a:r>
            <a:endParaRPr lang="es-ES" sz="28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s-ES" sz="2800" b="0" u="sng" strike="noStrike" spc="-1" dirty="0" err="1">
                <a:solidFill>
                  <a:srgbClr val="00B050"/>
                </a:solidFill>
                <a:uFillTx/>
                <a:latin typeface="Gill Sans MT"/>
              </a:rPr>
              <a:t>Espais</a:t>
            </a:r>
            <a:r>
              <a:rPr lang="es-ES" sz="2800" b="0" u="sng" strike="noStrike" spc="-1" dirty="0">
                <a:solidFill>
                  <a:srgbClr val="00B050"/>
                </a:solidFill>
                <a:uFillTx/>
                <a:latin typeface="Gill Sans MT"/>
              </a:rPr>
              <a:t> a la </a:t>
            </a:r>
            <a:r>
              <a:rPr lang="es-ES" sz="2800" b="0" u="sng" strike="noStrike" spc="-1" dirty="0" err="1">
                <a:solidFill>
                  <a:srgbClr val="00B050"/>
                </a:solidFill>
                <a:uFillTx/>
                <a:latin typeface="Gill Sans MT"/>
              </a:rPr>
              <a:t>comunitat</a:t>
            </a:r>
            <a:r>
              <a:rPr lang="es-ES" sz="2800" b="0" u="sng" strike="noStrike" spc="-1" dirty="0">
                <a:solidFill>
                  <a:srgbClr val="00B050"/>
                </a:solidFill>
                <a:uFillTx/>
                <a:latin typeface="Gill Sans MT"/>
              </a:rPr>
              <a:t> de </a:t>
            </a:r>
            <a:r>
              <a:rPr lang="es-ES" sz="2800" b="0" u="sng" strike="noStrike" spc="-1" dirty="0" err="1">
                <a:solidFill>
                  <a:srgbClr val="00B050"/>
                </a:solidFill>
                <a:uFillTx/>
                <a:latin typeface="Gill Sans MT"/>
              </a:rPr>
              <a:t>mitjans</a:t>
            </a:r>
            <a:r>
              <a:rPr lang="es-ES" sz="2800" b="0" u="sng" strike="noStrike" spc="-1" dirty="0">
                <a:solidFill>
                  <a:srgbClr val="00B050"/>
                </a:solidFill>
                <a:uFillTx/>
                <a:latin typeface="Gill Sans MT"/>
              </a:rPr>
              <a:t> (1r, 2n i 3r)</a:t>
            </a:r>
            <a:endParaRPr lang="es-ES" sz="28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3076" name="Picture 4" descr="F:\CAP d'ESTUDIS\CURS 2019-20\Portes obertes 19-20\Video espais i capses\Llums i ombres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357694"/>
            <a:ext cx="3143272" cy="2357454"/>
          </a:xfrm>
          <a:prstGeom prst="rect">
            <a:avLst/>
          </a:prstGeom>
          <a:noFill/>
        </p:spPr>
      </p:pic>
      <p:pic>
        <p:nvPicPr>
          <p:cNvPr id="3077" name="Picture 5" descr="F:\CAP d'ESTUDIS\CURS 2019-20\Portes obertes 19-20\Comunitat de mitjans\Espais d'aprenentatge\PEr afegir\1.png"/>
          <p:cNvPicPr>
            <a:picLocks noChangeAspect="1" noChangeArrowheads="1"/>
          </p:cNvPicPr>
          <p:nvPr/>
        </p:nvPicPr>
        <p:blipFill>
          <a:blip r:embed="rId3" cstate="print"/>
          <a:srcRect b="23105"/>
          <a:stretch>
            <a:fillRect/>
          </a:stretch>
        </p:blipFill>
        <p:spPr bwMode="auto">
          <a:xfrm>
            <a:off x="5857884" y="4429132"/>
            <a:ext cx="1800000" cy="22145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CAP d'ESTUDIS\CURS 2019-20\Portes obertes 19-20\Comunitat de grans\Xef Carner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857760"/>
            <a:ext cx="3173681" cy="1785950"/>
          </a:xfrm>
          <a:prstGeom prst="rect">
            <a:avLst/>
          </a:prstGeom>
          <a:noFill/>
        </p:spPr>
      </p:pic>
      <p:sp>
        <p:nvSpPr>
          <p:cNvPr id="139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4300" b="0" strike="noStrike" spc="-1">
                <a:solidFill>
                  <a:srgbClr val="572314"/>
                </a:solidFill>
                <a:latin typeface="Gill Sans MT"/>
              </a:rPr>
              <a:t>CAPSES DE PROPOSTES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5760" indent="-282960" algn="just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ca-ES" sz="2400" b="1" spc="-1" dirty="0" err="1" smtClean="0">
                <a:solidFill>
                  <a:srgbClr val="000000"/>
                </a:solidFill>
                <a:latin typeface="Arial"/>
              </a:rPr>
              <a:t>Internivell</a:t>
            </a:r>
            <a:r>
              <a:rPr lang="ca-ES" sz="2400" b="1" spc="-1" dirty="0" smtClean="0">
                <a:solidFill>
                  <a:srgbClr val="000000"/>
                </a:solidFill>
                <a:latin typeface="Arial"/>
              </a:rPr>
              <a:t> 4t, 5è i 6è.</a:t>
            </a:r>
            <a:r>
              <a:rPr lang="ca-ES" sz="2400" b="1" strike="noStrike" spc="-1" dirty="0" smtClean="0">
                <a:solidFill>
                  <a:srgbClr val="000000"/>
                </a:solidFill>
                <a:latin typeface="Arial"/>
              </a:rPr>
              <a:t> Propostes obertes transversals i </a:t>
            </a:r>
            <a:r>
              <a:rPr lang="ca-ES" sz="2400" b="1" strike="noStrike" spc="-1" dirty="0" err="1" smtClean="0">
                <a:solidFill>
                  <a:srgbClr val="000000"/>
                </a:solidFill>
                <a:latin typeface="Arial"/>
              </a:rPr>
              <a:t>multidisciplinars</a:t>
            </a:r>
            <a:r>
              <a:rPr lang="ca-ES" sz="2400" b="1" strike="noStrike" spc="-1" dirty="0" smtClean="0">
                <a:solidFill>
                  <a:srgbClr val="000000"/>
                </a:solidFill>
                <a:latin typeface="Arial"/>
              </a:rPr>
              <a:t>, que s’han de desenvolupar de forma autònoma i que  es poden resoldre de múltiples maneres i des de totes les intel·ligències.</a:t>
            </a:r>
            <a:endParaRPr lang="ca-ES" sz="2400" b="0" strike="noStrike" spc="-1" dirty="0" smtClean="0">
              <a:solidFill>
                <a:srgbClr val="000000"/>
              </a:solidFill>
              <a:latin typeface="Gill Sans MT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lang="es-ES" sz="24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4098" name="Picture 2" descr="F:\CAP d'ESTUDIS\CURS 2019-20\Portes obertes 19-20\Comunitat de grans\IMG20200204153944.jpg"/>
          <p:cNvPicPr>
            <a:picLocks noChangeAspect="1" noChangeArrowheads="1"/>
          </p:cNvPicPr>
          <p:nvPr/>
        </p:nvPicPr>
        <p:blipFill>
          <a:blip r:embed="rId3" cstate="print"/>
          <a:srcRect l="7893" r="24231"/>
          <a:stretch>
            <a:fillRect/>
          </a:stretch>
        </p:blipFill>
        <p:spPr bwMode="auto">
          <a:xfrm>
            <a:off x="571472" y="4071942"/>
            <a:ext cx="3071834" cy="2143140"/>
          </a:xfrm>
          <a:prstGeom prst="rect">
            <a:avLst/>
          </a:prstGeom>
          <a:noFill/>
        </p:spPr>
      </p:pic>
      <p:pic>
        <p:nvPicPr>
          <p:cNvPr id="4099" name="Picture 3" descr="F:\CAP d'ESTUDIS\CURS 2019-20\Portes obertes 19-20\Comunitat de grans\Xef Carner I.JPG"/>
          <p:cNvPicPr>
            <a:picLocks noChangeAspect="1" noChangeArrowheads="1"/>
          </p:cNvPicPr>
          <p:nvPr/>
        </p:nvPicPr>
        <p:blipFill>
          <a:blip r:embed="rId4" cstate="print"/>
          <a:srcRect l="27350"/>
          <a:stretch>
            <a:fillRect/>
          </a:stretch>
        </p:blipFill>
        <p:spPr bwMode="auto">
          <a:xfrm>
            <a:off x="3500430" y="3643314"/>
            <a:ext cx="2490141" cy="19288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CAP d'ESTUDIS\CURS 2019-20\Portes obertes 19-20\Comunitat de mitjans\Projecte\1rB_3.jpeg"/>
          <p:cNvPicPr>
            <a:picLocks noChangeAspect="1" noChangeArrowheads="1"/>
          </p:cNvPicPr>
          <p:nvPr/>
        </p:nvPicPr>
        <p:blipFill>
          <a:blip r:embed="rId2" cstate="print"/>
          <a:srcRect l="8529" r="17765"/>
          <a:stretch>
            <a:fillRect/>
          </a:stretch>
        </p:blipFill>
        <p:spPr bwMode="auto">
          <a:xfrm rot="5400000">
            <a:off x="4449192" y="3194619"/>
            <a:ext cx="2286017" cy="2326154"/>
          </a:xfrm>
          <a:prstGeom prst="rect">
            <a:avLst/>
          </a:prstGeom>
          <a:noFill/>
        </p:spPr>
      </p:pic>
      <p:pic>
        <p:nvPicPr>
          <p:cNvPr id="5123" name="Picture 3" descr="F:\CAP d'ESTUDIS\CURS 2019-20\Portes obertes 19-20\Comunitat de mitjans\Projecte\1rB_2.jpeg"/>
          <p:cNvPicPr>
            <a:picLocks noChangeAspect="1" noChangeArrowheads="1"/>
          </p:cNvPicPr>
          <p:nvPr/>
        </p:nvPicPr>
        <p:blipFill>
          <a:blip r:embed="rId3" cstate="print"/>
          <a:srcRect r="11338"/>
          <a:stretch>
            <a:fillRect/>
          </a:stretch>
        </p:blipFill>
        <p:spPr bwMode="auto">
          <a:xfrm rot="5400000">
            <a:off x="2298600" y="4175691"/>
            <a:ext cx="2617973" cy="2214578"/>
          </a:xfrm>
          <a:prstGeom prst="rect">
            <a:avLst/>
          </a:prstGeom>
          <a:noFill/>
        </p:spPr>
      </p:pic>
      <p:sp>
        <p:nvSpPr>
          <p:cNvPr id="141" name="TextShape 1"/>
          <p:cNvSpPr txBox="1"/>
          <p:nvPr/>
        </p:nvSpPr>
        <p:spPr>
          <a:xfrm>
            <a:off x="1500166" y="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300" b="0" strike="noStrike" spc="-1" dirty="0">
                <a:solidFill>
                  <a:srgbClr val="572314"/>
                </a:solidFill>
                <a:latin typeface="Gill Sans MT"/>
              </a:rPr>
              <a:t>PROJECTES DE MEDI</a:t>
            </a:r>
            <a:endParaRPr lang="es-ES" sz="43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928662" y="1000108"/>
            <a:ext cx="8004738" cy="524805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82960" algn="just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ca-ES" sz="2000" b="1" spc="-1" dirty="0" smtClean="0">
                <a:solidFill>
                  <a:srgbClr val="000000"/>
                </a:solidFill>
                <a:latin typeface="Arial"/>
              </a:rPr>
              <a:t>Treball per projectes de l’àmbit de medi natural i social. Partim de preguntes investigables que desperten la curiositat dels alumnes i arribem a la construcció de l’aprenentatge mitjançant el mètode científic (plantejament de la hipòtesi, indagació, comprovació de la hipòtesi i construcció de l’aprenentatge).</a:t>
            </a:r>
            <a:endParaRPr lang="es-ES" sz="2000" b="0" strike="noStrike" spc="-1" dirty="0">
              <a:solidFill>
                <a:srgbClr val="000000"/>
              </a:solidFill>
              <a:latin typeface="Gill Sans MT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lang="es-ES" sz="2000" b="0" strike="noStrike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20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5122" name="Picture 2" descr="F:\CAP d'ESTUDIS\CURS 2019-20\Portes obertes 19-20\Comunitat de mitjans\Projecte\1rB_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10"/>
            <a:ext cx="2520000" cy="1890000"/>
          </a:xfrm>
          <a:prstGeom prst="rect">
            <a:avLst/>
          </a:prstGeom>
          <a:noFill/>
        </p:spPr>
      </p:pic>
      <p:pic>
        <p:nvPicPr>
          <p:cNvPr id="5125" name="Picture 5" descr="F:\CAP d'ESTUDIS\CURS 2019-20\Portes obertes 19-20\Comunitat de mitjans\Projecte\1rB_5.jpeg"/>
          <p:cNvPicPr>
            <a:picLocks noChangeAspect="1" noChangeArrowheads="1"/>
          </p:cNvPicPr>
          <p:nvPr/>
        </p:nvPicPr>
        <p:blipFill>
          <a:blip r:embed="rId5" cstate="print"/>
          <a:srcRect r="15182"/>
          <a:stretch>
            <a:fillRect/>
          </a:stretch>
        </p:blipFill>
        <p:spPr bwMode="auto">
          <a:xfrm rot="5400000">
            <a:off x="6498754" y="4288328"/>
            <a:ext cx="2504474" cy="22145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6500"/>
          </a:bodyPr>
          <a:lstStyle/>
          <a:p>
            <a:pPr algn="ctr">
              <a:lnSpc>
                <a:spcPct val="100000"/>
              </a:lnSpc>
            </a:pPr>
            <a:r>
              <a:rPr lang="es-ES" sz="4300" b="0" strike="noStrike" spc="-1">
                <a:solidFill>
                  <a:srgbClr val="572314"/>
                </a:solidFill>
                <a:latin typeface="Gill Sans MT"/>
              </a:rPr>
              <a:t>ALTRES PROJECTES A L’ESCOLA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1214280" y="1500120"/>
            <a:ext cx="7215372" cy="46613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ca-ES" sz="18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ca-ES" sz="1800" strike="noStrike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APADRINAMENT LECTOR</a:t>
            </a:r>
            <a:endParaRPr lang="ca-ES" sz="1800" strike="noStrike" spc="-1" dirty="0">
              <a:latin typeface="Arial" pitchFamily="34" charset="0"/>
              <a:cs typeface="Arial" pitchFamily="34" charset="0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ca-ES" sz="1800" strike="noStrike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GRUPS INTERACTIUS </a:t>
            </a:r>
            <a:endParaRPr lang="ca-ES" sz="1800" strike="noStrike" spc="-1" dirty="0">
              <a:latin typeface="Arial" pitchFamily="34" charset="0"/>
              <a:cs typeface="Arial" pitchFamily="34" charset="0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ca-ES" sz="1800" strike="noStrike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ANIMACIÓ LECTORA</a:t>
            </a:r>
            <a:endParaRPr lang="ca-ES" sz="1800" strike="noStrike" spc="-1" dirty="0">
              <a:latin typeface="Arial" pitchFamily="34" charset="0"/>
              <a:cs typeface="Arial" pitchFamily="34" charset="0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ca-ES" sz="1800" strike="noStrike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ENGLISH PROJECT</a:t>
            </a:r>
            <a:endParaRPr lang="ca-ES" sz="1800" strike="noStrike" spc="-1" dirty="0">
              <a:latin typeface="Arial" pitchFamily="34" charset="0"/>
              <a:cs typeface="Arial" pitchFamily="34" charset="0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ca-ES" sz="1800" strike="noStrike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HORT ESCOLAR</a:t>
            </a:r>
            <a:endParaRPr lang="ca-ES" sz="1800" strike="noStrike" spc="-1" dirty="0">
              <a:latin typeface="Arial" pitchFamily="34" charset="0"/>
              <a:cs typeface="Arial" pitchFamily="34" charset="0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ca-ES" sz="1800" strike="noStrike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XARXA D’ESCOLES VERDES DE BADALONA</a:t>
            </a:r>
            <a:endParaRPr lang="ca-ES" sz="1800" strike="noStrike" spc="-1" dirty="0">
              <a:latin typeface="Arial" pitchFamily="34" charset="0"/>
              <a:cs typeface="Arial" pitchFamily="34" charset="0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ca-ES" sz="1800" strike="noStrike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FRUITA I LLET A LES ESCOLES </a:t>
            </a:r>
            <a:endParaRPr lang="ca-ES" sz="1800" strike="noStrike" spc="-1" dirty="0">
              <a:latin typeface="Arial" pitchFamily="34" charset="0"/>
              <a:cs typeface="Arial" pitchFamily="34" charset="0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ca-ES" sz="1800" strike="noStrike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CONSELL D’INFANTS DE CENTRE I DE BADALONA</a:t>
            </a:r>
            <a:endParaRPr lang="ca-ES" sz="1800" strike="noStrike" spc="-1" dirty="0">
              <a:latin typeface="Arial" pitchFamily="34" charset="0"/>
              <a:cs typeface="Arial" pitchFamily="34" charset="0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ca-ES" sz="1800" strike="noStrike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CONSELL DE FAMÍLIES DELEGADES</a:t>
            </a:r>
            <a:endParaRPr lang="ca-ES" sz="1800" strike="noStrike" spc="-1" dirty="0">
              <a:latin typeface="Arial" pitchFamily="34" charset="0"/>
              <a:cs typeface="Arial" pitchFamily="34" charset="0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ca-ES" sz="1800" strike="noStrike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LECXIT</a:t>
            </a:r>
            <a:endParaRPr lang="ca-ES" sz="1800" strike="noStrike" spc="-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a-ES" sz="1800" b="0" strike="noStrike" spc="-1" dirty="0">
              <a:latin typeface="Arial"/>
            </a:endParaRPr>
          </a:p>
        </p:txBody>
      </p:sp>
      <p:pic>
        <p:nvPicPr>
          <p:cNvPr id="6152" name="Picture 8" descr="F:\CAP d'ESTUDIS\CURS 2019-20\Portes obertes 19-20\Comunitat de petits\Apadrinamen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28736"/>
            <a:ext cx="2520000" cy="18943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4300" b="0" strike="noStrike" spc="-1">
                <a:solidFill>
                  <a:srgbClr val="572314"/>
                </a:solidFill>
                <a:latin typeface="Gill Sans MT"/>
              </a:rPr>
              <a:t>CELEBRACIONS	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graphicFrame>
        <p:nvGraphicFramePr>
          <p:cNvPr id="148" name="Table 2"/>
          <p:cNvGraphicFramePr/>
          <p:nvPr/>
        </p:nvGraphicFramePr>
        <p:xfrm>
          <a:off x="1435680" y="1447920"/>
          <a:ext cx="7207920" cy="3916680"/>
        </p:xfrm>
        <a:graphic>
          <a:graphicData uri="http://schemas.openxmlformats.org/drawingml/2006/table">
            <a:tbl>
              <a:tblPr/>
              <a:tblGrid>
                <a:gridCol w="3603960"/>
                <a:gridCol w="3603960"/>
              </a:tblGrid>
              <a:tr h="0">
                <a:tc>
                  <a:txBody>
                    <a:bodyPr/>
                    <a:lstStyle/>
                    <a:p>
                      <a:pPr marL="365760" indent="-282960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3891A7"/>
                        </a:buClr>
                        <a:buSzPct val="80000"/>
                        <a:buFont typeface="Wingdings" charset="2"/>
                        <a:buChar char=""/>
                      </a:pPr>
                      <a:r>
                        <a:rPr lang="ca-E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CASTANYADA</a:t>
                      </a:r>
                      <a:endParaRPr lang="ca-ES" sz="1800" b="0" strike="noStrike" spc="-1" dirty="0">
                        <a:latin typeface="Arial"/>
                      </a:endParaRPr>
                    </a:p>
                    <a:p>
                      <a:pPr marL="365760" indent="-282960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3891A7"/>
                        </a:buClr>
                        <a:buSzPct val="80000"/>
                        <a:buFont typeface="Wingdings" charset="2"/>
                        <a:buChar char=""/>
                      </a:pPr>
                      <a:r>
                        <a:rPr lang="ca-E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CONCERT DE NADAL</a:t>
                      </a:r>
                      <a:endParaRPr lang="ca-ES" sz="1800" b="0" strike="noStrike" spc="-1" dirty="0">
                        <a:latin typeface="Arial"/>
                      </a:endParaRPr>
                    </a:p>
                    <a:p>
                      <a:pPr marL="365760" indent="-282960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3891A7"/>
                        </a:buClr>
                        <a:buSzPct val="80000"/>
                        <a:buFont typeface="Wingdings" charset="2"/>
                        <a:buChar char=""/>
                      </a:pPr>
                      <a:r>
                        <a:rPr lang="ca-E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DENIP</a:t>
                      </a:r>
                      <a:endParaRPr lang="ca-ES" sz="1800" b="0" strike="noStrike" spc="-1" dirty="0">
                        <a:latin typeface="Arial"/>
                      </a:endParaRPr>
                    </a:p>
                    <a:p>
                      <a:pPr marL="365760" indent="-282960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3891A7"/>
                        </a:buClr>
                        <a:buSzPct val="80000"/>
                        <a:buFont typeface="Wingdings" charset="2"/>
                        <a:buChar char=""/>
                      </a:pPr>
                      <a:r>
                        <a:rPr lang="ca-E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CARNAVAL</a:t>
                      </a:r>
                      <a:endParaRPr lang="ca-ES" sz="1800" b="0" strike="noStrike" spc="-1" dirty="0">
                        <a:latin typeface="Arial"/>
                      </a:endParaRPr>
                    </a:p>
                    <a:p>
                      <a:pPr marL="365760" indent="-282960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3891A7"/>
                        </a:buClr>
                        <a:buSzPct val="80000"/>
                        <a:buFont typeface="Wingdings" charset="2"/>
                        <a:buChar char=""/>
                      </a:pPr>
                      <a:r>
                        <a:rPr lang="ca-E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COLÒNIES P5 i 3r</a:t>
                      </a:r>
                      <a:endParaRPr lang="ca-ES" sz="1800" b="0" strike="noStrike" spc="-1" dirty="0">
                        <a:latin typeface="Arial"/>
                      </a:endParaRPr>
                    </a:p>
                    <a:p>
                      <a:pPr marL="365760" indent="-282960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3891A7"/>
                        </a:buClr>
                        <a:buSzPct val="80000"/>
                        <a:buFont typeface="Wingdings" charset="2"/>
                        <a:buChar char=""/>
                      </a:pPr>
                      <a:r>
                        <a:rPr lang="ca-E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JOCS INTERCICLES</a:t>
                      </a:r>
                      <a:endParaRPr lang="ca-ES" sz="1800" b="0" strike="noStrike" spc="-1" dirty="0">
                        <a:latin typeface="Arial"/>
                      </a:endParaRPr>
                    </a:p>
                    <a:p>
                      <a:pPr marL="365760" indent="-282960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3891A7"/>
                        </a:buClr>
                        <a:buSzPct val="80000"/>
                        <a:buFont typeface="Wingdings" charset="2"/>
                        <a:buChar char=""/>
                      </a:pPr>
                      <a:r>
                        <a:rPr lang="ca-E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SANT JORDI</a:t>
                      </a:r>
                      <a:endParaRPr lang="ca-E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1"/>
                        </a:spcBef>
                      </a:pPr>
                      <a:endParaRPr lang="ca-ES" sz="1800" b="0" strike="noStrike" spc="-1" dirty="0">
                        <a:latin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1"/>
                        </a:spcBef>
                      </a:pPr>
                      <a:endParaRPr lang="ca-ES" sz="1800" b="0" strike="noStrike" spc="-1" dirty="0">
                        <a:latin typeface="Arial"/>
                      </a:endParaRPr>
                    </a:p>
                    <a:p>
                      <a:pPr marL="365760" indent="-282960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3891A7"/>
                        </a:buClr>
                        <a:buSzPct val="80000"/>
                        <a:buFont typeface="Wingdings" charset="2"/>
                        <a:buChar char=""/>
                      </a:pPr>
                      <a:r>
                        <a:rPr lang="ca-E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SANT ANASTASI</a:t>
                      </a:r>
                      <a:endParaRPr lang="ca-ES" sz="1800" b="0" strike="noStrike" spc="-1" dirty="0">
                        <a:latin typeface="Arial"/>
                      </a:endParaRPr>
                    </a:p>
                    <a:p>
                      <a:pPr marL="365760" indent="-282960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3891A7"/>
                        </a:buClr>
                        <a:buSzPct val="80000"/>
                        <a:buFont typeface="Wingdings" charset="2"/>
                        <a:buChar char=""/>
                      </a:pPr>
                      <a:r>
                        <a:rPr lang="ca-E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JORNADA DE MEDI AMBIENT</a:t>
                      </a:r>
                      <a:endParaRPr lang="ca-ES" sz="1800" b="0" strike="noStrike" spc="-1" dirty="0">
                        <a:latin typeface="Arial"/>
                      </a:endParaRPr>
                    </a:p>
                    <a:p>
                      <a:pPr marL="365760" indent="-282960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3891A7"/>
                        </a:buClr>
                        <a:buSzPct val="80000"/>
                        <a:buFont typeface="Wingdings" charset="2"/>
                        <a:buChar char=""/>
                      </a:pPr>
                      <a:r>
                        <a:rPr lang="ca-E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COLÒNIES 6è</a:t>
                      </a:r>
                      <a:endParaRPr lang="ca-ES" sz="1800" b="0" strike="noStrike" spc="-1" dirty="0">
                        <a:latin typeface="Arial"/>
                      </a:endParaRPr>
                    </a:p>
                    <a:p>
                      <a:pPr marL="365760" indent="-282960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3891A7"/>
                        </a:buClr>
                        <a:buSzPct val="80000"/>
                        <a:buFont typeface="Wingdings" charset="2"/>
                        <a:buChar char=""/>
                      </a:pPr>
                      <a:r>
                        <a:rPr lang="ca-E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TEATRE I COMIAT DE 6è</a:t>
                      </a:r>
                      <a:endParaRPr lang="ca-ES" sz="1800" b="0" strike="noStrike" spc="-1" dirty="0">
                        <a:latin typeface="Arial"/>
                      </a:endParaRPr>
                    </a:p>
                    <a:p>
                      <a:pPr marL="365760" indent="-282960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3891A7"/>
                        </a:buClr>
                        <a:buSzPct val="80000"/>
                        <a:buFont typeface="Wingdings" charset="2"/>
                        <a:buChar char=""/>
                      </a:pPr>
                      <a:r>
                        <a:rPr lang="ca-E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FESTA DE L’AIGUA</a:t>
                      </a:r>
                      <a:endParaRPr lang="ca-E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1"/>
                        </a:spcBef>
                      </a:pPr>
                      <a:endParaRPr lang="ca-ES" sz="1800" b="0" strike="noStrike" spc="-1" dirty="0">
                        <a:latin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F:\CAP d'ESTUDIS\CURS 2019-20\Portes obertes 19-20\Projectes escola\Colònies\DSC_1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72074"/>
            <a:ext cx="2676427" cy="1506126"/>
          </a:xfrm>
          <a:prstGeom prst="rect">
            <a:avLst/>
          </a:prstGeom>
          <a:noFill/>
        </p:spPr>
      </p:pic>
      <p:pic>
        <p:nvPicPr>
          <p:cNvPr id="5" name="Picture 7" descr="F:\CAP d'ESTUDIS\CURS 2019-20\Portes obertes 19-20\Projectes escola\Danses\IMG_9775.JPG"/>
          <p:cNvPicPr>
            <a:picLocks noChangeAspect="1" noChangeArrowheads="1"/>
          </p:cNvPicPr>
          <p:nvPr/>
        </p:nvPicPr>
        <p:blipFill>
          <a:blip r:embed="rId3" cstate="print"/>
          <a:srcRect r="9747"/>
          <a:stretch>
            <a:fillRect/>
          </a:stretch>
        </p:blipFill>
        <p:spPr bwMode="auto">
          <a:xfrm>
            <a:off x="6715140" y="357166"/>
            <a:ext cx="1984247" cy="1465686"/>
          </a:xfrm>
          <a:prstGeom prst="rect">
            <a:avLst/>
          </a:prstGeom>
          <a:noFill/>
        </p:spPr>
      </p:pic>
      <p:pic>
        <p:nvPicPr>
          <p:cNvPr id="6" name="Picture 6" descr="F:\CAP d'ESTUDIS\CURS 2019-20\Portes obertes 19-20\Projectes escola\Concert de Nadal\PC199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000636"/>
            <a:ext cx="2214578" cy="16609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6500"/>
          </a:bodyPr>
          <a:lstStyle/>
          <a:p>
            <a:pPr algn="ctr">
              <a:lnSpc>
                <a:spcPct val="100000"/>
              </a:lnSpc>
            </a:pPr>
            <a:r>
              <a:rPr lang="es-ES" sz="4300" b="1" strike="noStrike" spc="-1">
                <a:solidFill>
                  <a:srgbClr val="572314"/>
                </a:solidFill>
                <a:latin typeface="Gill Sans MT"/>
              </a:rPr>
              <a:t> 7 Principis de l’aprenentatge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s-ES" sz="3200" b="1" strike="noStrike" spc="-1">
                <a:solidFill>
                  <a:srgbClr val="000000"/>
                </a:solidFill>
                <a:latin typeface="Lucida Calligraphy"/>
              </a:rPr>
              <a:t>L’alumne és el centre de l’aprenentatge</a:t>
            </a: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5072040" y="3071880"/>
            <a:ext cx="3342960" cy="1785600"/>
          </a:xfrm>
          <a:prstGeom prst="ellipse">
            <a:avLst/>
          </a:prstGeom>
          <a:gradFill rotWithShape="0">
            <a:gsLst>
              <a:gs pos="0">
                <a:srgbClr val="97C4D6"/>
              </a:gs>
              <a:gs pos="100000">
                <a:srgbClr val="C0DAE4">
                  <a:alpha val="0"/>
                </a:srgb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a-ES" sz="3200" b="0" strike="noStrike" spc="-1">
                <a:solidFill>
                  <a:srgbClr val="000000"/>
                </a:solidFill>
                <a:latin typeface="Gill Sans MT"/>
              </a:rPr>
              <a:t>Compromís actiu </a:t>
            </a:r>
            <a:endParaRPr lang="ca-E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3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1500120" y="4286160"/>
            <a:ext cx="3357360" cy="1414080"/>
          </a:xfrm>
          <a:prstGeom prst="ellipse">
            <a:avLst/>
          </a:prstGeom>
          <a:gradFill rotWithShape="0">
            <a:gsLst>
              <a:gs pos="0">
                <a:srgbClr val="97C4D6"/>
              </a:gs>
              <a:gs pos="100000">
                <a:srgbClr val="C0DAE4">
                  <a:alpha val="0"/>
                </a:srgb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a-ES" sz="3200" b="0" strike="noStrike" spc="-1">
                <a:solidFill>
                  <a:srgbClr val="000000"/>
                </a:solidFill>
                <a:latin typeface="Gill Sans MT"/>
              </a:rPr>
              <a:t>Aprendre a aprendre</a:t>
            </a:r>
            <a:endParaRPr lang="ca-E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4300" b="1" strike="noStrike" spc="-1">
                <a:solidFill>
                  <a:srgbClr val="572314"/>
                </a:solidFill>
                <a:latin typeface="Gill Sans MT"/>
              </a:rPr>
              <a:t>7 Principis de l’aprenentatge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82960" algn="ctr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s-ES" sz="3200" b="1" strike="noStrike" spc="-1">
                <a:solidFill>
                  <a:srgbClr val="000000"/>
                </a:solidFill>
                <a:latin typeface="Lucida Calligraphy"/>
              </a:rPr>
              <a:t>L’aprenentatge és de naturalesa social</a:t>
            </a: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 marL="365760" indent="-282960" algn="ctr"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2" name="4 Imagen" descr="treball cooperatiu.jpg"/>
          <p:cNvPicPr/>
          <p:nvPr/>
        </p:nvPicPr>
        <p:blipFill>
          <a:blip r:embed="rId2"/>
          <a:stretch/>
        </p:blipFill>
        <p:spPr>
          <a:xfrm>
            <a:off x="2714760" y="2786040"/>
            <a:ext cx="4071600" cy="30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6500"/>
          </a:bodyPr>
          <a:lstStyle/>
          <a:p>
            <a:pPr>
              <a:lnSpc>
                <a:spcPct val="100000"/>
              </a:lnSpc>
            </a:pPr>
            <a:r>
              <a:rPr lang="es-ES" sz="4300" b="1" strike="noStrike" spc="-1">
                <a:solidFill>
                  <a:srgbClr val="572314"/>
                </a:solidFill>
                <a:latin typeface="Gill Sans MT"/>
              </a:rPr>
              <a:t> 7 Principis de l’aprenentatge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100000"/>
              </a:lnSpc>
              <a:spcBef>
                <a:spcPts val="601"/>
              </a:spcBef>
            </a:pPr>
            <a:r>
              <a:rPr lang="es-ES" sz="3200" b="1" strike="noStrike" spc="-1">
                <a:solidFill>
                  <a:srgbClr val="000000"/>
                </a:solidFill>
                <a:latin typeface="Lucida Calligraphy"/>
              </a:rPr>
              <a:t>Les emocions </a:t>
            </a: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100000"/>
              </a:lnSpc>
              <a:spcBef>
                <a:spcPts val="601"/>
              </a:spcBef>
            </a:pPr>
            <a:r>
              <a:rPr lang="es-ES" sz="3200" b="1" strike="noStrike" spc="-1">
                <a:solidFill>
                  <a:srgbClr val="000000"/>
                </a:solidFill>
                <a:latin typeface="Lucida Calligraphy"/>
              </a:rPr>
              <a:t>són part </a:t>
            </a: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100000"/>
              </a:lnSpc>
              <a:spcBef>
                <a:spcPts val="601"/>
              </a:spcBef>
            </a:pPr>
            <a:r>
              <a:rPr lang="es-ES" sz="3200" b="1" strike="noStrike" spc="-1">
                <a:solidFill>
                  <a:srgbClr val="000000"/>
                </a:solidFill>
                <a:latin typeface="Lucida Calligraphy"/>
              </a:rPr>
              <a:t>integral </a:t>
            </a: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100000"/>
              </a:lnSpc>
              <a:spcBef>
                <a:spcPts val="601"/>
              </a:spcBef>
            </a:pPr>
            <a:r>
              <a:rPr lang="es-ES" sz="3200" b="1" strike="noStrike" spc="-1">
                <a:solidFill>
                  <a:srgbClr val="000000"/>
                </a:solidFill>
                <a:latin typeface="Lucida Calligraphy"/>
              </a:rPr>
              <a:t>de </a:t>
            </a: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100000"/>
              </a:lnSpc>
              <a:spcBef>
                <a:spcPts val="601"/>
              </a:spcBef>
            </a:pPr>
            <a:r>
              <a:rPr lang="es-ES" sz="3200" b="1" strike="noStrike" spc="-1">
                <a:solidFill>
                  <a:srgbClr val="000000"/>
                </a:solidFill>
                <a:latin typeface="Lucida Calligraphy"/>
              </a:rPr>
              <a:t>l’aprenentatge</a:t>
            </a: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5" name="3 Imagen" descr="beebots-emocions_basiques-imatge.jpg"/>
          <p:cNvPicPr/>
          <p:nvPr/>
        </p:nvPicPr>
        <p:blipFill>
          <a:blip r:embed="rId2"/>
          <a:stretch/>
        </p:blipFill>
        <p:spPr>
          <a:xfrm>
            <a:off x="5000760" y="1643040"/>
            <a:ext cx="3499560" cy="442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6500"/>
          </a:bodyPr>
          <a:lstStyle/>
          <a:p>
            <a:pPr>
              <a:lnSpc>
                <a:spcPct val="100000"/>
              </a:lnSpc>
            </a:pPr>
            <a:r>
              <a:rPr lang="es-ES" sz="4300" b="1" strike="noStrike" spc="-1">
                <a:solidFill>
                  <a:srgbClr val="572314"/>
                </a:solidFill>
                <a:latin typeface="Gill Sans MT"/>
              </a:rPr>
              <a:t> 7 Principis de l’aprenentatge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s-ES" sz="3200" b="1" strike="noStrike" spc="-1">
                <a:solidFill>
                  <a:srgbClr val="000000"/>
                </a:solidFill>
                <a:latin typeface="Lucida Calligraphy"/>
              </a:rPr>
              <a:t>L’aprenentatge ha de tenir en compte les diferències individuals</a:t>
            </a: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100000"/>
              </a:lnSpc>
              <a:spcBef>
                <a:spcPts val="601"/>
              </a:spcBef>
            </a:pPr>
            <a:r>
              <a:rPr lang="es-ES" sz="3200" b="0" strike="noStrike" spc="-1">
                <a:solidFill>
                  <a:srgbClr val="000000"/>
                </a:solidFill>
                <a:latin typeface="Gill Sans MT"/>
              </a:rPr>
              <a:t>                                     </a:t>
            </a:r>
          </a:p>
        </p:txBody>
      </p:sp>
      <p:pic>
        <p:nvPicPr>
          <p:cNvPr id="108" name="3 Imagen" descr="tots iguals tots difefrents.jpg"/>
          <p:cNvPicPr/>
          <p:nvPr/>
        </p:nvPicPr>
        <p:blipFill>
          <a:blip r:embed="rId2"/>
          <a:stretch/>
        </p:blipFill>
        <p:spPr>
          <a:xfrm>
            <a:off x="2143080" y="3500280"/>
            <a:ext cx="2504880" cy="1828440"/>
          </a:xfrm>
          <a:prstGeom prst="rect">
            <a:avLst/>
          </a:prstGeom>
          <a:ln>
            <a:noFill/>
          </a:ln>
        </p:spPr>
      </p:pic>
      <p:pic>
        <p:nvPicPr>
          <p:cNvPr id="109" name="4 Imagen" descr="cadira rodes.jpg"/>
          <p:cNvPicPr/>
          <p:nvPr/>
        </p:nvPicPr>
        <p:blipFill>
          <a:blip r:embed="rId3"/>
          <a:stretch/>
        </p:blipFill>
        <p:spPr>
          <a:xfrm>
            <a:off x="5715000" y="2643120"/>
            <a:ext cx="2476080" cy="184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6500"/>
          </a:bodyPr>
          <a:lstStyle/>
          <a:p>
            <a:pPr>
              <a:lnSpc>
                <a:spcPct val="100000"/>
              </a:lnSpc>
            </a:pPr>
            <a:r>
              <a:rPr lang="es-ES" sz="4300" b="1" strike="noStrike" spc="-1">
                <a:solidFill>
                  <a:srgbClr val="572314"/>
                </a:solidFill>
                <a:latin typeface="Gill Sans MT"/>
              </a:rPr>
              <a:t> 7 Principis de l’aprenentatge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s-ES" sz="3200" b="1" strike="noStrike" spc="-1">
                <a:solidFill>
                  <a:srgbClr val="000000"/>
                </a:solidFill>
                <a:latin typeface="Lucida Calligraphy"/>
              </a:rPr>
              <a:t>L’esforç i afany de superació de l’alumnat és clau per a l’aprenentatge</a:t>
            </a: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2" name="3 Imagen" descr="castellers.jpg"/>
          <p:cNvPicPr/>
          <p:nvPr/>
        </p:nvPicPr>
        <p:blipFill>
          <a:blip r:embed="rId2"/>
          <a:stretch/>
        </p:blipFill>
        <p:spPr>
          <a:xfrm>
            <a:off x="3357720" y="3429000"/>
            <a:ext cx="4428720" cy="248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6500"/>
          </a:bodyPr>
          <a:lstStyle/>
          <a:p>
            <a:pPr>
              <a:lnSpc>
                <a:spcPct val="100000"/>
              </a:lnSpc>
            </a:pPr>
            <a:r>
              <a:rPr lang="es-ES" sz="4300" b="1" strike="noStrike" spc="-1">
                <a:solidFill>
                  <a:srgbClr val="572314"/>
                </a:solidFill>
                <a:latin typeface="Gill Sans MT"/>
              </a:rPr>
              <a:t> 7 Principis de l’aprenentatge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s-ES" sz="3200" b="1" strike="noStrike" spc="-1">
                <a:solidFill>
                  <a:srgbClr val="000000"/>
                </a:solidFill>
                <a:latin typeface="Lucida Calligraphy"/>
              </a:rPr>
              <a:t>L’avaluació continuada afavoreix l’aprenentatge</a:t>
            </a: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5" name="3 Imagen" descr="avaluació formativa.jpg"/>
          <p:cNvPicPr/>
          <p:nvPr/>
        </p:nvPicPr>
        <p:blipFill>
          <a:blip r:embed="rId2"/>
          <a:stretch/>
        </p:blipFill>
        <p:spPr>
          <a:xfrm>
            <a:off x="2928960" y="3000240"/>
            <a:ext cx="3971520" cy="264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6500"/>
          </a:bodyPr>
          <a:lstStyle/>
          <a:p>
            <a:pPr>
              <a:lnSpc>
                <a:spcPct val="100000"/>
              </a:lnSpc>
            </a:pPr>
            <a:r>
              <a:rPr lang="es-ES" sz="4300" b="1" strike="noStrike" spc="-1">
                <a:solidFill>
                  <a:srgbClr val="572314"/>
                </a:solidFill>
                <a:latin typeface="Gill Sans MT"/>
              </a:rPr>
              <a:t> 7 Principis de l’aprenentatge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s-ES" sz="3200" b="1" strike="noStrike" spc="-1">
                <a:solidFill>
                  <a:srgbClr val="000000"/>
                </a:solidFill>
                <a:latin typeface="Lucida Calligraphy"/>
              </a:rPr>
              <a:t>Aprendre és construir connexions horitzontals entre diferents àrees i matèries</a:t>
            </a: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8" name="3 Imagen" descr="89165190a47380b1036fbc0a46682464--intelligences-multiples-multiple-intelligences.jpg"/>
          <p:cNvPicPr/>
          <p:nvPr/>
        </p:nvPicPr>
        <p:blipFill>
          <a:blip r:embed="rId2"/>
          <a:stretch/>
        </p:blipFill>
        <p:spPr>
          <a:xfrm>
            <a:off x="3571920" y="3214800"/>
            <a:ext cx="2785680" cy="259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4300" b="0" strike="noStrike" spc="-1">
                <a:solidFill>
                  <a:srgbClr val="572314"/>
                </a:solidFill>
                <a:latin typeface="Gill Sans MT"/>
              </a:rPr>
              <a:t>COM  TREBALLEM</a:t>
            </a:r>
            <a:endParaRPr lang="es-ES" sz="43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1214280" y="1447920"/>
            <a:ext cx="7718760" cy="480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82960" algn="just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s-ES" sz="3200" b="0" strike="noStrike" spc="-1">
                <a:solidFill>
                  <a:srgbClr val="000000"/>
                </a:solidFill>
                <a:latin typeface="Gill Sans MT"/>
              </a:rPr>
              <a:t>Oferim diferents situacions i espais d’aprenentatge. Tenim en compte les intel·ligències múltiples. Volem entendre com aprenen els nostres alumnes per ajudar-los en el seu procés d’aprenentatge.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s-ES" sz="3200" b="0" strike="noStrike" spc="-1">
                <a:solidFill>
                  <a:srgbClr val="000000"/>
                </a:solidFill>
                <a:latin typeface="Gill Sans MT"/>
              </a:rPr>
              <a:t>RACONS, PROJECTES, ESPAIS I CAPSES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s-ES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1093</TotalTime>
  <Words>411</Words>
  <Application>LibreOffice/6.3.0.4$Windows_X86_64 LibreOffice_project/057fc023c990d676a43019934386b85b21a9ee99</Application>
  <PresentationFormat>Presentación en pantalla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Solsticio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PROJECTE EDUCATIU </dc:title>
  <dc:subject/>
  <dc:creator>Direccio</dc:creator>
  <dc:description/>
  <cp:lastModifiedBy>Usuario</cp:lastModifiedBy>
  <cp:revision>118</cp:revision>
  <dcterms:created xsi:type="dcterms:W3CDTF">2018-03-06T09:18:03Z</dcterms:created>
  <dcterms:modified xsi:type="dcterms:W3CDTF">2020-03-05T16:01:56Z</dcterms:modified>
  <dc:language>ca-ES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