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FFFF"/>
    <a:srgbClr val="FFFF66"/>
    <a:srgbClr val="99FF33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7292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4004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1103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234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725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586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7959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878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452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333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869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308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whNG_PN6j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a-ES" sz="9600" b="1" dirty="0" smtClean="0">
                <a:solidFill>
                  <a:srgbClr val="C00000"/>
                </a:solidFill>
              </a:rPr>
              <a:t>DIUMENGE</a:t>
            </a:r>
            <a:endParaRPr lang="ca-ES" sz="9600" b="1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a-ES" sz="3600" b="1" dirty="0" smtClean="0">
                <a:solidFill>
                  <a:srgbClr val="7030A0"/>
                </a:solidFill>
              </a:rPr>
              <a:t>ELS CRISTIANS VAN A MISSA</a:t>
            </a:r>
            <a:endParaRPr lang="ca-ES" sz="3600" b="1" dirty="0">
              <a:solidFill>
                <a:srgbClr val="7030A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84" y="3815177"/>
            <a:ext cx="1639310" cy="12294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06" y="4150581"/>
            <a:ext cx="1518534" cy="11389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023" y="4225510"/>
            <a:ext cx="1092200" cy="16383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72" y="4337657"/>
            <a:ext cx="1738489" cy="15483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11" y="4225510"/>
            <a:ext cx="1746118" cy="11513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37511" y="1858724"/>
            <a:ext cx="1896533" cy="14224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90" y="1855824"/>
            <a:ext cx="1518534" cy="21344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71" y="5257799"/>
            <a:ext cx="1603023" cy="120226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73116" y="5376857"/>
            <a:ext cx="1492699" cy="11195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40" y="5521218"/>
            <a:ext cx="1789289" cy="97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7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l sagrament del Sant Sopar | Fundació Gala - Salvador Dalí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81" y="1515739"/>
            <a:ext cx="4555420" cy="2344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 descr="Dijous Sant: el Sant Sopar | Parròquia de Calell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8" y="914401"/>
            <a:ext cx="3826933" cy="247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Jesús va sopar un dimecres | NacióDigita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29" y="3951111"/>
            <a:ext cx="3360456" cy="220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Dijous San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53" y="4209943"/>
            <a:ext cx="3878580" cy="22021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5287998" y="519289"/>
            <a:ext cx="628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rgbClr val="C00000"/>
                </a:solidFill>
              </a:rPr>
              <a:t>Primera missa: el </a:t>
            </a:r>
            <a:r>
              <a:rPr lang="ca-ES" sz="3600" b="1" dirty="0">
                <a:solidFill>
                  <a:srgbClr val="C00000"/>
                </a:solidFill>
              </a:rPr>
              <a:t>S</a:t>
            </a:r>
            <a:r>
              <a:rPr lang="ca-ES" sz="3600" b="1" dirty="0" smtClean="0">
                <a:solidFill>
                  <a:srgbClr val="C00000"/>
                </a:solidFill>
              </a:rPr>
              <a:t>ant Sopar</a:t>
            </a:r>
            <a:endParaRPr lang="ca-E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9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C00000"/>
                </a:solidFill>
              </a:rPr>
              <a:t>LA MISSA TE DUES PARTS</a:t>
            </a:r>
            <a:endParaRPr lang="ca-ES" b="1" dirty="0">
              <a:solidFill>
                <a:srgbClr val="C00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7030A0"/>
                </a:solidFill>
              </a:rPr>
              <a:t>LITÚRGIA DE LA PARAULA</a:t>
            </a:r>
            <a:endParaRPr lang="ca-ES" dirty="0">
              <a:solidFill>
                <a:srgbClr val="7030A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7030A0"/>
                </a:solidFill>
              </a:rPr>
              <a:t>LITÚRGIA DE L’EUCARISTIA</a:t>
            </a:r>
            <a:endParaRPr lang="ca-ES" dirty="0">
              <a:solidFill>
                <a:srgbClr val="7030A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a-ES" sz="1800" b="1" dirty="0" smtClean="0">
                <a:solidFill>
                  <a:srgbClr val="FF3300"/>
                </a:solidFill>
              </a:rPr>
              <a:t>COMPARTEIXEN EL PA I EL VI, COM VA FER JESÚS EN L’ÚLTIM SOPAR, I DONEN GRÀCIES A DÉU QUE ELS HAGI ENSENYAT A ESTIMAR.</a:t>
            </a:r>
          </a:p>
          <a:p>
            <a:pPr marL="0" indent="0">
              <a:lnSpc>
                <a:spcPct val="100000"/>
              </a:lnSpc>
              <a:buNone/>
            </a:pPr>
            <a:endParaRPr lang="ca-ES" sz="1800" b="1" dirty="0">
              <a:solidFill>
                <a:srgbClr val="FF3300"/>
              </a:solidFill>
            </a:endParaRPr>
          </a:p>
        </p:txBody>
      </p:sp>
      <p:pic>
        <p:nvPicPr>
          <p:cNvPr id="7" name="Marcador de contenido 6" descr="Blog CPL: El Cim s'acosta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01" y="3821113"/>
            <a:ext cx="2964568" cy="18875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800632" y="2525290"/>
            <a:ext cx="3957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6600"/>
                </a:solidFill>
              </a:rPr>
              <a:t>LLEGEIXEN I EXPLIQUEN LA BÍBLIA, QUE PELS CRISTIANS ÉS LA PARAULA DE DÉU.</a:t>
            </a:r>
            <a:endParaRPr lang="ca-ES" b="1" dirty="0">
              <a:solidFill>
                <a:srgbClr val="FF6600"/>
              </a:solidFill>
            </a:endParaRPr>
          </a:p>
        </p:txBody>
      </p:sp>
      <p:pic>
        <p:nvPicPr>
          <p:cNvPr id="9" name="Imagen 8" descr="LA BIBLIA CATALANA INTERCONFESIONAL: 9788498463750 - V Book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95" y="3662843"/>
            <a:ext cx="1543050" cy="220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77" y="3502420"/>
            <a:ext cx="1849605" cy="13872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377" y="5153752"/>
            <a:ext cx="1228601" cy="14426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53" y="5137429"/>
            <a:ext cx="1945331" cy="145899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93" y="3502420"/>
            <a:ext cx="2215906" cy="159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0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C00000"/>
                </a:solidFill>
              </a:rPr>
              <a:t>SÍMBOLS DE LA CELEBRACIÓ DE L’EUCARISTIA</a:t>
            </a:r>
            <a:endParaRPr lang="ca-ES" b="1" dirty="0">
              <a:solidFill>
                <a:srgbClr val="C0000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38200" y="1690688"/>
            <a:ext cx="102587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rgbClr val="00B050"/>
                </a:solidFill>
              </a:rPr>
              <a:t>EL </a:t>
            </a:r>
            <a:r>
              <a:rPr lang="ca-ES" sz="3600" b="1" dirty="0" smtClean="0">
                <a:solidFill>
                  <a:schemeClr val="accent6">
                    <a:lumMod val="50000"/>
                  </a:schemeClr>
                </a:solidFill>
              </a:rPr>
              <a:t>PA</a:t>
            </a:r>
            <a:r>
              <a:rPr lang="ca-ES" sz="3600" b="1" dirty="0" smtClean="0">
                <a:solidFill>
                  <a:srgbClr val="00B050"/>
                </a:solidFill>
              </a:rPr>
              <a:t> I EL </a:t>
            </a:r>
            <a:r>
              <a:rPr lang="ca-ES" sz="3600" b="1" dirty="0" smtClean="0">
                <a:solidFill>
                  <a:schemeClr val="accent6">
                    <a:lumMod val="50000"/>
                  </a:schemeClr>
                </a:solidFill>
              </a:rPr>
              <a:t>VI</a:t>
            </a:r>
            <a:r>
              <a:rPr lang="ca-ES" sz="3600" b="1" dirty="0" smtClean="0">
                <a:solidFill>
                  <a:srgbClr val="00B050"/>
                </a:solidFill>
              </a:rPr>
              <a:t>: PELS CRISTIANS SÓN EL COS I SANG DE JESÚS QUE ELS </a:t>
            </a:r>
            <a:r>
              <a:rPr lang="ca-ES" sz="3600" b="1" dirty="0" smtClean="0">
                <a:solidFill>
                  <a:schemeClr val="accent6">
                    <a:lumMod val="50000"/>
                  </a:schemeClr>
                </a:solidFill>
              </a:rPr>
              <a:t>ALIMENTA</a:t>
            </a:r>
            <a:r>
              <a:rPr lang="ca-ES" sz="3600" b="1" dirty="0" smtClean="0">
                <a:solidFill>
                  <a:srgbClr val="00B050"/>
                </a:solidFill>
              </a:rPr>
              <a:t> I ELS DÓNA </a:t>
            </a:r>
            <a:r>
              <a:rPr lang="ca-ES" sz="3600" b="1" dirty="0" smtClean="0">
                <a:solidFill>
                  <a:schemeClr val="accent6">
                    <a:lumMod val="50000"/>
                  </a:schemeClr>
                </a:solidFill>
              </a:rPr>
              <a:t>FORÇA </a:t>
            </a:r>
            <a:r>
              <a:rPr lang="ca-ES" sz="3600" b="1" dirty="0" smtClean="0">
                <a:solidFill>
                  <a:srgbClr val="00B050"/>
                </a:solidFill>
              </a:rPr>
              <a:t>PER VIURE COM JESÚS, </a:t>
            </a:r>
            <a:r>
              <a:rPr lang="ca-ES" sz="3600" b="1" dirty="0" smtClean="0">
                <a:solidFill>
                  <a:schemeClr val="accent6">
                    <a:lumMod val="50000"/>
                  </a:schemeClr>
                </a:solidFill>
              </a:rPr>
              <a:t>ESTIMANT</a:t>
            </a:r>
            <a:r>
              <a:rPr lang="ca-ES" sz="3600" b="1" dirty="0" smtClean="0">
                <a:solidFill>
                  <a:srgbClr val="00B050"/>
                </a:solidFill>
              </a:rPr>
              <a:t>.</a:t>
            </a:r>
            <a:endParaRPr lang="ca-ES" sz="3600" b="1" dirty="0">
              <a:solidFill>
                <a:srgbClr val="00B050"/>
              </a:solidFill>
            </a:endParaRPr>
          </a:p>
        </p:txBody>
      </p:sp>
      <p:pic>
        <p:nvPicPr>
          <p:cNvPr id="23" name="Picture 256"/>
          <p:cNvPicPr/>
          <p:nvPr/>
        </p:nvPicPr>
        <p:blipFill>
          <a:blip r:embed="rId2"/>
          <a:stretch>
            <a:fillRect/>
          </a:stretch>
        </p:blipFill>
        <p:spPr>
          <a:xfrm>
            <a:off x="1038578" y="3533422"/>
            <a:ext cx="2415822" cy="2489869"/>
          </a:xfrm>
          <a:prstGeom prst="rect">
            <a:avLst/>
          </a:prstGeom>
        </p:spPr>
      </p:pic>
      <p:pic>
        <p:nvPicPr>
          <p:cNvPr id="24" name="Picture 254"/>
          <p:cNvPicPr/>
          <p:nvPr/>
        </p:nvPicPr>
        <p:blipFill>
          <a:blip r:embed="rId3"/>
          <a:stretch>
            <a:fillRect/>
          </a:stretch>
        </p:blipFill>
        <p:spPr>
          <a:xfrm>
            <a:off x="4302653" y="3714044"/>
            <a:ext cx="1714325" cy="2188738"/>
          </a:xfrm>
          <a:prstGeom prst="rect">
            <a:avLst/>
          </a:prstGeom>
        </p:spPr>
      </p:pic>
      <p:pic>
        <p:nvPicPr>
          <p:cNvPr id="25" name="Imagen 24" descr="http://2.bp.blogspot.com/-LvydVU1w0b8/TrxVXob-hZI/AAAAAAAAA7M/nf3kPa_4ysk/s1600/base+en+color+sombr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80" y="3349129"/>
            <a:ext cx="3134995" cy="2842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2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000" b="1" dirty="0" smtClean="0">
                <a:solidFill>
                  <a:srgbClr val="C00000"/>
                </a:solidFill>
              </a:rPr>
              <a:t>QUÈ FEM A MISSA?</a:t>
            </a:r>
            <a:endParaRPr lang="ca-ES" sz="6000" b="1" dirty="0"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07911" y="1907822"/>
            <a:ext cx="330764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a-ES" b="1" dirty="0" smtClean="0"/>
              <a:t>CANTAR</a:t>
            </a:r>
            <a:r>
              <a:rPr lang="ca-ES" dirty="0" smtClean="0"/>
              <a:t> CANÇONS SOBRE DÉU JESÚS I LES PERSONES</a:t>
            </a:r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779911" y="2122311"/>
            <a:ext cx="4560711" cy="92333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ca-ES" b="1" dirty="0" smtClean="0"/>
              <a:t>COMPARTIR</a:t>
            </a:r>
            <a:r>
              <a:rPr lang="ca-ES" dirty="0" smtClean="0"/>
              <a:t> EL PA I EL VI, I SE SENTEN ACOMPANYATS PER JESÚS, QUE ELS DONA FORÇA D’ESTIMAR.</a:t>
            </a:r>
            <a:endParaRPr lang="ca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309511" y="3239911"/>
            <a:ext cx="4357511" cy="369332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ca-ES" b="1" dirty="0" smtClean="0"/>
              <a:t>RESAR I PREGAR</a:t>
            </a:r>
            <a:r>
              <a:rPr lang="ca-ES" dirty="0" smtClean="0"/>
              <a:t>: PARLAR AMB DÉU I JESÚS</a:t>
            </a:r>
            <a:endParaRPr lang="ca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309511" y="4176889"/>
            <a:ext cx="4357511" cy="9233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a-ES" b="1" dirty="0" smtClean="0"/>
              <a:t>ESCOLTAR</a:t>
            </a:r>
            <a:r>
              <a:rPr lang="ca-ES" dirty="0" smtClean="0"/>
              <a:t> LA PARAULA DE DÉU QUE ESTÀ ESCRITA EN LA BÍBLIA I LA  REFLEXIÓ QUE FA EL CAPELLÀ.</a:t>
            </a:r>
            <a:endParaRPr lang="ca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502400" y="3454400"/>
            <a:ext cx="3014133" cy="189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694311" y="3420533"/>
            <a:ext cx="3115733" cy="2393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6592711" y="3609243"/>
            <a:ext cx="3217333" cy="1200329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ca-ES" b="1" dirty="0" smtClean="0"/>
              <a:t>PENSAR I REFLEXIONAR </a:t>
            </a:r>
            <a:r>
              <a:rPr lang="ca-ES" dirty="0" smtClean="0"/>
              <a:t>SOBRE EL QUÈ FEM NOSALTRES CADA DIA I EL QUÈ DIU </a:t>
            </a:r>
            <a:r>
              <a:rPr lang="ca-ES" dirty="0"/>
              <a:t>I</a:t>
            </a:r>
            <a:r>
              <a:rPr lang="ca-ES" dirty="0" smtClean="0"/>
              <a:t> VOL JESÚS QUE FEM ELS CRISTIANS</a:t>
            </a:r>
            <a:endParaRPr lang="ca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088444" y="5350933"/>
            <a:ext cx="7179734" cy="646331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ca-ES" dirty="0" smtClean="0"/>
              <a:t>AMB TOT AIXÒ, ÉS COM SI CARREGUÉSSIN LES PILES, PERQUÈ DURANT LA SETMANA SIGUIN CAPAÇOS DE SEGUIR EL CAMI DE JESÚS.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9267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7200" b="1" dirty="0" smtClean="0">
                <a:solidFill>
                  <a:srgbClr val="FFC000"/>
                </a:solidFill>
              </a:rPr>
              <a:t>ACTIVITAT </a:t>
            </a:r>
            <a:endParaRPr lang="ca-ES" sz="7200" b="1" dirty="0">
              <a:solidFill>
                <a:srgbClr val="FFC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48267" y="1783644"/>
            <a:ext cx="104055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/>
              <a:t>Cada diumenge el cristians van a l’església per recordar, pensar, donar gracies, compartir i reflexionar sobre el que Jesús va dir i fer ( el seu missatge).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 smtClean="0"/>
              <a:t>Mira la diapositiva nº 2 i busca els elements que tenen iguals tots el quadres del Sant Sopar, i els que tenen diferents.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 smtClean="0"/>
              <a:t>Busca al diccionari o pregunta amb algú, el significat de la paraula “litúrgia”.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 smtClean="0"/>
              <a:t>Fes una llista de les coses que fan a missa els cristians (diapositiva nº 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 smtClean="0"/>
              <a:t>Dibuixa o busca fotos dels símbols de la eucaristia.</a:t>
            </a:r>
          </a:p>
          <a:p>
            <a:r>
              <a:rPr lang="ca-ES" sz="2800" dirty="0" smtClean="0">
                <a:solidFill>
                  <a:srgbClr val="FF0000"/>
                </a:solidFill>
              </a:rPr>
              <a:t>Envieu la tasca feta, si us plau al correu: miriamsr@josepferra.com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82877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a-ES" b="1" dirty="0" smtClean="0">
                <a:solidFill>
                  <a:srgbClr val="C00000"/>
                </a:solidFill>
              </a:rPr>
              <a:t>ESCOLTAR AQUESTA CANÇO</a:t>
            </a:r>
            <a:endParaRPr lang="ca-ES" b="1" dirty="0">
              <a:solidFill>
                <a:srgbClr val="C00000"/>
              </a:solidFill>
            </a:endParaRPr>
          </a:p>
        </p:txBody>
      </p:sp>
      <p:pic>
        <p:nvPicPr>
          <p:cNvPr id="8" name="qwhNG_PN6j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896041"/>
            <a:ext cx="4572000" cy="2571750"/>
          </a:xfrm>
          <a:prstGeom prst="rect">
            <a:avLst/>
          </a:prstGeom>
        </p:spPr>
      </p:pic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1103489" y="20062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a-ES" b="1" dirty="0" smtClean="0">
                <a:solidFill>
                  <a:srgbClr val="C00000"/>
                </a:solidFill>
              </a:rPr>
              <a:t>“DIME COMO SER PAN”</a:t>
            </a:r>
          </a:p>
          <a:p>
            <a:pPr marL="0" indent="0">
              <a:buNone/>
            </a:pPr>
            <a:endParaRPr lang="ca-E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a-E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a-E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a-E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a-E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a-E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a-ES" b="1" dirty="0" smtClean="0">
                <a:solidFill>
                  <a:srgbClr val="C00000"/>
                </a:solidFill>
              </a:rPr>
              <a:t>Escriu el que penses </a:t>
            </a:r>
            <a:r>
              <a:rPr lang="ca-ES" b="1" smtClean="0">
                <a:solidFill>
                  <a:srgbClr val="C00000"/>
                </a:solidFill>
              </a:rPr>
              <a:t>d’aquesta cançó.</a:t>
            </a:r>
            <a:endParaRPr lang="ca-E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988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335</Words>
  <Application>Microsoft Office PowerPoint</Application>
  <PresentationFormat>Panorámica</PresentationFormat>
  <Paragraphs>33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DIUMENGE</vt:lpstr>
      <vt:lpstr>Presentación de PowerPoint</vt:lpstr>
      <vt:lpstr>LA MISSA TE DUES PARTS</vt:lpstr>
      <vt:lpstr>SÍMBOLS DE LA CELEBRACIÓ DE L’EUCARISTIA</vt:lpstr>
      <vt:lpstr>QUÈ FEM A MISSA?</vt:lpstr>
      <vt:lpstr>ACTIVITAT </vt:lpstr>
      <vt:lpstr>ESCOLTAR AQUESTA CANÇO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DIUMENGE</dc:title>
  <dc:creator>SEBI</dc:creator>
  <cp:lastModifiedBy>SEBI</cp:lastModifiedBy>
  <cp:revision>21</cp:revision>
  <dcterms:created xsi:type="dcterms:W3CDTF">2020-05-17T10:43:11Z</dcterms:created>
  <dcterms:modified xsi:type="dcterms:W3CDTF">2020-05-17T13:49:44Z</dcterms:modified>
</cp:coreProperties>
</file>