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FFCCFF"/>
    <a:srgbClr val="FFFF66"/>
    <a:srgbClr val="66FF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389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6468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3377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0142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3340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1948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7439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365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2401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27623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699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55D59-4258-4D11-A5EF-A8EDF75324DE}" type="datetimeFigureOut">
              <a:rPr lang="ca-ES" smtClean="0"/>
              <a:t>10/05/2020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F487F-1DE9-4B8E-89C8-8A253CF067F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3612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a-ES" sz="7200" b="1" dirty="0" smtClean="0">
                <a:solidFill>
                  <a:srgbClr val="660066"/>
                </a:solidFill>
              </a:rPr>
              <a:t>LA BÍBLIA</a:t>
            </a:r>
            <a:endParaRPr lang="ca-ES" sz="7200" b="1" dirty="0">
              <a:solidFill>
                <a:srgbClr val="66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b="1" dirty="0" smtClean="0">
                <a:solidFill>
                  <a:srgbClr val="C00000"/>
                </a:solidFill>
              </a:rPr>
              <a:t>LLIBRE SAGRAT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623409"/>
            <a:ext cx="2427111" cy="161301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474" y="556065"/>
            <a:ext cx="3157009" cy="2367757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474" y="3623409"/>
            <a:ext cx="2835325" cy="204976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577" y="4076261"/>
            <a:ext cx="3001828" cy="199996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911" y="774407"/>
            <a:ext cx="2346678" cy="2735556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133" y="233222"/>
            <a:ext cx="1636889" cy="208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465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07911" y="587022"/>
            <a:ext cx="9877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 smtClean="0">
                <a:solidFill>
                  <a:srgbClr val="C00000"/>
                </a:solidFill>
              </a:rPr>
              <a:t>LA BÍBLIA ES UNA GRAN BIBLIOTECA</a:t>
            </a:r>
            <a:endParaRPr lang="ca-ES" sz="3200" b="1" dirty="0">
              <a:solidFill>
                <a:srgbClr val="C0000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45" y="1171797"/>
            <a:ext cx="4425811" cy="5531093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5644444" y="1433689"/>
            <a:ext cx="582506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solidFill>
                  <a:srgbClr val="FF0000"/>
                </a:solidFill>
              </a:rPr>
              <a:t>ÉS EL LLIBRE </a:t>
            </a:r>
            <a:r>
              <a:rPr lang="ca-ES" b="1" dirty="0" smtClean="0">
                <a:solidFill>
                  <a:srgbClr val="C00000"/>
                </a:solidFill>
              </a:rPr>
              <a:t>SAGRAT</a:t>
            </a:r>
            <a:r>
              <a:rPr lang="ca-ES" b="1" dirty="0" smtClean="0">
                <a:solidFill>
                  <a:srgbClr val="FF0000"/>
                </a:solidFill>
              </a:rPr>
              <a:t> DELS CRISTIANS</a:t>
            </a:r>
          </a:p>
          <a:p>
            <a:endParaRPr lang="ca-ES" b="1" dirty="0" smtClean="0">
              <a:solidFill>
                <a:srgbClr val="FF0000"/>
              </a:solidFill>
            </a:endParaRPr>
          </a:p>
          <a:p>
            <a:r>
              <a:rPr lang="ca-ES" b="1" dirty="0" smtClean="0">
                <a:solidFill>
                  <a:srgbClr val="FF0000"/>
                </a:solidFill>
              </a:rPr>
              <a:t>LA PARAULA </a:t>
            </a:r>
            <a:r>
              <a:rPr lang="ca-ES" b="1" dirty="0" smtClean="0">
                <a:solidFill>
                  <a:srgbClr val="C00000"/>
                </a:solidFill>
              </a:rPr>
              <a:t>BÍBLIA </a:t>
            </a:r>
            <a:r>
              <a:rPr lang="ca-ES" b="1" dirty="0" smtClean="0">
                <a:solidFill>
                  <a:srgbClr val="FF0000"/>
                </a:solidFill>
              </a:rPr>
              <a:t>PROVÉ D’UNA PARAULA GREGA QUE SIGNIFICA “</a:t>
            </a:r>
            <a:r>
              <a:rPr lang="ca-ES" b="1" dirty="0" smtClean="0">
                <a:solidFill>
                  <a:srgbClr val="C00000"/>
                </a:solidFill>
              </a:rPr>
              <a:t>LLIBRES</a:t>
            </a:r>
            <a:r>
              <a:rPr lang="ca-ES" b="1" dirty="0" smtClean="0">
                <a:solidFill>
                  <a:srgbClr val="FF0000"/>
                </a:solidFill>
              </a:rPr>
              <a:t>”.</a:t>
            </a:r>
          </a:p>
          <a:p>
            <a:endParaRPr lang="ca-ES" b="1" dirty="0" smtClean="0">
              <a:solidFill>
                <a:srgbClr val="FF0000"/>
              </a:solidFill>
            </a:endParaRPr>
          </a:p>
          <a:p>
            <a:r>
              <a:rPr lang="ca-ES" b="1" dirty="0" smtClean="0">
                <a:solidFill>
                  <a:srgbClr val="FF0000"/>
                </a:solidFill>
              </a:rPr>
              <a:t>TE </a:t>
            </a:r>
            <a:r>
              <a:rPr lang="ca-ES" b="1" dirty="0" smtClean="0">
                <a:solidFill>
                  <a:srgbClr val="C00000"/>
                </a:solidFill>
              </a:rPr>
              <a:t>73 </a:t>
            </a:r>
            <a:r>
              <a:rPr lang="ca-ES" b="1" dirty="0" smtClean="0">
                <a:solidFill>
                  <a:srgbClr val="FF0000"/>
                </a:solidFill>
              </a:rPr>
              <a:t>LLIBRES</a:t>
            </a:r>
            <a:r>
              <a:rPr lang="ca-ES" b="1" dirty="0" smtClean="0">
                <a:solidFill>
                  <a:srgbClr val="C00000"/>
                </a:solidFill>
              </a:rPr>
              <a:t> </a:t>
            </a:r>
            <a:r>
              <a:rPr lang="ca-ES" b="1" dirty="0" smtClean="0">
                <a:solidFill>
                  <a:srgbClr val="FF0000"/>
                </a:solidFill>
              </a:rPr>
              <a:t>DIVIDITS EN </a:t>
            </a:r>
            <a:r>
              <a:rPr lang="ca-ES" b="1" dirty="0" smtClean="0">
                <a:solidFill>
                  <a:srgbClr val="C00000"/>
                </a:solidFill>
              </a:rPr>
              <a:t>DUES PARTS</a:t>
            </a:r>
            <a:r>
              <a:rPr lang="ca-ES" b="1" dirty="0" smtClean="0">
                <a:solidFill>
                  <a:srgbClr val="FF0000"/>
                </a:solidFill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ca-ES" b="1" dirty="0" smtClean="0">
                <a:solidFill>
                  <a:srgbClr val="FFC000"/>
                </a:solidFill>
              </a:rPr>
              <a:t>ANTIC TESTAMENT </a:t>
            </a:r>
            <a:r>
              <a:rPr lang="ca-ES" b="1" dirty="0" smtClean="0">
                <a:solidFill>
                  <a:srgbClr val="00B050"/>
                </a:solidFill>
              </a:rPr>
              <a:t>QUE TE 46 LLIBRES  </a:t>
            </a:r>
            <a:r>
              <a:rPr lang="ca-ES" b="1" dirty="0" smtClean="0">
                <a:solidFill>
                  <a:srgbClr val="00B0F0"/>
                </a:solidFill>
              </a:rPr>
              <a:t>EXPLICA LA HISTÒRIA DELS ABANTPASSATS DE JESÚS</a:t>
            </a:r>
            <a:endParaRPr lang="ca-ES" b="1" dirty="0" smtClean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ca-ES" b="1" dirty="0" smtClean="0">
                <a:solidFill>
                  <a:srgbClr val="FFC000"/>
                </a:solidFill>
              </a:rPr>
              <a:t>NOU TESTAMENT </a:t>
            </a:r>
            <a:r>
              <a:rPr lang="ca-ES" b="1" dirty="0" smtClean="0">
                <a:solidFill>
                  <a:srgbClr val="00B050"/>
                </a:solidFill>
              </a:rPr>
              <a:t>QUE TE 27 LLIBRES </a:t>
            </a:r>
            <a:r>
              <a:rPr lang="ca-ES" b="1" dirty="0" smtClean="0">
                <a:solidFill>
                  <a:srgbClr val="00B0F0"/>
                </a:solidFill>
              </a:rPr>
              <a:t>EXPLICA LA HISÒRIA DE JESÚS I EL SEU MISSATGE (ESTIMAR-NOS), I HISTÒRIA DELS PRIMERS CRISTIANS.</a:t>
            </a:r>
          </a:p>
          <a:p>
            <a:endParaRPr lang="ca-ES" b="1" dirty="0">
              <a:solidFill>
                <a:srgbClr val="00B0F0"/>
              </a:solidFill>
            </a:endParaRPr>
          </a:p>
          <a:p>
            <a:r>
              <a:rPr lang="ca-ES" b="1" dirty="0" smtClean="0">
                <a:solidFill>
                  <a:srgbClr val="FF0000"/>
                </a:solidFill>
              </a:rPr>
              <a:t>ES TRACTA DE UNA COL·LECCIÓ DE LLIBRES DIFERENTS EN ELS QUALS APAREIXEN </a:t>
            </a:r>
            <a:r>
              <a:rPr lang="ca-ES" b="1" dirty="0" smtClean="0">
                <a:solidFill>
                  <a:srgbClr val="C00000"/>
                </a:solidFill>
              </a:rPr>
              <a:t>HISTÒRIES, CARTES, LLEIS, POESIA...</a:t>
            </a:r>
          </a:p>
          <a:p>
            <a:endParaRPr lang="ca-ES" b="1" dirty="0">
              <a:solidFill>
                <a:srgbClr val="C00000"/>
              </a:solidFill>
            </a:endParaRPr>
          </a:p>
          <a:p>
            <a:endParaRPr lang="ca-ES" b="1" dirty="0" smtClean="0">
              <a:solidFill>
                <a:srgbClr val="00B0F0"/>
              </a:solidFill>
            </a:endParaRPr>
          </a:p>
          <a:p>
            <a:endParaRPr lang="ca-ES" b="1" dirty="0" smtClean="0">
              <a:solidFill>
                <a:srgbClr val="00B0F0"/>
              </a:solidFill>
            </a:endParaRPr>
          </a:p>
          <a:p>
            <a:endParaRPr lang="ca-ES" b="1" dirty="0">
              <a:solidFill>
                <a:srgbClr val="00B050"/>
              </a:solidFill>
            </a:endParaRPr>
          </a:p>
          <a:p>
            <a:endParaRPr lang="ca-ES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122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06770" y="832339"/>
            <a:ext cx="969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 smtClean="0">
                <a:solidFill>
                  <a:srgbClr val="C00000"/>
                </a:solidFill>
              </a:rPr>
              <a:t>LA BIBLIA AL LLARG DE LA HISTÒRIA:</a:t>
            </a:r>
            <a:endParaRPr lang="ca-ES" sz="3200" b="1" dirty="0">
              <a:solidFill>
                <a:srgbClr val="C000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055075" y="2016369"/>
            <a:ext cx="461889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a-ES" dirty="0" smtClean="0"/>
              <a:t>ES UN DELS LLIBRES MÉS LLEGITS</a:t>
            </a:r>
            <a:endParaRPr lang="ca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5978769" y="1781908"/>
            <a:ext cx="2098431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a-ES" dirty="0" smtClean="0"/>
              <a:t>HA ESTAT TRADUÏT A MÉS DE 2000 IDIOMES.</a:t>
            </a:r>
            <a:endParaRPr lang="ca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1148862" y="2778369"/>
            <a:ext cx="2461846" cy="1242646"/>
          </a:xfrm>
          <a:prstGeom prst="rect">
            <a:avLst/>
          </a:prstGeom>
          <a:solidFill>
            <a:srgbClr val="66FFFF"/>
          </a:solidFill>
        </p:spPr>
        <p:txBody>
          <a:bodyPr wrap="square" rtlCol="0">
            <a:spAutoFit/>
          </a:bodyPr>
          <a:lstStyle/>
          <a:p>
            <a:r>
              <a:rPr lang="ca-ES" dirty="0" smtClean="0"/>
              <a:t>ORIGINALMENT VA SER ESCRITA EN DUES LLENGÜES :</a:t>
            </a:r>
          </a:p>
          <a:p>
            <a:r>
              <a:rPr lang="ca-ES" dirty="0" smtClean="0"/>
              <a:t>HEBREU I GREC</a:t>
            </a:r>
            <a:endParaRPr lang="ca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3962401" y="2866853"/>
            <a:ext cx="3106615" cy="2308324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ca-ES" dirty="0" smtClean="0"/>
              <a:t>LA BIBLIA VA TENIR DIVERSOS REDACTORS.</a:t>
            </a:r>
          </a:p>
          <a:p>
            <a:r>
              <a:rPr lang="ca-ES" dirty="0" smtClean="0"/>
              <a:t> LA SEVA REDACCIÓ VA DURAR UNS 1000 ANYS, DESDE L’ANY 900 ANYS ABANS DE NÉIXER JESÚS FINS UNS 100 ANYS DESPRÉS DEL NAIXEMENT DE JESÚS.</a:t>
            </a:r>
            <a:endParaRPr lang="ca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7655169" y="3059723"/>
            <a:ext cx="3563816" cy="175432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lang="ca-ES" dirty="0" smtClean="0"/>
              <a:t>ELS LLIBRES QUE TRACTEN MÉS SOBRE JESÚS SON </a:t>
            </a:r>
            <a:r>
              <a:rPr lang="ca-ES" b="1" dirty="0" smtClean="0"/>
              <a:t>ELS QUATRE EVANGELIS</a:t>
            </a:r>
            <a:r>
              <a:rPr lang="ca-ES" dirty="0" smtClean="0"/>
              <a:t>: DE MARC, MATEU, LLUC I JOAN. VAN SER ESCRITS DURANT ELS 100 ANYS DESPRES DE LA MORT I RESURRECCIÓ  DE JESÚS.</a:t>
            </a:r>
            <a:endParaRPr lang="ca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1148862" y="4419600"/>
            <a:ext cx="2625969" cy="1477328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r>
              <a:rPr lang="ca-ES" dirty="0" smtClean="0"/>
              <a:t>LLIBRE SAGRAT D’ALTRES RELIGIONS:</a:t>
            </a:r>
          </a:p>
          <a:p>
            <a:r>
              <a:rPr lang="ca-ES" dirty="0" smtClean="0"/>
              <a:t>JUDAISME I ISLAM, SOBRE TOT, LA PART DEL ANTIC TESTAMENT.</a:t>
            </a:r>
            <a:endParaRPr lang="ca-ES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523" y="394976"/>
            <a:ext cx="2809875" cy="199072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5937" y="5027498"/>
            <a:ext cx="2139461" cy="142916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169" y="5052615"/>
            <a:ext cx="1572357" cy="157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820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88831" y="539262"/>
            <a:ext cx="81592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4400" b="1" dirty="0" smtClean="0">
                <a:solidFill>
                  <a:srgbClr val="FFC000"/>
                </a:solidFill>
              </a:rPr>
              <a:t>ACTIVITAT</a:t>
            </a:r>
            <a:endParaRPr lang="ca-ES" sz="4400" b="1" dirty="0">
              <a:solidFill>
                <a:srgbClr val="FFC0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42646" y="1910862"/>
            <a:ext cx="101639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La Bíblia es un llibre molt important i sagrat </a:t>
            </a:r>
            <a:r>
              <a:rPr lang="ca-ES" smtClean="0"/>
              <a:t>pels cristians.</a:t>
            </a:r>
            <a:endParaRPr lang="ca-ES" dirty="0" smtClean="0"/>
          </a:p>
          <a:p>
            <a:r>
              <a:rPr lang="ca-ES" dirty="0" smtClean="0"/>
              <a:t>Llegeix bé la informació.</a:t>
            </a:r>
          </a:p>
          <a:p>
            <a:r>
              <a:rPr lang="ca-ES" dirty="0" smtClean="0"/>
              <a:t>Pensa perquè pot ser tant important aquests llibre i escriu el que penses tu.</a:t>
            </a:r>
          </a:p>
          <a:p>
            <a:r>
              <a:rPr lang="ca-ES" dirty="0" smtClean="0"/>
              <a:t>Mira la diapositiva nº 1 i descriu les fotos, pensa el seu significat..</a:t>
            </a:r>
          </a:p>
          <a:p>
            <a:r>
              <a:rPr lang="ca-ES" dirty="0" smtClean="0"/>
              <a:t>Busca: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E</a:t>
            </a:r>
            <a:r>
              <a:rPr lang="ca-ES" dirty="0" smtClean="0"/>
              <a:t>l primer llibre i l’últim de la Bíblia.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 smtClean="0"/>
              <a:t>Quina part és més extensa?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 smtClean="0"/>
              <a:t>Llibres  en nom de dona.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 smtClean="0"/>
              <a:t>En quina part Antic o Nou </a:t>
            </a:r>
            <a:r>
              <a:rPr lang="ca-ES" dirty="0"/>
              <a:t>T</a:t>
            </a:r>
            <a:r>
              <a:rPr lang="ca-ES" dirty="0" smtClean="0"/>
              <a:t>estament, estan els llibres de l’Èxode, Proverbis, Isaïes, Joan, Tessalonicencs, Job, Corintis i Reis.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/>
          </a:p>
          <a:p>
            <a:endParaRPr lang="ca-ES" dirty="0" smtClean="0"/>
          </a:p>
          <a:p>
            <a:r>
              <a:rPr lang="ca-ES" dirty="0" smtClean="0"/>
              <a:t>Pots enviar la feina feta al correu electrònic: miriamsr@josepferra.com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dirty="0" smtClean="0"/>
          </a:p>
          <a:p>
            <a:r>
              <a:rPr lang="ca-ES" dirty="0" smtClean="0"/>
              <a:t>  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2227857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327</Words>
  <Application>Microsoft Office PowerPoint</Application>
  <PresentationFormat>Panorámica</PresentationFormat>
  <Paragraphs>41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LA BÍBLIA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SEBI</dc:creator>
  <cp:lastModifiedBy>SEBI</cp:lastModifiedBy>
  <cp:revision>17</cp:revision>
  <dcterms:created xsi:type="dcterms:W3CDTF">2020-05-08T10:16:24Z</dcterms:created>
  <dcterms:modified xsi:type="dcterms:W3CDTF">2020-05-10T11:02:00Z</dcterms:modified>
</cp:coreProperties>
</file>