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89" r:id="rId4"/>
    <p:sldId id="290" r:id="rId5"/>
    <p:sldId id="292" r:id="rId6"/>
    <p:sldId id="293" r:id="rId7"/>
    <p:sldId id="300" r:id="rId8"/>
    <p:sldId id="294" r:id="rId9"/>
    <p:sldId id="295" r:id="rId10"/>
    <p:sldId id="296" r:id="rId11"/>
    <p:sldId id="297" r:id="rId12"/>
    <p:sldId id="298" r:id="rId13"/>
    <p:sldId id="299" r:id="rId14"/>
    <p:sldId id="301" r:id="rId15"/>
    <p:sldId id="302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59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6975D8-12B5-4B01-9B76-61286302960C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</dgm:pt>
    <dgm:pt modelId="{BAE8AF79-FA8C-4BA0-A139-EAE969D4858A}">
      <dgm:prSet phldrT="[Texto]" custT="1"/>
      <dgm:spPr>
        <a:solidFill>
          <a:schemeClr val="accent2">
            <a:alpha val="40000"/>
          </a:schemeClr>
        </a:solidFill>
      </dgm:spPr>
      <dgm:t>
        <a:bodyPr/>
        <a:lstStyle/>
        <a:p>
          <a:r>
            <a:rPr lang="es-ES" sz="2000" b="1" dirty="0" smtClean="0">
              <a:solidFill>
                <a:srgbClr val="FFFF00"/>
              </a:solidFill>
            </a:rPr>
            <a:t>1.Tria un animal</a:t>
          </a:r>
          <a:endParaRPr lang="es-ES" sz="2000" b="1" dirty="0">
            <a:solidFill>
              <a:srgbClr val="FFFF00"/>
            </a:solidFill>
          </a:endParaRPr>
        </a:p>
      </dgm:t>
    </dgm:pt>
    <dgm:pt modelId="{4E29750D-AB4E-461B-B70F-73123D11E505}" type="parTrans" cxnId="{3C6EFCB9-11E6-4CA1-96DD-564846DECB86}">
      <dgm:prSet/>
      <dgm:spPr/>
      <dgm:t>
        <a:bodyPr/>
        <a:lstStyle/>
        <a:p>
          <a:endParaRPr lang="es-ES"/>
        </a:p>
      </dgm:t>
    </dgm:pt>
    <dgm:pt modelId="{198684A5-F4D9-43F3-8BB7-4D58BED02ECD}" type="sibTrans" cxnId="{3C6EFCB9-11E6-4CA1-96DD-564846DECB86}">
      <dgm:prSet/>
      <dgm:spPr/>
      <dgm:t>
        <a:bodyPr/>
        <a:lstStyle/>
        <a:p>
          <a:endParaRPr lang="es-ES"/>
        </a:p>
      </dgm:t>
    </dgm:pt>
    <dgm:pt modelId="{9A6D624F-9720-43BF-854A-9D2438FAAE95}">
      <dgm:prSet phldrT="[Texto]" custT="1"/>
      <dgm:spPr>
        <a:solidFill>
          <a:schemeClr val="accent2">
            <a:alpha val="40000"/>
          </a:schemeClr>
        </a:solidFill>
      </dgm:spPr>
      <dgm:t>
        <a:bodyPr/>
        <a:lstStyle/>
        <a:p>
          <a:r>
            <a:rPr lang="es-ES" sz="2400" b="1" dirty="0" smtClean="0">
              <a:solidFill>
                <a:srgbClr val="FFFF00"/>
              </a:solidFill>
            </a:rPr>
            <a:t>2. </a:t>
          </a:r>
          <a:r>
            <a:rPr lang="es-ES" sz="2400" b="1" dirty="0" err="1" smtClean="0">
              <a:solidFill>
                <a:srgbClr val="FFFF00"/>
              </a:solidFill>
            </a:rPr>
            <a:t>Aprenem</a:t>
          </a:r>
          <a:endParaRPr lang="es-ES" sz="2400" b="1" dirty="0">
            <a:solidFill>
              <a:srgbClr val="FFFF00"/>
            </a:solidFill>
          </a:endParaRPr>
        </a:p>
      </dgm:t>
    </dgm:pt>
    <dgm:pt modelId="{4BA1A70C-E172-465F-B0F6-43E0380CEC79}" type="parTrans" cxnId="{D84F6796-44BE-4F14-87ED-13FAE9AD1596}">
      <dgm:prSet/>
      <dgm:spPr/>
      <dgm:t>
        <a:bodyPr/>
        <a:lstStyle/>
        <a:p>
          <a:endParaRPr lang="es-ES"/>
        </a:p>
      </dgm:t>
    </dgm:pt>
    <dgm:pt modelId="{F1CAFB49-6E6A-4A27-A28E-27E776056FC0}" type="sibTrans" cxnId="{D84F6796-44BE-4F14-87ED-13FAE9AD1596}">
      <dgm:prSet/>
      <dgm:spPr/>
      <dgm:t>
        <a:bodyPr/>
        <a:lstStyle/>
        <a:p>
          <a:endParaRPr lang="es-ES"/>
        </a:p>
      </dgm:t>
    </dgm:pt>
    <dgm:pt modelId="{91E77813-3940-4DE1-90F5-DE04230DBBAC}">
      <dgm:prSet phldrT="[Texto]" custT="1"/>
      <dgm:spPr>
        <a:solidFill>
          <a:schemeClr val="accent2">
            <a:alpha val="40000"/>
          </a:schemeClr>
        </a:solidFill>
      </dgm:spPr>
      <dgm:t>
        <a:bodyPr/>
        <a:lstStyle/>
        <a:p>
          <a:r>
            <a:rPr lang="es-ES" sz="2000" b="1" dirty="0" smtClean="0">
              <a:solidFill>
                <a:srgbClr val="FFFF00"/>
              </a:solidFill>
            </a:rPr>
            <a:t>3.Endevinalles</a:t>
          </a:r>
          <a:endParaRPr lang="es-ES" sz="2000" b="1" dirty="0">
            <a:solidFill>
              <a:srgbClr val="FFFF00"/>
            </a:solidFill>
          </a:endParaRPr>
        </a:p>
      </dgm:t>
    </dgm:pt>
    <dgm:pt modelId="{40E99B79-91A0-4EDB-9E28-17DC7E3DFDCB}" type="parTrans" cxnId="{786367F2-1256-41FB-B4DE-415CD2143268}">
      <dgm:prSet/>
      <dgm:spPr/>
      <dgm:t>
        <a:bodyPr/>
        <a:lstStyle/>
        <a:p>
          <a:endParaRPr lang="es-ES"/>
        </a:p>
      </dgm:t>
    </dgm:pt>
    <dgm:pt modelId="{9D956B16-A1AF-4DD8-882B-86BFB1EBB916}" type="sibTrans" cxnId="{786367F2-1256-41FB-B4DE-415CD2143268}">
      <dgm:prSet/>
      <dgm:spPr/>
      <dgm:t>
        <a:bodyPr/>
        <a:lstStyle/>
        <a:p>
          <a:endParaRPr lang="es-ES"/>
        </a:p>
      </dgm:t>
    </dgm:pt>
    <dgm:pt modelId="{09F0ACF5-C1A9-4623-89D8-9BD31EC8A0E6}">
      <dgm:prSet phldrT="[Texto]" custT="1"/>
      <dgm:spPr>
        <a:solidFill>
          <a:schemeClr val="accent2">
            <a:alpha val="40000"/>
          </a:schemeClr>
        </a:solidFill>
      </dgm:spPr>
      <dgm:t>
        <a:bodyPr/>
        <a:lstStyle/>
        <a:p>
          <a:r>
            <a:rPr lang="es-ES" sz="2400" b="1" dirty="0" smtClean="0">
              <a:solidFill>
                <a:srgbClr val="FFFF00"/>
              </a:solidFill>
            </a:rPr>
            <a:t>4. Per </a:t>
          </a:r>
          <a:r>
            <a:rPr lang="es-ES" sz="2400" b="1" dirty="0" err="1" smtClean="0">
              <a:solidFill>
                <a:srgbClr val="FFFF00"/>
              </a:solidFill>
            </a:rPr>
            <a:t>què</a:t>
          </a:r>
          <a:r>
            <a:rPr lang="es-ES" sz="2400" b="1" dirty="0" smtClean="0">
              <a:solidFill>
                <a:srgbClr val="FFFF00"/>
              </a:solidFill>
            </a:rPr>
            <a:t>?</a:t>
          </a:r>
          <a:endParaRPr lang="es-ES" sz="2400" b="1" dirty="0">
            <a:solidFill>
              <a:srgbClr val="FFFF00"/>
            </a:solidFill>
          </a:endParaRPr>
        </a:p>
      </dgm:t>
    </dgm:pt>
    <dgm:pt modelId="{AB9C435A-8888-4952-A61F-22DC98D58E32}" type="parTrans" cxnId="{FBF59B8F-8BF8-4AB7-8FBA-8035A221AD1A}">
      <dgm:prSet/>
      <dgm:spPr/>
      <dgm:t>
        <a:bodyPr/>
        <a:lstStyle/>
        <a:p>
          <a:endParaRPr lang="es-ES"/>
        </a:p>
      </dgm:t>
    </dgm:pt>
    <dgm:pt modelId="{F6C3010D-7E5A-4993-AE59-381F03CA40F3}" type="sibTrans" cxnId="{FBF59B8F-8BF8-4AB7-8FBA-8035A221AD1A}">
      <dgm:prSet/>
      <dgm:spPr/>
      <dgm:t>
        <a:bodyPr/>
        <a:lstStyle/>
        <a:p>
          <a:endParaRPr lang="es-ES"/>
        </a:p>
      </dgm:t>
    </dgm:pt>
    <dgm:pt modelId="{A72AAEFF-1AE0-4E25-B0A0-1C08D78624DD}">
      <dgm:prSet phldrT="[Texto]" custT="1"/>
      <dgm:spPr>
        <a:solidFill>
          <a:schemeClr val="accent2">
            <a:alpha val="40000"/>
          </a:schemeClr>
        </a:solidFill>
      </dgm:spPr>
      <dgm:t>
        <a:bodyPr/>
        <a:lstStyle/>
        <a:p>
          <a:r>
            <a:rPr lang="es-ES" sz="2400" b="1" dirty="0" smtClean="0">
              <a:solidFill>
                <a:srgbClr val="FFFF00"/>
              </a:solidFill>
            </a:rPr>
            <a:t>5. </a:t>
          </a:r>
          <a:r>
            <a:rPr lang="es-ES" sz="2400" b="1" dirty="0" err="1" smtClean="0">
              <a:solidFill>
                <a:srgbClr val="FFFF00"/>
              </a:solidFill>
            </a:rPr>
            <a:t>Papiroflèxia</a:t>
          </a:r>
          <a:endParaRPr lang="es-ES" sz="2400" b="1" dirty="0">
            <a:solidFill>
              <a:srgbClr val="FFFF00"/>
            </a:solidFill>
          </a:endParaRPr>
        </a:p>
      </dgm:t>
    </dgm:pt>
    <dgm:pt modelId="{0AAD5512-E548-443E-A885-87BE3F70FB64}" type="parTrans" cxnId="{23432295-4B46-4860-9AAB-55BF24B48CB0}">
      <dgm:prSet/>
      <dgm:spPr/>
      <dgm:t>
        <a:bodyPr/>
        <a:lstStyle/>
        <a:p>
          <a:endParaRPr lang="es-ES"/>
        </a:p>
      </dgm:t>
    </dgm:pt>
    <dgm:pt modelId="{CFEDBF8D-4C63-401D-81FA-70124BE022FD}" type="sibTrans" cxnId="{23432295-4B46-4860-9AAB-55BF24B48CB0}">
      <dgm:prSet/>
      <dgm:spPr/>
      <dgm:t>
        <a:bodyPr/>
        <a:lstStyle/>
        <a:p>
          <a:endParaRPr lang="es-ES"/>
        </a:p>
      </dgm:t>
    </dgm:pt>
    <dgm:pt modelId="{94EEEE29-3564-49DC-8BEA-32A360AE453B}">
      <dgm:prSet phldrT="[Texto]" custT="1"/>
      <dgm:spPr>
        <a:solidFill>
          <a:schemeClr val="accent2">
            <a:alpha val="40000"/>
          </a:schemeClr>
        </a:solidFill>
      </dgm:spPr>
      <dgm:t>
        <a:bodyPr/>
        <a:lstStyle/>
        <a:p>
          <a:r>
            <a:rPr lang="es-ES" sz="2400" b="1" dirty="0" smtClean="0">
              <a:solidFill>
                <a:srgbClr val="FFFF00"/>
              </a:solidFill>
            </a:rPr>
            <a:t>6. Especial Mates</a:t>
          </a:r>
          <a:endParaRPr lang="es-ES" sz="2400" b="1" dirty="0">
            <a:solidFill>
              <a:srgbClr val="FFFF00"/>
            </a:solidFill>
          </a:endParaRPr>
        </a:p>
      </dgm:t>
    </dgm:pt>
    <dgm:pt modelId="{4B3849BF-2D96-4D0D-A86D-A0E507722317}" type="parTrans" cxnId="{20077FE4-8E58-4EFE-BA8F-8B56DA622663}">
      <dgm:prSet/>
      <dgm:spPr/>
      <dgm:t>
        <a:bodyPr/>
        <a:lstStyle/>
        <a:p>
          <a:endParaRPr lang="es-ES"/>
        </a:p>
      </dgm:t>
    </dgm:pt>
    <dgm:pt modelId="{8D489A49-F17C-4816-AE65-6EB73653A9B1}" type="sibTrans" cxnId="{20077FE4-8E58-4EFE-BA8F-8B56DA622663}">
      <dgm:prSet/>
      <dgm:spPr/>
      <dgm:t>
        <a:bodyPr/>
        <a:lstStyle/>
        <a:p>
          <a:endParaRPr lang="es-ES"/>
        </a:p>
      </dgm:t>
    </dgm:pt>
    <dgm:pt modelId="{1D725F2F-6354-4A6F-8776-CCE1EE84359C}" type="pres">
      <dgm:prSet presAssocID="{DF6975D8-12B5-4B01-9B76-61286302960C}" presName="Name0" presStyleCnt="0">
        <dgm:presLayoutVars>
          <dgm:dir/>
          <dgm:resizeHandles val="exact"/>
        </dgm:presLayoutVars>
      </dgm:prSet>
      <dgm:spPr/>
    </dgm:pt>
    <dgm:pt modelId="{AABC0A3B-BED3-4F8A-93CC-5316455F0342}" type="pres">
      <dgm:prSet presAssocID="{BAE8AF79-FA8C-4BA0-A139-EAE969D4858A}" presName="composite" presStyleCnt="0"/>
      <dgm:spPr/>
    </dgm:pt>
    <dgm:pt modelId="{513D89F5-0A15-4F67-9249-C4837B3A0C1E}" type="pres">
      <dgm:prSet presAssocID="{BAE8AF79-FA8C-4BA0-A139-EAE969D4858A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6A1218-6A7D-4F5D-8D1A-3F7052E1EA5F}" type="pres">
      <dgm:prSet presAssocID="{BAE8AF79-FA8C-4BA0-A139-EAE969D4858A}" presName="rect2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81C0B01-980E-400F-95BE-2E4E4B0468DE}" type="pres">
      <dgm:prSet presAssocID="{198684A5-F4D9-43F3-8BB7-4D58BED02ECD}" presName="sibTrans" presStyleCnt="0"/>
      <dgm:spPr/>
    </dgm:pt>
    <dgm:pt modelId="{F0A4EFD1-9719-46B0-BAAF-A428F4121D48}" type="pres">
      <dgm:prSet presAssocID="{9A6D624F-9720-43BF-854A-9D2438FAAE95}" presName="composite" presStyleCnt="0"/>
      <dgm:spPr/>
    </dgm:pt>
    <dgm:pt modelId="{0D399C0A-8BF2-4830-8877-49EE2879CB64}" type="pres">
      <dgm:prSet presAssocID="{9A6D624F-9720-43BF-854A-9D2438FAAE95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575250-E391-4DF3-87B6-C015B3B4150A}" type="pres">
      <dgm:prSet presAssocID="{9A6D624F-9720-43BF-854A-9D2438FAAE95}" presName="rect2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4C52DFA4-D593-4BBF-831C-9716C4AEBA08}" type="pres">
      <dgm:prSet presAssocID="{F1CAFB49-6E6A-4A27-A28E-27E776056FC0}" presName="sibTrans" presStyleCnt="0"/>
      <dgm:spPr/>
    </dgm:pt>
    <dgm:pt modelId="{8D3D8E07-5CDF-4E5A-9C24-7946C0A16FB0}" type="pres">
      <dgm:prSet presAssocID="{91E77813-3940-4DE1-90F5-DE04230DBBAC}" presName="composite" presStyleCnt="0"/>
      <dgm:spPr/>
    </dgm:pt>
    <dgm:pt modelId="{D3AA264E-54D8-4BCE-A972-5044A466E80D}" type="pres">
      <dgm:prSet presAssocID="{91E77813-3940-4DE1-90F5-DE04230DBBAC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93BA77-5850-45C9-AB6E-0C11113442C1}" type="pres">
      <dgm:prSet presAssocID="{91E77813-3940-4DE1-90F5-DE04230DBBAC}" presName="rect2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gm:spPr>
    </dgm:pt>
    <dgm:pt modelId="{4B3FCB07-AB24-42C7-A976-102DC6DE6235}" type="pres">
      <dgm:prSet presAssocID="{9D956B16-A1AF-4DD8-882B-86BFB1EBB916}" presName="sibTrans" presStyleCnt="0"/>
      <dgm:spPr/>
    </dgm:pt>
    <dgm:pt modelId="{1CC13B83-1126-4931-8CE7-1783E03BC4EA}" type="pres">
      <dgm:prSet presAssocID="{09F0ACF5-C1A9-4623-89D8-9BD31EC8A0E6}" presName="composite" presStyleCnt="0"/>
      <dgm:spPr/>
    </dgm:pt>
    <dgm:pt modelId="{19E51A69-EE0C-4B05-A607-22872DDB95E4}" type="pres">
      <dgm:prSet presAssocID="{09F0ACF5-C1A9-4623-89D8-9BD31EC8A0E6}" presName="rect1" presStyleLbl="trAlignAcc1" presStyleIdx="3" presStyleCnt="6" custLinFactNeighborX="764" custLinFactNeighborY="-13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DEB1BF-7BDB-41D9-8175-56CE37AC04A9}" type="pres">
      <dgm:prSet presAssocID="{09F0ACF5-C1A9-4623-89D8-9BD31EC8A0E6}" presName="rect2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</dgm:pt>
    <dgm:pt modelId="{969D2B64-18CF-4774-B407-892564EA64E7}" type="pres">
      <dgm:prSet presAssocID="{F6C3010D-7E5A-4993-AE59-381F03CA40F3}" presName="sibTrans" presStyleCnt="0"/>
      <dgm:spPr/>
    </dgm:pt>
    <dgm:pt modelId="{41E98C1F-5224-4E5C-BDEA-13A1DF00C786}" type="pres">
      <dgm:prSet presAssocID="{A72AAEFF-1AE0-4E25-B0A0-1C08D78624DD}" presName="composite" presStyleCnt="0"/>
      <dgm:spPr/>
    </dgm:pt>
    <dgm:pt modelId="{C2B09855-C63B-4767-AD51-E983A702C27A}" type="pres">
      <dgm:prSet presAssocID="{A72AAEFF-1AE0-4E25-B0A0-1C08D78624DD}" presName="rect1" presStyleLbl="trAlignAcc1" presStyleIdx="4" presStyleCnt="6" custLinFactNeighborX="764" custLinFactNeighborY="-13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D64E08-FA5B-4D40-89C4-4496A9AD401E}" type="pres">
      <dgm:prSet presAssocID="{A72AAEFF-1AE0-4E25-B0A0-1C08D78624DD}" presName="rect2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D36B54F0-18B2-4DC1-82C5-5BEDDB8C215B}" type="pres">
      <dgm:prSet presAssocID="{CFEDBF8D-4C63-401D-81FA-70124BE022FD}" presName="sibTrans" presStyleCnt="0"/>
      <dgm:spPr/>
    </dgm:pt>
    <dgm:pt modelId="{30CABCE1-1A07-4763-A2BF-5047C4620D38}" type="pres">
      <dgm:prSet presAssocID="{94EEEE29-3564-49DC-8BEA-32A360AE453B}" presName="composite" presStyleCnt="0"/>
      <dgm:spPr/>
    </dgm:pt>
    <dgm:pt modelId="{4128C848-6108-4B7C-93E0-5F5A745ABEE5}" type="pres">
      <dgm:prSet presAssocID="{94EEEE29-3564-49DC-8BEA-32A360AE453B}" presName="rect1" presStyleLbl="trAlignAcc1" presStyleIdx="5" presStyleCnt="6" custLinFactNeighborX="764" custLinFactNeighborY="-13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43D9E0-E533-4D75-9F24-8C663B0475E3}" type="pres">
      <dgm:prSet presAssocID="{94EEEE29-3564-49DC-8BEA-32A360AE453B}" presName="rect2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</dgm:ptLst>
  <dgm:cxnLst>
    <dgm:cxn modelId="{23432295-4B46-4860-9AAB-55BF24B48CB0}" srcId="{DF6975D8-12B5-4B01-9B76-61286302960C}" destId="{A72AAEFF-1AE0-4E25-B0A0-1C08D78624DD}" srcOrd="4" destOrd="0" parTransId="{0AAD5512-E548-443E-A885-87BE3F70FB64}" sibTransId="{CFEDBF8D-4C63-401D-81FA-70124BE022FD}"/>
    <dgm:cxn modelId="{D84F6796-44BE-4F14-87ED-13FAE9AD1596}" srcId="{DF6975D8-12B5-4B01-9B76-61286302960C}" destId="{9A6D624F-9720-43BF-854A-9D2438FAAE95}" srcOrd="1" destOrd="0" parTransId="{4BA1A70C-E172-465F-B0F6-43E0380CEC79}" sibTransId="{F1CAFB49-6E6A-4A27-A28E-27E776056FC0}"/>
    <dgm:cxn modelId="{3ABD32EE-67B5-4A12-970E-03D34C55079C}" type="presOf" srcId="{DF6975D8-12B5-4B01-9B76-61286302960C}" destId="{1D725F2F-6354-4A6F-8776-CCE1EE84359C}" srcOrd="0" destOrd="0" presId="urn:microsoft.com/office/officeart/2008/layout/PictureStrips"/>
    <dgm:cxn modelId="{20077FE4-8E58-4EFE-BA8F-8B56DA622663}" srcId="{DF6975D8-12B5-4B01-9B76-61286302960C}" destId="{94EEEE29-3564-49DC-8BEA-32A360AE453B}" srcOrd="5" destOrd="0" parTransId="{4B3849BF-2D96-4D0D-A86D-A0E507722317}" sibTransId="{8D489A49-F17C-4816-AE65-6EB73653A9B1}"/>
    <dgm:cxn modelId="{4E1C8009-B010-4531-8EA5-034984404ED2}" type="presOf" srcId="{94EEEE29-3564-49DC-8BEA-32A360AE453B}" destId="{4128C848-6108-4B7C-93E0-5F5A745ABEE5}" srcOrd="0" destOrd="0" presId="urn:microsoft.com/office/officeart/2008/layout/PictureStrips"/>
    <dgm:cxn modelId="{FBF59B8F-8BF8-4AB7-8FBA-8035A221AD1A}" srcId="{DF6975D8-12B5-4B01-9B76-61286302960C}" destId="{09F0ACF5-C1A9-4623-89D8-9BD31EC8A0E6}" srcOrd="3" destOrd="0" parTransId="{AB9C435A-8888-4952-A61F-22DC98D58E32}" sibTransId="{F6C3010D-7E5A-4993-AE59-381F03CA40F3}"/>
    <dgm:cxn modelId="{0F8B3E99-D476-4220-8E8E-83BFE10202DF}" type="presOf" srcId="{9A6D624F-9720-43BF-854A-9D2438FAAE95}" destId="{0D399C0A-8BF2-4830-8877-49EE2879CB64}" srcOrd="0" destOrd="0" presId="urn:microsoft.com/office/officeart/2008/layout/PictureStrips"/>
    <dgm:cxn modelId="{3C6EFCB9-11E6-4CA1-96DD-564846DECB86}" srcId="{DF6975D8-12B5-4B01-9B76-61286302960C}" destId="{BAE8AF79-FA8C-4BA0-A139-EAE969D4858A}" srcOrd="0" destOrd="0" parTransId="{4E29750D-AB4E-461B-B70F-73123D11E505}" sibTransId="{198684A5-F4D9-43F3-8BB7-4D58BED02ECD}"/>
    <dgm:cxn modelId="{57061D9F-CEB2-4D2A-B292-E57BB2F18962}" type="presOf" srcId="{09F0ACF5-C1A9-4623-89D8-9BD31EC8A0E6}" destId="{19E51A69-EE0C-4B05-A607-22872DDB95E4}" srcOrd="0" destOrd="0" presId="urn:microsoft.com/office/officeart/2008/layout/PictureStrips"/>
    <dgm:cxn modelId="{3361B026-2E8E-472C-977E-3A3D99ECE623}" type="presOf" srcId="{BAE8AF79-FA8C-4BA0-A139-EAE969D4858A}" destId="{513D89F5-0A15-4F67-9249-C4837B3A0C1E}" srcOrd="0" destOrd="0" presId="urn:microsoft.com/office/officeart/2008/layout/PictureStrips"/>
    <dgm:cxn modelId="{7AA2AECA-F816-4976-9653-9F36743C007E}" type="presOf" srcId="{A72AAEFF-1AE0-4E25-B0A0-1C08D78624DD}" destId="{C2B09855-C63B-4767-AD51-E983A702C27A}" srcOrd="0" destOrd="0" presId="urn:microsoft.com/office/officeart/2008/layout/PictureStrips"/>
    <dgm:cxn modelId="{786367F2-1256-41FB-B4DE-415CD2143268}" srcId="{DF6975D8-12B5-4B01-9B76-61286302960C}" destId="{91E77813-3940-4DE1-90F5-DE04230DBBAC}" srcOrd="2" destOrd="0" parTransId="{40E99B79-91A0-4EDB-9E28-17DC7E3DFDCB}" sibTransId="{9D956B16-A1AF-4DD8-882B-86BFB1EBB916}"/>
    <dgm:cxn modelId="{86F7E01C-D5B9-4415-8BFB-CFCE5D6342BC}" type="presOf" srcId="{91E77813-3940-4DE1-90F5-DE04230DBBAC}" destId="{D3AA264E-54D8-4BCE-A972-5044A466E80D}" srcOrd="0" destOrd="0" presId="urn:microsoft.com/office/officeart/2008/layout/PictureStrips"/>
    <dgm:cxn modelId="{66B389A3-3829-447D-AB9A-626DA4C2A483}" type="presParOf" srcId="{1D725F2F-6354-4A6F-8776-CCE1EE84359C}" destId="{AABC0A3B-BED3-4F8A-93CC-5316455F0342}" srcOrd="0" destOrd="0" presId="urn:microsoft.com/office/officeart/2008/layout/PictureStrips"/>
    <dgm:cxn modelId="{6730A15A-2906-4D1B-AE23-011BE50AE041}" type="presParOf" srcId="{AABC0A3B-BED3-4F8A-93CC-5316455F0342}" destId="{513D89F5-0A15-4F67-9249-C4837B3A0C1E}" srcOrd="0" destOrd="0" presId="urn:microsoft.com/office/officeart/2008/layout/PictureStrips"/>
    <dgm:cxn modelId="{104E41F1-1705-4A33-AF2D-A7EC72450604}" type="presParOf" srcId="{AABC0A3B-BED3-4F8A-93CC-5316455F0342}" destId="{2A6A1218-6A7D-4F5D-8D1A-3F7052E1EA5F}" srcOrd="1" destOrd="0" presId="urn:microsoft.com/office/officeart/2008/layout/PictureStrips"/>
    <dgm:cxn modelId="{51C79889-5DA1-43DA-873A-7735E776B1FB}" type="presParOf" srcId="{1D725F2F-6354-4A6F-8776-CCE1EE84359C}" destId="{081C0B01-980E-400F-95BE-2E4E4B0468DE}" srcOrd="1" destOrd="0" presId="urn:microsoft.com/office/officeart/2008/layout/PictureStrips"/>
    <dgm:cxn modelId="{F68D78C5-4E37-459B-BC9D-4025FF006F5E}" type="presParOf" srcId="{1D725F2F-6354-4A6F-8776-CCE1EE84359C}" destId="{F0A4EFD1-9719-46B0-BAAF-A428F4121D48}" srcOrd="2" destOrd="0" presId="urn:microsoft.com/office/officeart/2008/layout/PictureStrips"/>
    <dgm:cxn modelId="{688B171B-7F2B-486E-91B8-B3C6A1D54290}" type="presParOf" srcId="{F0A4EFD1-9719-46B0-BAAF-A428F4121D48}" destId="{0D399C0A-8BF2-4830-8877-49EE2879CB64}" srcOrd="0" destOrd="0" presId="urn:microsoft.com/office/officeart/2008/layout/PictureStrips"/>
    <dgm:cxn modelId="{82CDE56B-DF39-48C1-9547-DCA0405FF7A3}" type="presParOf" srcId="{F0A4EFD1-9719-46B0-BAAF-A428F4121D48}" destId="{F0575250-E391-4DF3-87B6-C015B3B4150A}" srcOrd="1" destOrd="0" presId="urn:microsoft.com/office/officeart/2008/layout/PictureStrips"/>
    <dgm:cxn modelId="{2A879166-1FF6-4A6A-A6AB-E493DC5C30AC}" type="presParOf" srcId="{1D725F2F-6354-4A6F-8776-CCE1EE84359C}" destId="{4C52DFA4-D593-4BBF-831C-9716C4AEBA08}" srcOrd="3" destOrd="0" presId="urn:microsoft.com/office/officeart/2008/layout/PictureStrips"/>
    <dgm:cxn modelId="{9AEAF313-5697-41E6-8372-47D7F56406F1}" type="presParOf" srcId="{1D725F2F-6354-4A6F-8776-CCE1EE84359C}" destId="{8D3D8E07-5CDF-4E5A-9C24-7946C0A16FB0}" srcOrd="4" destOrd="0" presId="urn:microsoft.com/office/officeart/2008/layout/PictureStrips"/>
    <dgm:cxn modelId="{8E4FE4D6-D7BD-4B0B-A1E0-2916FC731131}" type="presParOf" srcId="{8D3D8E07-5CDF-4E5A-9C24-7946C0A16FB0}" destId="{D3AA264E-54D8-4BCE-A972-5044A466E80D}" srcOrd="0" destOrd="0" presId="urn:microsoft.com/office/officeart/2008/layout/PictureStrips"/>
    <dgm:cxn modelId="{6F67B346-0B4B-400C-A711-A6DAAED05BCA}" type="presParOf" srcId="{8D3D8E07-5CDF-4E5A-9C24-7946C0A16FB0}" destId="{5593BA77-5850-45C9-AB6E-0C11113442C1}" srcOrd="1" destOrd="0" presId="urn:microsoft.com/office/officeart/2008/layout/PictureStrips"/>
    <dgm:cxn modelId="{3E2C5043-A4AD-4E72-B349-A08699E13293}" type="presParOf" srcId="{1D725F2F-6354-4A6F-8776-CCE1EE84359C}" destId="{4B3FCB07-AB24-42C7-A976-102DC6DE6235}" srcOrd="5" destOrd="0" presId="urn:microsoft.com/office/officeart/2008/layout/PictureStrips"/>
    <dgm:cxn modelId="{69D94643-B163-438C-B629-22A937F4E1A8}" type="presParOf" srcId="{1D725F2F-6354-4A6F-8776-CCE1EE84359C}" destId="{1CC13B83-1126-4931-8CE7-1783E03BC4EA}" srcOrd="6" destOrd="0" presId="urn:microsoft.com/office/officeart/2008/layout/PictureStrips"/>
    <dgm:cxn modelId="{3413AC6B-5665-4D9C-BF51-730D337FD4A8}" type="presParOf" srcId="{1CC13B83-1126-4931-8CE7-1783E03BC4EA}" destId="{19E51A69-EE0C-4B05-A607-22872DDB95E4}" srcOrd="0" destOrd="0" presId="urn:microsoft.com/office/officeart/2008/layout/PictureStrips"/>
    <dgm:cxn modelId="{C464604C-85F2-4C38-9863-2EBC511913E8}" type="presParOf" srcId="{1CC13B83-1126-4931-8CE7-1783E03BC4EA}" destId="{C8DEB1BF-7BDB-41D9-8175-56CE37AC04A9}" srcOrd="1" destOrd="0" presId="urn:microsoft.com/office/officeart/2008/layout/PictureStrips"/>
    <dgm:cxn modelId="{A4F4A4FF-4995-49C0-8BED-0BCFC852BFFB}" type="presParOf" srcId="{1D725F2F-6354-4A6F-8776-CCE1EE84359C}" destId="{969D2B64-18CF-4774-B407-892564EA64E7}" srcOrd="7" destOrd="0" presId="urn:microsoft.com/office/officeart/2008/layout/PictureStrips"/>
    <dgm:cxn modelId="{AE8B9F46-8943-4D60-A36F-1999D686453D}" type="presParOf" srcId="{1D725F2F-6354-4A6F-8776-CCE1EE84359C}" destId="{41E98C1F-5224-4E5C-BDEA-13A1DF00C786}" srcOrd="8" destOrd="0" presId="urn:microsoft.com/office/officeart/2008/layout/PictureStrips"/>
    <dgm:cxn modelId="{B1F988B6-8067-4D63-9A2E-E41D723C8FCE}" type="presParOf" srcId="{41E98C1F-5224-4E5C-BDEA-13A1DF00C786}" destId="{C2B09855-C63B-4767-AD51-E983A702C27A}" srcOrd="0" destOrd="0" presId="urn:microsoft.com/office/officeart/2008/layout/PictureStrips"/>
    <dgm:cxn modelId="{90021DEE-C8B3-48B4-B648-91ADA97FCAF5}" type="presParOf" srcId="{41E98C1F-5224-4E5C-BDEA-13A1DF00C786}" destId="{63D64E08-FA5B-4D40-89C4-4496A9AD401E}" srcOrd="1" destOrd="0" presId="urn:microsoft.com/office/officeart/2008/layout/PictureStrips"/>
    <dgm:cxn modelId="{2919E310-AF15-4D25-AB26-E8D56349ADAC}" type="presParOf" srcId="{1D725F2F-6354-4A6F-8776-CCE1EE84359C}" destId="{D36B54F0-18B2-4DC1-82C5-5BEDDB8C215B}" srcOrd="9" destOrd="0" presId="urn:microsoft.com/office/officeart/2008/layout/PictureStrips"/>
    <dgm:cxn modelId="{70B4CBD1-8AA5-45E1-AFE7-E36D9F852B55}" type="presParOf" srcId="{1D725F2F-6354-4A6F-8776-CCE1EE84359C}" destId="{30CABCE1-1A07-4763-A2BF-5047C4620D38}" srcOrd="10" destOrd="0" presId="urn:microsoft.com/office/officeart/2008/layout/PictureStrips"/>
    <dgm:cxn modelId="{CD3600B9-B6A3-40C7-94C5-CE0BECA35DB8}" type="presParOf" srcId="{30CABCE1-1A07-4763-A2BF-5047C4620D38}" destId="{4128C848-6108-4B7C-93E0-5F5A745ABEE5}" srcOrd="0" destOrd="0" presId="urn:microsoft.com/office/officeart/2008/layout/PictureStrips"/>
    <dgm:cxn modelId="{8CE236B5-58E1-4E07-A7A2-92CFAE0BF30E}" type="presParOf" srcId="{30CABCE1-1A07-4763-A2BF-5047C4620D38}" destId="{D943D9E0-E533-4D75-9F24-8C663B0475E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D89F5-0A15-4F67-9249-C4837B3A0C1E}">
      <dsp:nvSpPr>
        <dsp:cNvPr id="0" name=""/>
        <dsp:cNvSpPr/>
      </dsp:nvSpPr>
      <dsp:spPr>
        <a:xfrm>
          <a:off x="786609" y="186838"/>
          <a:ext cx="3239954" cy="1012485"/>
        </a:xfrm>
        <a:prstGeom prst="rect">
          <a:avLst/>
        </a:prstGeom>
        <a:solidFill>
          <a:schemeClr val="accent2">
            <a:alpha val="4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79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FFFF00"/>
              </a:solidFill>
            </a:rPr>
            <a:t>1.Tria un animal</a:t>
          </a:r>
          <a:endParaRPr lang="es-ES" sz="2000" b="1" kern="1200" dirty="0">
            <a:solidFill>
              <a:srgbClr val="FFFF00"/>
            </a:solidFill>
          </a:endParaRPr>
        </a:p>
      </dsp:txBody>
      <dsp:txXfrm>
        <a:off x="786609" y="186838"/>
        <a:ext cx="3239954" cy="1012485"/>
      </dsp:txXfrm>
    </dsp:sp>
    <dsp:sp modelId="{2A6A1218-6A7D-4F5D-8D1A-3F7052E1EA5F}">
      <dsp:nvSpPr>
        <dsp:cNvPr id="0" name=""/>
        <dsp:cNvSpPr/>
      </dsp:nvSpPr>
      <dsp:spPr>
        <a:xfrm>
          <a:off x="651611" y="40590"/>
          <a:ext cx="708740" cy="106311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99C0A-8BF2-4830-8877-49EE2879CB64}">
      <dsp:nvSpPr>
        <dsp:cNvPr id="0" name=""/>
        <dsp:cNvSpPr/>
      </dsp:nvSpPr>
      <dsp:spPr>
        <a:xfrm>
          <a:off x="4317345" y="186838"/>
          <a:ext cx="3239954" cy="1012485"/>
        </a:xfrm>
        <a:prstGeom prst="rect">
          <a:avLst/>
        </a:prstGeom>
        <a:solidFill>
          <a:schemeClr val="accent2">
            <a:alpha val="4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79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FFFF00"/>
              </a:solidFill>
            </a:rPr>
            <a:t>2. </a:t>
          </a:r>
          <a:r>
            <a:rPr lang="es-ES" sz="2400" b="1" kern="1200" dirty="0" err="1" smtClean="0">
              <a:solidFill>
                <a:srgbClr val="FFFF00"/>
              </a:solidFill>
            </a:rPr>
            <a:t>Aprenem</a:t>
          </a:r>
          <a:endParaRPr lang="es-ES" sz="2400" b="1" kern="1200" dirty="0">
            <a:solidFill>
              <a:srgbClr val="FFFF00"/>
            </a:solidFill>
          </a:endParaRPr>
        </a:p>
      </dsp:txBody>
      <dsp:txXfrm>
        <a:off x="4317345" y="186838"/>
        <a:ext cx="3239954" cy="1012485"/>
      </dsp:txXfrm>
    </dsp:sp>
    <dsp:sp modelId="{F0575250-E391-4DF3-87B6-C015B3B4150A}">
      <dsp:nvSpPr>
        <dsp:cNvPr id="0" name=""/>
        <dsp:cNvSpPr/>
      </dsp:nvSpPr>
      <dsp:spPr>
        <a:xfrm>
          <a:off x="4182347" y="40590"/>
          <a:ext cx="708740" cy="106311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A264E-54D8-4BCE-A972-5044A466E80D}">
      <dsp:nvSpPr>
        <dsp:cNvPr id="0" name=""/>
        <dsp:cNvSpPr/>
      </dsp:nvSpPr>
      <dsp:spPr>
        <a:xfrm>
          <a:off x="786609" y="1461445"/>
          <a:ext cx="3239954" cy="1012485"/>
        </a:xfrm>
        <a:prstGeom prst="rect">
          <a:avLst/>
        </a:prstGeom>
        <a:solidFill>
          <a:schemeClr val="accent2">
            <a:alpha val="4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79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FFFF00"/>
              </a:solidFill>
            </a:rPr>
            <a:t>3.Endevinalles</a:t>
          </a:r>
          <a:endParaRPr lang="es-ES" sz="2000" b="1" kern="1200" dirty="0">
            <a:solidFill>
              <a:srgbClr val="FFFF00"/>
            </a:solidFill>
          </a:endParaRPr>
        </a:p>
      </dsp:txBody>
      <dsp:txXfrm>
        <a:off x="786609" y="1461445"/>
        <a:ext cx="3239954" cy="1012485"/>
      </dsp:txXfrm>
    </dsp:sp>
    <dsp:sp modelId="{5593BA77-5850-45C9-AB6E-0C11113442C1}">
      <dsp:nvSpPr>
        <dsp:cNvPr id="0" name=""/>
        <dsp:cNvSpPr/>
      </dsp:nvSpPr>
      <dsp:spPr>
        <a:xfrm>
          <a:off x="651611" y="1315197"/>
          <a:ext cx="708740" cy="106311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51A69-EE0C-4B05-A607-22872DDB95E4}">
      <dsp:nvSpPr>
        <dsp:cNvPr id="0" name=""/>
        <dsp:cNvSpPr/>
      </dsp:nvSpPr>
      <dsp:spPr>
        <a:xfrm>
          <a:off x="4342099" y="1448151"/>
          <a:ext cx="3239954" cy="1012485"/>
        </a:xfrm>
        <a:prstGeom prst="rect">
          <a:avLst/>
        </a:prstGeom>
        <a:solidFill>
          <a:schemeClr val="accent2">
            <a:alpha val="4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79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FFFF00"/>
              </a:solidFill>
            </a:rPr>
            <a:t>4. Per </a:t>
          </a:r>
          <a:r>
            <a:rPr lang="es-ES" sz="2400" b="1" kern="1200" dirty="0" err="1" smtClean="0">
              <a:solidFill>
                <a:srgbClr val="FFFF00"/>
              </a:solidFill>
            </a:rPr>
            <a:t>què</a:t>
          </a:r>
          <a:r>
            <a:rPr lang="es-ES" sz="2400" b="1" kern="1200" dirty="0" smtClean="0">
              <a:solidFill>
                <a:srgbClr val="FFFF00"/>
              </a:solidFill>
            </a:rPr>
            <a:t>?</a:t>
          </a:r>
          <a:endParaRPr lang="es-ES" sz="2400" b="1" kern="1200" dirty="0">
            <a:solidFill>
              <a:srgbClr val="FFFF00"/>
            </a:solidFill>
          </a:endParaRPr>
        </a:p>
      </dsp:txBody>
      <dsp:txXfrm>
        <a:off x="4342099" y="1448151"/>
        <a:ext cx="3239954" cy="1012485"/>
      </dsp:txXfrm>
    </dsp:sp>
    <dsp:sp modelId="{C8DEB1BF-7BDB-41D9-8175-56CE37AC04A9}">
      <dsp:nvSpPr>
        <dsp:cNvPr id="0" name=""/>
        <dsp:cNvSpPr/>
      </dsp:nvSpPr>
      <dsp:spPr>
        <a:xfrm>
          <a:off x="4182347" y="1315197"/>
          <a:ext cx="708740" cy="1063110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B09855-C63B-4767-AD51-E983A702C27A}">
      <dsp:nvSpPr>
        <dsp:cNvPr id="0" name=""/>
        <dsp:cNvSpPr/>
      </dsp:nvSpPr>
      <dsp:spPr>
        <a:xfrm>
          <a:off x="811362" y="2722758"/>
          <a:ext cx="3239954" cy="1012485"/>
        </a:xfrm>
        <a:prstGeom prst="rect">
          <a:avLst/>
        </a:prstGeom>
        <a:solidFill>
          <a:schemeClr val="accent2">
            <a:alpha val="4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79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FFFF00"/>
              </a:solidFill>
            </a:rPr>
            <a:t>5. </a:t>
          </a:r>
          <a:r>
            <a:rPr lang="es-ES" sz="2400" b="1" kern="1200" dirty="0" err="1" smtClean="0">
              <a:solidFill>
                <a:srgbClr val="FFFF00"/>
              </a:solidFill>
            </a:rPr>
            <a:t>Papiroflèxia</a:t>
          </a:r>
          <a:endParaRPr lang="es-ES" sz="2400" b="1" kern="1200" dirty="0">
            <a:solidFill>
              <a:srgbClr val="FFFF00"/>
            </a:solidFill>
          </a:endParaRPr>
        </a:p>
      </dsp:txBody>
      <dsp:txXfrm>
        <a:off x="811362" y="2722758"/>
        <a:ext cx="3239954" cy="1012485"/>
      </dsp:txXfrm>
    </dsp:sp>
    <dsp:sp modelId="{63D64E08-FA5B-4D40-89C4-4496A9AD401E}">
      <dsp:nvSpPr>
        <dsp:cNvPr id="0" name=""/>
        <dsp:cNvSpPr/>
      </dsp:nvSpPr>
      <dsp:spPr>
        <a:xfrm>
          <a:off x="651611" y="2589804"/>
          <a:ext cx="708740" cy="106311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8C848-6108-4B7C-93E0-5F5A745ABEE5}">
      <dsp:nvSpPr>
        <dsp:cNvPr id="0" name=""/>
        <dsp:cNvSpPr/>
      </dsp:nvSpPr>
      <dsp:spPr>
        <a:xfrm>
          <a:off x="4342099" y="2722758"/>
          <a:ext cx="3239954" cy="1012485"/>
        </a:xfrm>
        <a:prstGeom prst="rect">
          <a:avLst/>
        </a:prstGeom>
        <a:solidFill>
          <a:schemeClr val="accent2">
            <a:alpha val="4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79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FFFF00"/>
              </a:solidFill>
            </a:rPr>
            <a:t>6. Especial Mates</a:t>
          </a:r>
          <a:endParaRPr lang="es-ES" sz="2400" b="1" kern="1200" dirty="0">
            <a:solidFill>
              <a:srgbClr val="FFFF00"/>
            </a:solidFill>
          </a:endParaRPr>
        </a:p>
      </dsp:txBody>
      <dsp:txXfrm>
        <a:off x="4342099" y="2722758"/>
        <a:ext cx="3239954" cy="1012485"/>
      </dsp:txXfrm>
    </dsp:sp>
    <dsp:sp modelId="{D943D9E0-E533-4D75-9F24-8C663B0475E3}">
      <dsp:nvSpPr>
        <dsp:cNvPr id="0" name=""/>
        <dsp:cNvSpPr/>
      </dsp:nvSpPr>
      <dsp:spPr>
        <a:xfrm>
          <a:off x="4182347" y="2589804"/>
          <a:ext cx="708740" cy="1063110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532F8-A6BC-4AED-A38F-6D0A7312A028}" type="datetimeFigureOut">
              <a:rPr lang="es-ES" smtClean="0"/>
              <a:t>16/05/2020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815A0-BF91-4930-B612-BCDCB94B70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380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F3A9-4E2A-43F4-928B-AA1E516CC939}" type="datetimeFigureOut">
              <a:rPr lang="es-ES" smtClean="0"/>
              <a:t>16/05/2020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31F3-B4D4-4ABB-9EC8-A3A9E0E75A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847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F3A9-4E2A-43F4-928B-AA1E516CC939}" type="datetimeFigureOut">
              <a:rPr lang="es-ES" smtClean="0"/>
              <a:t>16/05/2020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31F3-B4D4-4ABB-9EC8-A3A9E0E75A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F3A9-4E2A-43F4-928B-AA1E516CC939}" type="datetimeFigureOut">
              <a:rPr lang="es-ES" smtClean="0"/>
              <a:t>16/05/2020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31F3-B4D4-4ABB-9EC8-A3A9E0E75A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917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F3A9-4E2A-43F4-928B-AA1E516CC939}" type="datetimeFigureOut">
              <a:rPr lang="es-ES" smtClean="0"/>
              <a:t>16/05/2020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31F3-B4D4-4ABB-9EC8-A3A9E0E75A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21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F3A9-4E2A-43F4-928B-AA1E516CC939}" type="datetimeFigureOut">
              <a:rPr lang="es-ES" smtClean="0"/>
              <a:t>16/05/2020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31F3-B4D4-4ABB-9EC8-A3A9E0E75A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31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F3A9-4E2A-43F4-928B-AA1E516CC939}" type="datetimeFigureOut">
              <a:rPr lang="es-ES" smtClean="0"/>
              <a:t>16/05/2020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31F3-B4D4-4ABB-9EC8-A3A9E0E75A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082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F3A9-4E2A-43F4-928B-AA1E516CC939}" type="datetimeFigureOut">
              <a:rPr lang="es-ES" smtClean="0"/>
              <a:t>16/05/2020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31F3-B4D4-4ABB-9EC8-A3A9E0E75A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58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F3A9-4E2A-43F4-928B-AA1E516CC939}" type="datetimeFigureOut">
              <a:rPr lang="es-ES" smtClean="0"/>
              <a:t>16/05/2020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31F3-B4D4-4ABB-9EC8-A3A9E0E75A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26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F3A9-4E2A-43F4-928B-AA1E516CC939}" type="datetimeFigureOut">
              <a:rPr lang="es-ES" smtClean="0"/>
              <a:t>16/05/2020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31F3-B4D4-4ABB-9EC8-A3A9E0E75A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27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F3A9-4E2A-43F4-928B-AA1E516CC939}" type="datetimeFigureOut">
              <a:rPr lang="es-ES" smtClean="0"/>
              <a:t>16/05/2020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31F3-B4D4-4ABB-9EC8-A3A9E0E75A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603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F3A9-4E2A-43F4-928B-AA1E516CC939}" type="datetimeFigureOut">
              <a:rPr lang="es-ES" smtClean="0"/>
              <a:t>16/05/2020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31F3-B4D4-4ABB-9EC8-A3A9E0E75A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411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CF3A9-4E2A-43F4-928B-AA1E516CC939}" type="datetimeFigureOut">
              <a:rPr lang="es-ES" smtClean="0"/>
              <a:t>16/05/2020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731F3-B4D4-4ABB-9EC8-A3A9E0E75A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594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lprCZujOeY" TargetMode="External"/><Relationship Id="rId5" Type="http://schemas.openxmlformats.org/officeDocument/2006/relationships/hyperlink" Target="https://www.youtube.com/watch?v=dR-7y-z6GQc" TargetMode="External"/><Relationship Id="rId4" Type="http://schemas.openxmlformats.org/officeDocument/2006/relationships/hyperlink" Target="https://www.youtube.com/watch?v=FGfriajdNp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cma.cat/tv3/super3/infok/els-animals-que-es-disfressen-millor/video/6031297/" TargetMode="External"/><Relationship Id="rId5" Type="http://schemas.openxmlformats.org/officeDocument/2006/relationships/hyperlink" Target="https://www.ccma.cat/tv3/super3/infok/ledat-dels-animals/video/5692571/" TargetMode="External"/><Relationship Id="rId4" Type="http://schemas.openxmlformats.org/officeDocument/2006/relationships/hyperlink" Target="https://www.ccma.cat/tv3/super3/infok/animals-dormilegues/video/576055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00XGd-s0po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555776" y="1412776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b="1" i="1" dirty="0" smtClean="0">
                <a:solidFill>
                  <a:srgbClr val="FFFF00"/>
                </a:solidFill>
                <a:latin typeface="Rockwell Nova Light" pitchFamily="18" charset="0"/>
              </a:rPr>
              <a:t>Una </a:t>
            </a:r>
            <a:r>
              <a:rPr lang="es-ES" b="1" i="1" dirty="0" err="1" smtClean="0">
                <a:solidFill>
                  <a:srgbClr val="FFFF00"/>
                </a:solidFill>
                <a:latin typeface="Rockwell Nova Light" pitchFamily="18" charset="0"/>
              </a:rPr>
              <a:t>bestiesa</a:t>
            </a:r>
            <a:r>
              <a:rPr lang="es-ES" b="1" i="1" dirty="0" smtClean="0">
                <a:solidFill>
                  <a:srgbClr val="FFFF00"/>
                </a:solidFill>
                <a:latin typeface="Rockwell Nova Light" pitchFamily="18" charset="0"/>
              </a:rPr>
              <a:t> de revista,</a:t>
            </a:r>
          </a:p>
          <a:p>
            <a:pPr algn="r"/>
            <a:r>
              <a:rPr lang="es-ES" b="1" i="1" dirty="0" smtClean="0">
                <a:solidFill>
                  <a:srgbClr val="FFFF00"/>
                </a:solidFill>
                <a:latin typeface="Rockwell Nova Light" pitchFamily="18" charset="0"/>
              </a:rPr>
              <a:t>per a </a:t>
            </a:r>
            <a:r>
              <a:rPr lang="es-ES" b="1" i="1" dirty="0" err="1" smtClean="0">
                <a:solidFill>
                  <a:srgbClr val="FFFF00"/>
                </a:solidFill>
                <a:latin typeface="Rockwell Nova Light" pitchFamily="18" charset="0"/>
              </a:rPr>
              <a:t>fer</a:t>
            </a:r>
            <a:r>
              <a:rPr lang="es-ES" b="1" i="1" dirty="0" smtClean="0">
                <a:solidFill>
                  <a:srgbClr val="FFFF00"/>
                </a:solidFill>
                <a:latin typeface="Rockwell Nova Light" pitchFamily="18" charset="0"/>
              </a:rPr>
              <a:t> </a:t>
            </a:r>
            <a:r>
              <a:rPr lang="es-ES" b="1" i="1" dirty="0" err="1" smtClean="0">
                <a:solidFill>
                  <a:srgbClr val="FFFF00"/>
                </a:solidFill>
                <a:latin typeface="Rockwell Nova Light" pitchFamily="18" charset="0"/>
              </a:rPr>
              <a:t>animalades</a:t>
            </a:r>
            <a:r>
              <a:rPr lang="es-ES" b="1" i="1" dirty="0">
                <a:solidFill>
                  <a:srgbClr val="FFFF00"/>
                </a:solidFill>
                <a:latin typeface="Rockwell Nova Light" pitchFamily="18" charset="0"/>
              </a:rPr>
              <a:t>.</a:t>
            </a:r>
            <a:endParaRPr lang="es-ES" b="1" i="1" dirty="0">
              <a:latin typeface="Rockwell Nova Light" pitchFamily="18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560" y="2916772"/>
            <a:ext cx="2313052" cy="231305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17" y="2928200"/>
            <a:ext cx="1726083" cy="2079539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3275856" y="1844824"/>
            <a:ext cx="25922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rgbClr val="FFFF00"/>
                </a:solidFill>
                <a:latin typeface="Snap ITC" pitchFamily="82" charset="0"/>
              </a:rPr>
              <a:t>Cicle </a:t>
            </a:r>
            <a:r>
              <a:rPr lang="es-ES" sz="2800" dirty="0" err="1" smtClean="0">
                <a:solidFill>
                  <a:srgbClr val="FFFF00"/>
                </a:solidFill>
                <a:latin typeface="Snap ITC" pitchFamily="82" charset="0"/>
              </a:rPr>
              <a:t>mitjà</a:t>
            </a:r>
            <a:endParaRPr lang="es-ES" sz="2800" dirty="0">
              <a:solidFill>
                <a:srgbClr val="FFFF00"/>
              </a:solidFill>
              <a:latin typeface="Snap ITC" pitchFamily="82" charset="0"/>
            </a:endParaRPr>
          </a:p>
        </p:txBody>
      </p:sp>
      <p:pic>
        <p:nvPicPr>
          <p:cNvPr id="2054" name="Picture 6" descr="Gifs de Animales - Imágenes (GIF) animadas de Animal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2" y="4444322"/>
            <a:ext cx="636909" cy="5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Pescado PNG Imágenes , 12000+ Recursos Gráficos para Descarg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14" descr="Pescado PNG Imágenes , 12000+ Recursos Gráficos para Descarga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74" name="Picture 26" descr="▷ Ardillas: Imágenes Animadas, Gifs y Animaciones ¡100% GRATIS!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67970"/>
            <a:ext cx="859845" cy="87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COSAS PARA PhotoScape: IMÁGENES PARA PHOTOSCAPE, PHOTOSHOP Y GIMP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39787"/>
            <a:ext cx="936104" cy="91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GIFS HERMOSOS: PAJAROS ENCONTRADAS EN LA WEB | Animais, Gifs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620" y="0"/>
            <a:ext cx="867844" cy="8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575" y="160337"/>
            <a:ext cx="8660153" cy="1809158"/>
          </a:xfrm>
        </p:spPr>
        <p:txBody>
          <a:bodyPr>
            <a:noAutofit/>
          </a:bodyPr>
          <a:lstStyle/>
          <a:p>
            <a:r>
              <a:rPr lang="es-ES" sz="6000" dirty="0" smtClean="0">
                <a:solidFill>
                  <a:srgbClr val="FFFF00"/>
                </a:solidFill>
                <a:latin typeface="Snap ITC" pitchFamily="82" charset="0"/>
              </a:rPr>
              <a:t>ELS ANIMALS</a:t>
            </a:r>
            <a:endParaRPr lang="es-ES" sz="6000" dirty="0">
              <a:solidFill>
                <a:srgbClr val="FFFF00"/>
              </a:solidFill>
              <a:latin typeface="Snap ITC" pitchFamily="82" charset="0"/>
            </a:endParaRPr>
          </a:p>
        </p:txBody>
      </p:sp>
      <p:pic>
        <p:nvPicPr>
          <p:cNvPr id="2082" name="Picture 34" descr="Pajaros Gif Animado - Gifs animados pajaros 9791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24" y="867842"/>
            <a:ext cx="2353348" cy="160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▷ Arañas: Imágenes Animadas, Gifs y Animaciones ¡100% GRATIS!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" y="-6449"/>
            <a:ext cx="895980" cy="89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▷ Peces y Pescados: Imágenes Animadas, Gifs y Animaciones ¡100 ..."/>
          <p:cNvPicPr>
            <a:picLocks noChangeAspect="1" noChangeArrowheads="1" noCrop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782">
            <a:off x="2029025" y="6058296"/>
            <a:ext cx="672136" cy="45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0" descr="▷ Peces y Pescados: Imágenes Animadas, Gifs y Animaciones ¡100 ..."/>
          <p:cNvPicPr>
            <a:picLocks noChangeAspect="1" noChangeArrowheads="1" noCrop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782">
            <a:off x="1561131" y="6311769"/>
            <a:ext cx="336068" cy="22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0" descr="▷ Peces y Pescados: Imágenes Animadas, Gifs y Animaciones ¡100 ..."/>
          <p:cNvPicPr>
            <a:picLocks noChangeAspect="1" noChangeArrowheads="1" noCrop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782">
            <a:off x="1315698" y="6214041"/>
            <a:ext cx="212556" cy="14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0" descr="▷ Peces y Pescados: Imágenes Animadas, Gifs y Animaciones ¡100 ..."/>
          <p:cNvPicPr>
            <a:picLocks noChangeAspect="1" noChangeArrowheads="1" noCrop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782">
            <a:off x="896628" y="6255921"/>
            <a:ext cx="336068" cy="22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Serpientes Gif Animado - Gifs animados serpientes 347208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2" y="4932644"/>
            <a:ext cx="864050" cy="8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Fer y Compis...sa. - Página 9 — Big Farm - Forum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7794" y="2250748"/>
            <a:ext cx="1326206" cy="66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188188"/>
            <a:ext cx="1204792" cy="1717469"/>
          </a:xfrm>
          <a:prstGeom prst="rect">
            <a:avLst/>
          </a:prstGeom>
        </p:spPr>
      </p:pic>
      <p:pic>
        <p:nvPicPr>
          <p:cNvPr id="2078" name="Picture 30" descr="POR SAN BLAS, LAS CIGÜEÑAS VERÁS; Y A LOS JUVEIN, ACOMPAÑANDO AL ...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358" y="4663881"/>
            <a:ext cx="22479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7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9"/>
          <a:stretch/>
        </p:blipFill>
        <p:spPr>
          <a:xfrm>
            <a:off x="-2096" y="0"/>
            <a:ext cx="9146096" cy="6858000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56152" y="11663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b="1" dirty="0" smtClean="0">
                <a:solidFill>
                  <a:srgbClr val="FFFF00"/>
                </a:solidFill>
              </a:rPr>
              <a:t>4. Per </a:t>
            </a:r>
            <a:r>
              <a:rPr lang="es-ES" b="1" dirty="0" err="1" smtClean="0">
                <a:solidFill>
                  <a:srgbClr val="FFFF00"/>
                </a:solidFill>
              </a:rPr>
              <a:t>què</a:t>
            </a:r>
            <a:r>
              <a:rPr lang="es-ES" b="1" dirty="0" smtClean="0">
                <a:solidFill>
                  <a:srgbClr val="FFFF00"/>
                </a:solidFill>
              </a:rPr>
              <a:t>?</a:t>
            </a:r>
            <a:endParaRPr lang="es-ES" sz="3600" dirty="0">
              <a:solidFill>
                <a:srgbClr val="FFFF00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52736"/>
            <a:ext cx="8434232" cy="571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8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9"/>
          <a:stretch/>
        </p:blipFill>
        <p:spPr>
          <a:xfrm>
            <a:off x="-2096" y="0"/>
            <a:ext cx="9146096" cy="68580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4" y="404664"/>
            <a:ext cx="8810244" cy="616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9"/>
          <a:stretch/>
        </p:blipFill>
        <p:spPr>
          <a:xfrm>
            <a:off x="-2096" y="0"/>
            <a:ext cx="9146096" cy="6858000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323528" y="116632"/>
            <a:ext cx="8229600" cy="934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b="1" dirty="0" smtClean="0">
                <a:solidFill>
                  <a:srgbClr val="FFFF00"/>
                </a:solidFill>
              </a:rPr>
              <a:t>5.Papiroflèxia</a:t>
            </a:r>
            <a:endParaRPr lang="es-ES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ómo hacer TODOS los animales con papiroflexia - El Cómo de las Cos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38481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12812" y="1268760"/>
            <a:ext cx="4158140" cy="1656184"/>
          </a:xfrm>
          <a:solidFill>
            <a:srgbClr val="92D050">
              <a:alpha val="95000"/>
            </a:srgbClr>
          </a:solidFill>
        </p:spPr>
        <p:txBody>
          <a:bodyPr>
            <a:noAutofit/>
          </a:bodyPr>
          <a:lstStyle/>
          <a:p>
            <a:pPr algn="l"/>
            <a:r>
              <a:rPr lang="ca-ES" sz="1800" dirty="0" smtClean="0">
                <a:solidFill>
                  <a:schemeClr val="bg1"/>
                </a:solidFill>
              </a:rPr>
              <a:t>Us animeu a fer l’animal que heu triat amb papiroflèxia?</a:t>
            </a:r>
            <a:r>
              <a:rPr lang="ca-ES" sz="1800" dirty="0">
                <a:solidFill>
                  <a:schemeClr val="bg1"/>
                </a:solidFill>
              </a:rPr>
              <a:t> </a:t>
            </a:r>
            <a:r>
              <a:rPr lang="ca-ES" sz="1800" dirty="0" smtClean="0">
                <a:solidFill>
                  <a:schemeClr val="bg1"/>
                </a:solidFill>
              </a:rPr>
              <a:t/>
            </a:r>
            <a:br>
              <a:rPr lang="ca-ES" sz="1800" dirty="0" smtClean="0">
                <a:solidFill>
                  <a:schemeClr val="bg1"/>
                </a:solidFill>
              </a:rPr>
            </a:br>
            <a:r>
              <a:rPr lang="ca-ES" sz="1800" dirty="0" smtClean="0">
                <a:solidFill>
                  <a:schemeClr val="bg1"/>
                </a:solidFill>
              </a:rPr>
              <a:t>Al </a:t>
            </a:r>
            <a:r>
              <a:rPr lang="ca-ES" sz="1800" dirty="0" err="1" smtClean="0">
                <a:solidFill>
                  <a:schemeClr val="bg1"/>
                </a:solidFill>
              </a:rPr>
              <a:t>youtube</a:t>
            </a:r>
            <a:r>
              <a:rPr lang="ca-ES" sz="1800" dirty="0" smtClean="0">
                <a:solidFill>
                  <a:schemeClr val="bg1"/>
                </a:solidFill>
              </a:rPr>
              <a:t> hi ha molts vídeos </a:t>
            </a:r>
            <a:r>
              <a:rPr lang="ca-ES" sz="1800" dirty="0" err="1" smtClean="0">
                <a:solidFill>
                  <a:schemeClr val="bg1"/>
                </a:solidFill>
              </a:rPr>
              <a:t>tutorials</a:t>
            </a:r>
            <a:r>
              <a:rPr lang="ca-ES" sz="1800" dirty="0" smtClean="0">
                <a:solidFill>
                  <a:schemeClr val="bg1"/>
                </a:solidFill>
              </a:rPr>
              <a:t>. Si no trobeu el vostre i en voleu fer un altre cap problema!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412812" y="3212976"/>
            <a:ext cx="4158140" cy="828092"/>
          </a:xfrm>
          <a:prstGeom prst="rect">
            <a:avLst/>
          </a:prstGeom>
          <a:solidFill>
            <a:srgbClr val="92D050">
              <a:alpha val="95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1800" dirty="0" smtClean="0">
                <a:solidFill>
                  <a:schemeClr val="bg1"/>
                </a:solidFill>
              </a:rPr>
              <a:t>Aquí teniu alguna mostra...però trieu el que vosaltres vulgueu, només són exemples!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12812" y="4633391"/>
            <a:ext cx="415814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hlinkClick r:id="rId4"/>
              </a:rPr>
              <a:t>https://www.youtube.com/watch?v=FGfriajdNpA</a:t>
            </a:r>
            <a:endParaRPr lang="es-ES" sz="1400" dirty="0"/>
          </a:p>
        </p:txBody>
      </p:sp>
      <p:sp>
        <p:nvSpPr>
          <p:cNvPr id="3" name="2 Rectángulo"/>
          <p:cNvSpPr/>
          <p:nvPr/>
        </p:nvSpPr>
        <p:spPr>
          <a:xfrm>
            <a:off x="412812" y="5342704"/>
            <a:ext cx="415814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hlinkClick r:id="rId5"/>
              </a:rPr>
              <a:t>https://www.youtube.com/watch?v=dR-7y-z6GQc</a:t>
            </a:r>
            <a:endParaRPr lang="es-ES" sz="1400" dirty="0"/>
          </a:p>
        </p:txBody>
      </p:sp>
      <p:sp>
        <p:nvSpPr>
          <p:cNvPr id="4" name="3 Rectángulo"/>
          <p:cNvSpPr/>
          <p:nvPr/>
        </p:nvSpPr>
        <p:spPr>
          <a:xfrm>
            <a:off x="416538" y="6017455"/>
            <a:ext cx="418689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hlinkClick r:id="rId6"/>
              </a:rPr>
              <a:t>https://www.youtube.com/watch?v=glprCZujOeY</a:t>
            </a:r>
            <a:endParaRPr lang="es-ES" sz="1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12812" y="4354388"/>
            <a:ext cx="84682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1400" b="1" dirty="0" err="1" smtClean="0"/>
              <a:t>pingüí</a:t>
            </a:r>
            <a:endParaRPr lang="es-ES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12812" y="5034927"/>
            <a:ext cx="84682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1400" b="1" dirty="0" err="1" smtClean="0"/>
              <a:t>granota</a:t>
            </a:r>
            <a:endParaRPr lang="es-ES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12812" y="5711946"/>
            <a:ext cx="99083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 smtClean="0"/>
              <a:t>papallona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1375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9"/>
          <a:stretch/>
        </p:blipFill>
        <p:spPr>
          <a:xfrm>
            <a:off x="-2096" y="0"/>
            <a:ext cx="9146096" cy="6858000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934546" y="120142"/>
            <a:ext cx="4331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b="1" dirty="0">
                <a:solidFill>
                  <a:srgbClr val="FFFF00"/>
                </a:solidFill>
              </a:rPr>
              <a:t>6</a:t>
            </a:r>
            <a:r>
              <a:rPr lang="es-ES" b="1" dirty="0" smtClean="0">
                <a:solidFill>
                  <a:srgbClr val="FFFF00"/>
                </a:solidFill>
              </a:rPr>
              <a:t>. Especial mates</a:t>
            </a:r>
            <a:endParaRPr lang="es-ES" sz="3600" dirty="0">
              <a:solidFill>
                <a:srgbClr val="FFFF0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26860" y="390384"/>
            <a:ext cx="5288184" cy="7272808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934546" y="885405"/>
            <a:ext cx="7261479" cy="414046"/>
          </a:xfrm>
          <a:prstGeom prst="rect">
            <a:avLst/>
          </a:prstGeom>
          <a:solidFill>
            <a:srgbClr val="92D050">
              <a:alpha val="95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1800" dirty="0" smtClean="0">
                <a:solidFill>
                  <a:schemeClr val="bg1"/>
                </a:solidFill>
              </a:rPr>
              <a:t>Sabries organitzar els nombres per què l’operació tingui sentit? 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934547" y="6165304"/>
            <a:ext cx="7261479" cy="414046"/>
          </a:xfrm>
          <a:prstGeom prst="rect">
            <a:avLst/>
          </a:prstGeom>
          <a:solidFill>
            <a:srgbClr val="FF0000">
              <a:alpha val="95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1600" dirty="0" smtClean="0">
                <a:solidFill>
                  <a:schemeClr val="bg1"/>
                </a:solidFill>
              </a:rPr>
              <a:t>Et recomanem que facis les teves rodones de papers amb els nombres i facis proves! </a:t>
            </a:r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9"/>
          <a:stretch/>
        </p:blipFill>
        <p:spPr>
          <a:xfrm>
            <a:off x="-2096" y="0"/>
            <a:ext cx="9146096" cy="6858000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755576" y="116632"/>
            <a:ext cx="2088232" cy="414046"/>
          </a:xfrm>
          <a:prstGeom prst="rect">
            <a:avLst/>
          </a:prstGeom>
          <a:solidFill>
            <a:srgbClr val="92D050">
              <a:alpha val="95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1800" dirty="0" smtClean="0">
                <a:solidFill>
                  <a:schemeClr val="bg1"/>
                </a:solidFill>
              </a:rPr>
              <a:t>A entrenar s’ha dit!</a:t>
            </a:r>
            <a:endParaRPr lang="es-ES" sz="1800" dirty="0">
              <a:solidFill>
                <a:schemeClr val="bg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30"/>
          <a:stretch/>
        </p:blipFill>
        <p:spPr>
          <a:xfrm>
            <a:off x="539552" y="663561"/>
            <a:ext cx="7848872" cy="609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9"/>
          <a:stretch/>
        </p:blipFill>
        <p:spPr>
          <a:xfrm>
            <a:off x="-2096" y="0"/>
            <a:ext cx="9146096" cy="68580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58"/>
          <a:stretch/>
        </p:blipFill>
        <p:spPr>
          <a:xfrm>
            <a:off x="293215" y="620688"/>
            <a:ext cx="8555474" cy="544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9"/>
          <a:stretch/>
        </p:blipFill>
        <p:spPr>
          <a:xfrm>
            <a:off x="-2096" y="0"/>
            <a:ext cx="9146096" cy="6858000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899592" y="332656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 smtClean="0">
                <a:solidFill>
                  <a:srgbClr val="FFFF00"/>
                </a:solidFill>
                <a:latin typeface="Snap ITC" pitchFamily="82" charset="0"/>
              </a:rPr>
              <a:t>I </a:t>
            </a:r>
            <a:r>
              <a:rPr lang="es-ES" sz="4000" dirty="0" err="1" smtClean="0">
                <a:solidFill>
                  <a:srgbClr val="FFFF00"/>
                </a:solidFill>
                <a:latin typeface="Snap ITC" pitchFamily="82" charset="0"/>
              </a:rPr>
              <a:t>aquesta</a:t>
            </a:r>
            <a:r>
              <a:rPr lang="es-ES" sz="4000" dirty="0" smtClean="0">
                <a:solidFill>
                  <a:srgbClr val="FFFF00"/>
                </a:solidFill>
                <a:latin typeface="Snap ITC" pitchFamily="82" charset="0"/>
              </a:rPr>
              <a:t> </a:t>
            </a:r>
            <a:r>
              <a:rPr lang="es-ES" sz="4000" dirty="0" err="1" smtClean="0">
                <a:solidFill>
                  <a:srgbClr val="FFFF00"/>
                </a:solidFill>
                <a:latin typeface="Snap ITC" pitchFamily="82" charset="0"/>
              </a:rPr>
              <a:t>setmana</a:t>
            </a:r>
            <a:r>
              <a:rPr lang="es-ES" sz="4000" dirty="0" smtClean="0">
                <a:solidFill>
                  <a:srgbClr val="FFFF00"/>
                </a:solidFill>
                <a:latin typeface="Snap ITC" pitchFamily="82" charset="0"/>
              </a:rPr>
              <a:t> </a:t>
            </a:r>
            <a:r>
              <a:rPr lang="es-ES" sz="4000" dirty="0" err="1" smtClean="0">
                <a:solidFill>
                  <a:srgbClr val="FFFF00"/>
                </a:solidFill>
                <a:latin typeface="Snap ITC" pitchFamily="82" charset="0"/>
              </a:rPr>
              <a:t>què</a:t>
            </a:r>
            <a:r>
              <a:rPr lang="es-ES" sz="4000" dirty="0" smtClean="0">
                <a:solidFill>
                  <a:srgbClr val="FFFF00"/>
                </a:solidFill>
                <a:latin typeface="Snap ITC" pitchFamily="82" charset="0"/>
              </a:rPr>
              <a:t>?</a:t>
            </a:r>
            <a:endParaRPr lang="es-ES" sz="4000" dirty="0">
              <a:solidFill>
                <a:srgbClr val="FFFF00"/>
              </a:solidFill>
              <a:latin typeface="Snap ITC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536" y="1412776"/>
            <a:ext cx="8424936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chemeClr val="bg1"/>
                </a:solidFill>
                <a:latin typeface="Bahnschrift Condensed" pitchFamily="34" charset="0"/>
              </a:rPr>
              <a:t>Aquesta</a:t>
            </a:r>
            <a:r>
              <a:rPr lang="es-ES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Bahnschrift Condensed" pitchFamily="34" charset="0"/>
              </a:rPr>
              <a:t>setmana</a:t>
            </a:r>
            <a:r>
              <a:rPr lang="es-ES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Bahnschrift Condensed" pitchFamily="34" charset="0"/>
              </a:rPr>
              <a:t>comencem</a:t>
            </a:r>
            <a:r>
              <a:rPr lang="es-ES" sz="2000" dirty="0" smtClean="0">
                <a:solidFill>
                  <a:schemeClr val="bg1"/>
                </a:solidFill>
                <a:latin typeface="Bahnschrift Condensed" pitchFamily="34" charset="0"/>
              </a:rPr>
              <a:t> un </a:t>
            </a:r>
            <a:r>
              <a:rPr lang="es-ES" sz="2000" dirty="0" err="1" smtClean="0">
                <a:solidFill>
                  <a:schemeClr val="bg1"/>
                </a:solidFill>
                <a:latin typeface="Bahnschrift Condensed" pitchFamily="34" charset="0"/>
              </a:rPr>
              <a:t>nou</a:t>
            </a:r>
            <a:r>
              <a:rPr lang="es-ES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Bahnschrift Condensed" pitchFamily="34" charset="0"/>
              </a:rPr>
              <a:t>eix</a:t>
            </a:r>
            <a:r>
              <a:rPr lang="es-ES" sz="2000" dirty="0" smtClean="0">
                <a:solidFill>
                  <a:schemeClr val="bg1"/>
                </a:solidFill>
                <a:latin typeface="Bahnschrift Condensed" pitchFamily="34" charset="0"/>
              </a:rPr>
              <a:t> conductor, </a:t>
            </a:r>
            <a:r>
              <a:rPr lang="es-ES" sz="2000" dirty="0" err="1" smtClean="0">
                <a:solidFill>
                  <a:schemeClr val="bg1"/>
                </a:solidFill>
                <a:latin typeface="Bahnschrift Condensed" pitchFamily="34" charset="0"/>
              </a:rPr>
              <a:t>els</a:t>
            </a:r>
            <a:r>
              <a:rPr lang="es-ES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Bahnschrift Condensed" pitchFamily="34" charset="0"/>
              </a:rPr>
              <a:t>animals</a:t>
            </a:r>
            <a:r>
              <a:rPr lang="es-ES" sz="2000" dirty="0" smtClean="0">
                <a:solidFill>
                  <a:schemeClr val="bg1"/>
                </a:solidFill>
                <a:latin typeface="Bahnschrift Condensed" pitchFamily="34" charset="0"/>
              </a:rPr>
              <a:t>, i per </a:t>
            </a:r>
            <a:r>
              <a:rPr lang="es-ES" sz="2000" dirty="0" err="1" smtClean="0">
                <a:solidFill>
                  <a:schemeClr val="bg1"/>
                </a:solidFill>
                <a:latin typeface="Bahnschrift Condensed" pitchFamily="34" charset="0"/>
              </a:rPr>
              <a:t>començar</a:t>
            </a:r>
            <a:r>
              <a:rPr lang="es-ES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Bahnschrift Condensed" pitchFamily="34" charset="0"/>
              </a:rPr>
              <a:t>us</a:t>
            </a:r>
            <a:r>
              <a:rPr lang="es-ES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Bahnschrift Condensed" pitchFamily="34" charset="0"/>
              </a:rPr>
              <a:t>proposem</a:t>
            </a:r>
            <a:r>
              <a:rPr lang="es-ES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Bahnschrift Condensed" pitchFamily="34" charset="0"/>
              </a:rPr>
              <a:t>algunes</a:t>
            </a:r>
            <a:r>
              <a:rPr lang="es-ES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Bahnschrift Condensed" pitchFamily="34" charset="0"/>
              </a:rPr>
              <a:t>activitats</a:t>
            </a:r>
            <a:r>
              <a:rPr lang="es-ES" sz="2000" dirty="0" smtClean="0">
                <a:solidFill>
                  <a:schemeClr val="bg1"/>
                </a:solidFill>
                <a:latin typeface="Bahnschrift Condensed" pitchFamily="34" charset="0"/>
              </a:rPr>
              <a:t>:</a:t>
            </a:r>
            <a:endParaRPr lang="es-ES" sz="2800" dirty="0" smtClean="0">
              <a:solidFill>
                <a:schemeClr val="bg1"/>
              </a:solidFill>
              <a:latin typeface="Bahnschrift Condensed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148085143"/>
              </p:ext>
            </p:extLst>
          </p:nvPr>
        </p:nvGraphicFramePr>
        <p:xfrm>
          <a:off x="463080" y="2348880"/>
          <a:ext cx="8208912" cy="3789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020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9"/>
          <a:stretch/>
        </p:blipFill>
        <p:spPr>
          <a:xfrm>
            <a:off x="-2096" y="0"/>
            <a:ext cx="9146096" cy="6858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1305"/>
            <a:ext cx="2439908" cy="2439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942" y="1268760"/>
            <a:ext cx="8229600" cy="864096"/>
          </a:xfrm>
          <a:solidFill>
            <a:srgbClr val="92D050">
              <a:alpha val="95000"/>
            </a:srgbClr>
          </a:solidFill>
        </p:spPr>
        <p:txBody>
          <a:bodyPr>
            <a:noAutofit/>
          </a:bodyPr>
          <a:lstStyle/>
          <a:p>
            <a:pPr algn="l"/>
            <a:r>
              <a:rPr lang="ca-ES" sz="1800" dirty="0" smtClean="0">
                <a:solidFill>
                  <a:schemeClr val="bg1"/>
                </a:solidFill>
              </a:rPr>
              <a:t>Segur que tens predilecció per algun animal... tots en tenim.</a:t>
            </a:r>
            <a:br>
              <a:rPr lang="ca-ES" sz="1800" dirty="0" smtClean="0">
                <a:solidFill>
                  <a:schemeClr val="bg1"/>
                </a:solidFill>
              </a:rPr>
            </a:br>
            <a:r>
              <a:rPr lang="ca-ES" sz="1800" dirty="0" smtClean="0">
                <a:solidFill>
                  <a:schemeClr val="bg1"/>
                </a:solidFill>
              </a:rPr>
              <a:t>Escull un animal que et faci gràcia o et vingui de gust i </a:t>
            </a:r>
            <a:r>
              <a:rPr lang="ca-ES" sz="1800" b="1" dirty="0" smtClean="0">
                <a:solidFill>
                  <a:schemeClr val="bg1"/>
                </a:solidFill>
              </a:rPr>
              <a:t>BUSCA </a:t>
            </a:r>
            <a:r>
              <a:rPr lang="ca-ES" sz="1800" b="1" dirty="0">
                <a:solidFill>
                  <a:schemeClr val="bg1"/>
                </a:solidFill>
              </a:rPr>
              <a:t>INFORMACIÓ</a:t>
            </a:r>
            <a:r>
              <a:rPr lang="ca-ES" sz="1800" dirty="0">
                <a:solidFill>
                  <a:schemeClr val="bg1"/>
                </a:solidFill>
              </a:rPr>
              <a:t> </a:t>
            </a:r>
            <a:r>
              <a:rPr lang="ca-ES" sz="1800" dirty="0" smtClean="0">
                <a:solidFill>
                  <a:schemeClr val="bg1"/>
                </a:solidFill>
              </a:rPr>
              <a:t>sobre ell. </a:t>
            </a:r>
            <a:br>
              <a:rPr lang="ca-ES" sz="1800" dirty="0" smtClean="0">
                <a:solidFill>
                  <a:schemeClr val="bg1"/>
                </a:solidFill>
              </a:rPr>
            </a:br>
            <a:r>
              <a:rPr lang="ca-ES" sz="1800" dirty="0" smtClean="0">
                <a:solidFill>
                  <a:schemeClr val="bg1"/>
                </a:solidFill>
              </a:rPr>
              <a:t>Omple una fitxa semblant a aquesta: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0711" y="161305"/>
            <a:ext cx="8229600" cy="934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5400" b="1" dirty="0" smtClean="0">
                <a:solidFill>
                  <a:srgbClr val="FFFF00"/>
                </a:solidFill>
              </a:rPr>
              <a:t>1-Tria un animal</a:t>
            </a:r>
            <a:endParaRPr lang="es-ES" dirty="0">
              <a:solidFill>
                <a:srgbClr val="FFFF00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139090"/>
              </p:ext>
            </p:extLst>
          </p:nvPr>
        </p:nvGraphicFramePr>
        <p:xfrm>
          <a:off x="529942" y="2636912"/>
          <a:ext cx="8146514" cy="3749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46514"/>
              </a:tblGrid>
              <a:tr h="294658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Nom</a:t>
                      </a:r>
                      <a:r>
                        <a:rPr lang="es-ES" dirty="0" smtClean="0"/>
                        <a:t> de </a:t>
                      </a:r>
                      <a:r>
                        <a:rPr lang="es-ES" dirty="0" err="1" smtClean="0"/>
                        <a:t>l’animal</a:t>
                      </a:r>
                      <a:r>
                        <a:rPr lang="es-ES" dirty="0" smtClean="0"/>
                        <a:t>:</a:t>
                      </a:r>
                      <a:endParaRPr lang="es-ES" dirty="0"/>
                    </a:p>
                  </a:txBody>
                  <a:tcPr/>
                </a:tc>
              </a:tr>
              <a:tr h="3082814">
                <a:tc>
                  <a:txBody>
                    <a:bodyPr/>
                    <a:lstStyle/>
                    <a:p>
                      <a:r>
                        <a:rPr lang="es-ES" dirty="0" smtClean="0"/>
                        <a:t>Foto</a:t>
                      </a:r>
                      <a:r>
                        <a:rPr lang="es-ES" baseline="0" dirty="0" smtClean="0"/>
                        <a:t> o </a:t>
                      </a:r>
                      <a:r>
                        <a:rPr lang="es-ES" baseline="0" dirty="0" err="1" smtClean="0"/>
                        <a:t>dibuix</a:t>
                      </a:r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28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9"/>
          <a:stretch/>
        </p:blipFill>
        <p:spPr>
          <a:xfrm>
            <a:off x="-2096" y="0"/>
            <a:ext cx="9146096" cy="6858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1305"/>
            <a:ext cx="2439908" cy="2439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942" y="1268760"/>
            <a:ext cx="8229600" cy="864096"/>
          </a:xfrm>
          <a:solidFill>
            <a:srgbClr val="92D050">
              <a:alpha val="95000"/>
            </a:srgbClr>
          </a:solidFill>
        </p:spPr>
        <p:txBody>
          <a:bodyPr>
            <a:noAutofit/>
          </a:bodyPr>
          <a:lstStyle/>
          <a:p>
            <a:pPr algn="l"/>
            <a:r>
              <a:rPr lang="ca-ES" sz="1800" dirty="0" smtClean="0">
                <a:solidFill>
                  <a:schemeClr val="bg1"/>
                </a:solidFill>
              </a:rPr>
              <a:t>Després de triar l’animal i fer-ne el dibuix, sabries respondre algunes preguntes?</a:t>
            </a:r>
            <a:br>
              <a:rPr lang="ca-ES" sz="1800" dirty="0" smtClean="0">
                <a:solidFill>
                  <a:schemeClr val="bg1"/>
                </a:solidFill>
              </a:rPr>
            </a:br>
            <a:r>
              <a:rPr lang="ca-ES" sz="1800" dirty="0" smtClean="0">
                <a:solidFill>
                  <a:schemeClr val="bg1"/>
                </a:solidFill>
              </a:rPr>
              <a:t>Si no saps respondre alguna de les preguntes busca’n informació.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6152" y="170210"/>
            <a:ext cx="8229600" cy="934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800" b="1" dirty="0" smtClean="0">
                <a:solidFill>
                  <a:srgbClr val="FFFF00"/>
                </a:solidFill>
              </a:rPr>
              <a:t>El </a:t>
            </a:r>
            <a:r>
              <a:rPr lang="es-ES" sz="4800" b="1" dirty="0" err="1" smtClean="0">
                <a:solidFill>
                  <a:srgbClr val="FFFF00"/>
                </a:solidFill>
              </a:rPr>
              <a:t>meu</a:t>
            </a:r>
            <a:r>
              <a:rPr lang="es-ES" sz="4800" b="1" dirty="0" smtClean="0">
                <a:solidFill>
                  <a:srgbClr val="FFFF00"/>
                </a:solidFill>
              </a:rPr>
              <a:t> animal </a:t>
            </a:r>
            <a:r>
              <a:rPr lang="es-ES" sz="4800" b="1" dirty="0" err="1" smtClean="0">
                <a:solidFill>
                  <a:srgbClr val="FFFF00"/>
                </a:solidFill>
              </a:rPr>
              <a:t>és</a:t>
            </a:r>
            <a:r>
              <a:rPr lang="es-ES" sz="4800" b="1" dirty="0" smtClean="0">
                <a:solidFill>
                  <a:srgbClr val="FFFF00"/>
                </a:solidFill>
              </a:rPr>
              <a:t>…</a:t>
            </a:r>
            <a:endParaRPr lang="es-ES" sz="4000" dirty="0">
              <a:solidFill>
                <a:srgbClr val="FFFF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556951"/>
              </p:ext>
            </p:extLst>
          </p:nvPr>
        </p:nvGraphicFramePr>
        <p:xfrm>
          <a:off x="539552" y="2276873"/>
          <a:ext cx="8280920" cy="3854421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3588659"/>
                <a:gridCol w="4692261"/>
              </a:tblGrid>
              <a:tr h="370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ÉS VERTEBRAT O INVERTEBRAT? </a:t>
                      </a:r>
                      <a:endParaRPr lang="es-ES" sz="1200" dirty="0">
                        <a:effectLst/>
                      </a:endParaRPr>
                    </a:p>
                  </a:txBody>
                  <a:tcPr marL="59860" marR="5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0" marR="59860" marT="0" marB="0"/>
                </a:tc>
              </a:tr>
              <a:tr h="370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SI ÉS VERTEBRAT, MARCA DE QUIN TIPUS ÉS.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0" marR="5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MAMÍFER,  PEIX,  AU,  RÈPTIL,  AMFIBI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</a:endParaRPr>
                    </a:p>
                  </a:txBody>
                  <a:tcPr marL="59860" marR="59860" marT="0" marB="0"/>
                </a:tc>
              </a:tr>
              <a:tr h="444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SI ÉS INVERTEBRAT, DE QUIN TIPUS ÉS</a:t>
                      </a:r>
                      <a:r>
                        <a:rPr lang="ca-ES" sz="1200" dirty="0" smtClean="0">
                          <a:effectLst/>
                        </a:rPr>
                        <a:t>?</a:t>
                      </a:r>
                      <a:endParaRPr lang="es-ES" sz="1200" dirty="0">
                        <a:effectLst/>
                      </a:endParaRPr>
                    </a:p>
                  </a:txBody>
                  <a:tcPr marL="59860" marR="5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INSECTE, ARÀCNID, CUC, CRUSTACI, MOLUSC, MIRIÀPODE, ALTRES</a:t>
                      </a:r>
                      <a:r>
                        <a:rPr lang="ca-ES" sz="1200" dirty="0" smtClean="0">
                          <a:effectLst/>
                        </a:rPr>
                        <a:t>:__________</a:t>
                      </a:r>
                      <a:endParaRPr lang="es-ES" sz="1200" dirty="0">
                        <a:effectLst/>
                      </a:endParaRPr>
                    </a:p>
                  </a:txBody>
                  <a:tcPr marL="59860" marR="59860" marT="0" marB="0"/>
                </a:tc>
              </a:tr>
              <a:tr h="348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OVÍPAR O VIVÍPAR</a:t>
                      </a:r>
                      <a:r>
                        <a:rPr lang="ca-ES" sz="1200" dirty="0" smtClean="0">
                          <a:effectLst/>
                        </a:rPr>
                        <a:t>?</a:t>
                      </a:r>
                      <a:endParaRPr lang="es-ES" sz="1200" dirty="0">
                        <a:effectLst/>
                      </a:endParaRPr>
                    </a:p>
                  </a:txBody>
                  <a:tcPr marL="59860" marR="5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0" marR="59860" marT="0" marB="0"/>
                </a:tc>
              </a:tr>
              <a:tr h="370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CARNÍVOR, HERBÍVOR O OMNÍVOR</a:t>
                      </a:r>
                      <a:r>
                        <a:rPr lang="ca-ES" sz="1200" dirty="0" smtClean="0">
                          <a:effectLst/>
                        </a:rPr>
                        <a:t>?</a:t>
                      </a:r>
                      <a:endParaRPr lang="es-ES" sz="1200" dirty="0">
                        <a:effectLst/>
                      </a:endParaRPr>
                    </a:p>
                  </a:txBody>
                  <a:tcPr marL="59860" marR="5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0" marR="59860" marT="0" marB="0"/>
                </a:tc>
              </a:tr>
              <a:tr h="560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TERRESTRE, AERI O AQUÀTIC? 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(pot ser més d’un medi)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0" marR="5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0" marR="59860" marT="0" marB="0"/>
                </a:tc>
              </a:tr>
              <a:tr h="412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TÉ EL COS RECOBERT DE... 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0" marR="5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PÈL, PLOMES, ESCATES, CLOSCA, PELL NUA.....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0" marR="59860" marT="0" marB="0"/>
                </a:tc>
              </a:tr>
              <a:tr h="370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ES DESPLAÇA...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0" marR="5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CAMINANT, REPTANT, NEDANT, VOLANT...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</a:endParaRPr>
                    </a:p>
                  </a:txBody>
                  <a:tcPr marL="59860" marR="59860" marT="0" marB="0"/>
                </a:tc>
              </a:tr>
              <a:tr h="4962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RESPIRA....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0" marR="5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PER PULMONS, PER LA PELL, PER BRÀNQUIES, PER </a:t>
                      </a:r>
                      <a:r>
                        <a:rPr lang="ca-ES" sz="1200" dirty="0" smtClean="0">
                          <a:effectLst/>
                        </a:rPr>
                        <a:t>TRÀQUEES</a:t>
                      </a:r>
                      <a:endParaRPr lang="es-ES" sz="1200" dirty="0">
                        <a:effectLst/>
                      </a:endParaRPr>
                    </a:p>
                  </a:txBody>
                  <a:tcPr marL="59860" marR="5986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9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9"/>
          <a:stretch/>
        </p:blipFill>
        <p:spPr>
          <a:xfrm>
            <a:off x="-2096" y="0"/>
            <a:ext cx="9146096" cy="6858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1305"/>
            <a:ext cx="2439908" cy="2439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868" y="1268760"/>
            <a:ext cx="8229600" cy="432048"/>
          </a:xfrm>
          <a:solidFill>
            <a:srgbClr val="92D050">
              <a:alpha val="95000"/>
            </a:srgbClr>
          </a:solidFill>
        </p:spPr>
        <p:txBody>
          <a:bodyPr>
            <a:noAutofit/>
          </a:bodyPr>
          <a:lstStyle/>
          <a:p>
            <a:pPr algn="l"/>
            <a:r>
              <a:rPr lang="ca-ES" sz="1800" dirty="0" smtClean="0">
                <a:solidFill>
                  <a:schemeClr val="bg1"/>
                </a:solidFill>
              </a:rPr>
              <a:t>Pots escriure altres informacions que saps o que has trobat?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6152" y="170210"/>
            <a:ext cx="8229600" cy="934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800" b="1" dirty="0" err="1" smtClean="0">
                <a:solidFill>
                  <a:srgbClr val="FFFF00"/>
                </a:solidFill>
              </a:rPr>
              <a:t>Altres</a:t>
            </a:r>
            <a:r>
              <a:rPr lang="es-ES" sz="4800" b="1" dirty="0" smtClean="0">
                <a:solidFill>
                  <a:srgbClr val="FFFF00"/>
                </a:solidFill>
              </a:rPr>
              <a:t> </a:t>
            </a:r>
            <a:r>
              <a:rPr lang="es-ES" sz="4800" b="1" dirty="0" err="1" smtClean="0">
                <a:solidFill>
                  <a:srgbClr val="FFFF00"/>
                </a:solidFill>
              </a:rPr>
              <a:t>informacions</a:t>
            </a:r>
            <a:endParaRPr lang="es-ES" sz="4000" dirty="0">
              <a:solidFill>
                <a:srgbClr val="FFFF00"/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439950"/>
              </p:ext>
            </p:extLst>
          </p:nvPr>
        </p:nvGraphicFramePr>
        <p:xfrm>
          <a:off x="519140" y="1988840"/>
          <a:ext cx="8146514" cy="44644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46514"/>
              </a:tblGrid>
              <a:tr h="469947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Altres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informacions</a:t>
                      </a:r>
                      <a:r>
                        <a:rPr lang="es-ES" baseline="0" dirty="0" smtClean="0"/>
                        <a:t> (</a:t>
                      </a:r>
                      <a:r>
                        <a:rPr lang="es-ES" baseline="0" dirty="0" err="1" smtClean="0"/>
                        <a:t>mínim</a:t>
                      </a:r>
                      <a:r>
                        <a:rPr lang="es-ES" baseline="0" dirty="0" smtClean="0"/>
                        <a:t> 3, </a:t>
                      </a:r>
                      <a:r>
                        <a:rPr lang="es-ES" baseline="0" dirty="0" err="1" smtClean="0"/>
                        <a:t>màxim</a:t>
                      </a:r>
                      <a:r>
                        <a:rPr lang="es-ES" baseline="0" dirty="0" smtClean="0"/>
                        <a:t>…no hi ha </a:t>
                      </a:r>
                      <a:r>
                        <a:rPr lang="es-ES" baseline="0" dirty="0" err="1" smtClean="0"/>
                        <a:t>màxim</a:t>
                      </a:r>
                      <a:r>
                        <a:rPr lang="es-ES" baseline="0" dirty="0" smtClean="0"/>
                        <a:t>)</a:t>
                      </a:r>
                      <a:endParaRPr lang="es-ES" dirty="0"/>
                    </a:p>
                  </a:txBody>
                  <a:tcPr/>
                </a:tc>
              </a:tr>
              <a:tr h="3994549">
                <a:tc>
                  <a:txBody>
                    <a:bodyPr/>
                    <a:lstStyle/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1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9"/>
          <a:stretch/>
        </p:blipFill>
        <p:spPr>
          <a:xfrm>
            <a:off x="-2096" y="0"/>
            <a:ext cx="9146096" cy="6858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496" y="153095"/>
            <a:ext cx="2304256" cy="1536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4702" y="1104900"/>
            <a:ext cx="5671474" cy="432048"/>
          </a:xfrm>
          <a:solidFill>
            <a:srgbClr val="92D050">
              <a:alpha val="95000"/>
            </a:srgbClr>
          </a:solidFill>
        </p:spPr>
        <p:txBody>
          <a:bodyPr>
            <a:noAutofit/>
          </a:bodyPr>
          <a:lstStyle/>
          <a:p>
            <a:r>
              <a:rPr lang="es-ES" sz="1800" dirty="0" err="1">
                <a:solidFill>
                  <a:schemeClr val="bg1"/>
                </a:solidFill>
              </a:rPr>
              <a:t>Visualitza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els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següents</a:t>
            </a:r>
            <a:r>
              <a:rPr lang="es-ES" sz="1800" dirty="0">
                <a:solidFill>
                  <a:schemeClr val="bg1"/>
                </a:solidFill>
              </a:rPr>
              <a:t> vídeos i </a:t>
            </a:r>
            <a:r>
              <a:rPr lang="es-ES" sz="1800" dirty="0" err="1">
                <a:solidFill>
                  <a:schemeClr val="bg1"/>
                </a:solidFill>
              </a:rPr>
              <a:t>omple</a:t>
            </a:r>
            <a:r>
              <a:rPr lang="es-ES" sz="1800" dirty="0">
                <a:solidFill>
                  <a:schemeClr val="bg1"/>
                </a:solidFill>
              </a:rPr>
              <a:t> la </a:t>
            </a:r>
            <a:r>
              <a:rPr lang="es-ES" sz="1800" dirty="0" err="1">
                <a:solidFill>
                  <a:schemeClr val="bg1"/>
                </a:solidFill>
              </a:rPr>
              <a:t>graella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6152" y="170210"/>
            <a:ext cx="8229600" cy="934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800" b="1" dirty="0" smtClean="0">
                <a:solidFill>
                  <a:srgbClr val="FFFF00"/>
                </a:solidFill>
              </a:rPr>
              <a:t>2.Aprenem</a:t>
            </a:r>
            <a:endParaRPr lang="es-ES" sz="4000" dirty="0">
              <a:solidFill>
                <a:srgbClr val="FFFF00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593627"/>
              </p:ext>
            </p:extLst>
          </p:nvPr>
        </p:nvGraphicFramePr>
        <p:xfrm>
          <a:off x="526447" y="1844824"/>
          <a:ext cx="8141743" cy="458600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633034"/>
                <a:gridCol w="2547085"/>
                <a:gridCol w="2961624"/>
              </a:tblGrid>
              <a:tr h="5784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TÍTOL DEL VÍDEO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De </a:t>
                      </a:r>
                      <a:r>
                        <a:rPr lang="es-ES" sz="1800" dirty="0" err="1">
                          <a:effectLst/>
                        </a:rPr>
                        <a:t>quins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animals</a:t>
                      </a:r>
                      <a:r>
                        <a:rPr lang="es-ES" sz="1800" dirty="0">
                          <a:effectLst/>
                        </a:rPr>
                        <a:t> parla el  </a:t>
                      </a:r>
                      <a:r>
                        <a:rPr lang="es-ES" sz="1800" dirty="0" err="1">
                          <a:effectLst/>
                        </a:rPr>
                        <a:t>reportatge</a:t>
                      </a:r>
                      <a:r>
                        <a:rPr lang="es-ES" sz="1800" dirty="0">
                          <a:effectLst/>
                        </a:rPr>
                        <a:t>?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Què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ens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expliquen</a:t>
                      </a:r>
                      <a:r>
                        <a:rPr lang="en-US" sz="1800" dirty="0">
                          <a:effectLst/>
                        </a:rPr>
                        <a:t>?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/>
                </a:tc>
              </a:tr>
              <a:tr h="1127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ANIMALS DORMILEGUES </a:t>
                      </a:r>
                      <a:endParaRPr lang="es-ES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050" u="sng" dirty="0">
                          <a:effectLst/>
                          <a:hlinkClick r:id="rId4"/>
                        </a:rPr>
                        <a:t>https://www.ccma.cat/tv3/super3/infok/animals-dormilegues/video/5760550/</a:t>
                      </a:r>
                      <a:endParaRPr lang="es-ES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 </a:t>
                      </a:r>
                      <a:endParaRPr lang="es-ES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 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/>
                </a:tc>
              </a:tr>
              <a:tr h="1330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L’EDAT DELS ANIMALS</a:t>
                      </a:r>
                      <a:endParaRPr lang="es-ES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050" u="sng" dirty="0">
                          <a:effectLst/>
                          <a:hlinkClick r:id="rId5"/>
                        </a:rPr>
                        <a:t>https://www.ccma.cat/tv3/super3/infok/ledat-dels-animals/video/5692571</a:t>
                      </a:r>
                      <a:r>
                        <a:rPr lang="ca-ES" sz="1050" u="sng" dirty="0" smtClean="0">
                          <a:effectLst/>
                          <a:hlinkClick r:id="rId5"/>
                        </a:rPr>
                        <a:t>/</a:t>
                      </a:r>
                      <a:endParaRPr lang="es-ES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 </a:t>
                      </a:r>
                      <a:endParaRPr lang="es-ES" sz="1050" dirty="0">
                        <a:effectLst/>
                      </a:endParaRPr>
                    </a:p>
                  </a:txBody>
                  <a:tcPr marL="60814" marR="608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/>
                </a:tc>
              </a:tr>
              <a:tr h="1489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ANIMALS QUE ES DISFRESSEN MILLOR</a:t>
                      </a:r>
                      <a:endParaRPr lang="es-ES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u="sng" dirty="0">
                          <a:effectLst/>
                          <a:hlinkClick r:id="rId6"/>
                        </a:rPr>
                        <a:t>https://www.ccma.cat/tv3/super3/infok/els-animals-que-es-disfressen-millor/video/6031297/</a:t>
                      </a:r>
                      <a:endParaRPr lang="es-ES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 </a:t>
                      </a:r>
                      <a:endParaRPr lang="es-ES" sz="1050" dirty="0">
                        <a:effectLst/>
                      </a:endParaRPr>
                    </a:p>
                  </a:txBody>
                  <a:tcPr marL="60814" marR="608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33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9"/>
          <a:stretch/>
        </p:blipFill>
        <p:spPr>
          <a:xfrm>
            <a:off x="-2096" y="0"/>
            <a:ext cx="9146096" cy="6858000"/>
          </a:xfrm>
          <a:prstGeom prst="rect">
            <a:avLst/>
          </a:prstGeom>
        </p:spPr>
      </p:pic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0" y="332656"/>
            <a:ext cx="8970604" cy="6336704"/>
          </a:xfrm>
        </p:spPr>
      </p:pic>
      <p:sp>
        <p:nvSpPr>
          <p:cNvPr id="6" name="1 Rectángulo"/>
          <p:cNvSpPr/>
          <p:nvPr/>
        </p:nvSpPr>
        <p:spPr>
          <a:xfrm>
            <a:off x="7020272" y="692695"/>
            <a:ext cx="165618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>
                <a:hlinkClick r:id="rId4"/>
              </a:rPr>
              <a:t>https://www.youtube.com/watch?v=00XGd-s0poo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04176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9"/>
          <a:stretch/>
        </p:blipFill>
        <p:spPr>
          <a:xfrm>
            <a:off x="-2096" y="0"/>
            <a:ext cx="9146096" cy="6858000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323528" y="404664"/>
            <a:ext cx="8229600" cy="934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b="1" dirty="0" smtClean="0">
                <a:solidFill>
                  <a:srgbClr val="FFFF00"/>
                </a:solidFill>
              </a:rPr>
              <a:t>3.Endevinalles</a:t>
            </a:r>
            <a:endParaRPr lang="es-ES" sz="3600" dirty="0">
              <a:solidFill>
                <a:srgbClr val="FFFF00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5279"/>
            <a:ext cx="2847769" cy="2021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558" y="271177"/>
            <a:ext cx="4702312" cy="63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9"/>
          <a:stretch/>
        </p:blipFill>
        <p:spPr>
          <a:xfrm>
            <a:off x="-2096" y="0"/>
            <a:ext cx="9146096" cy="6858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00401"/>
            <a:ext cx="2821422" cy="2003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177286"/>
              </p:ext>
            </p:extLst>
          </p:nvPr>
        </p:nvGraphicFramePr>
        <p:xfrm>
          <a:off x="468753" y="1412776"/>
          <a:ext cx="8078148" cy="494780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692524"/>
                <a:gridCol w="2692524"/>
                <a:gridCol w="2693100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1)</a:t>
                      </a:r>
                      <a:endParaRPr lang="es-ES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84" marR="594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2)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84" marR="594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3)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84" marR="59484" marT="0" marB="0"/>
                </a:tc>
              </a:tr>
              <a:tr h="74055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 dirty="0" smtClean="0">
                          <a:effectLst/>
                        </a:rPr>
                        <a:t>Ara</a:t>
                      </a:r>
                      <a:r>
                        <a:rPr lang="ca-ES" sz="1600" baseline="0" dirty="0" smtClean="0">
                          <a:effectLst/>
                        </a:rPr>
                        <a:t> és moment de posar a prova la teva creativitat i imaginació.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 dirty="0" smtClean="0">
                          <a:effectLst/>
                        </a:rPr>
                        <a:t>Inventa </a:t>
                      </a:r>
                      <a:r>
                        <a:rPr lang="ca-ES" sz="1600" dirty="0">
                          <a:effectLst/>
                        </a:rPr>
                        <a:t>una endevinalla sobre algun </a:t>
                      </a:r>
                      <a:r>
                        <a:rPr lang="ca-ES" sz="1600" dirty="0" smtClean="0">
                          <a:effectLst/>
                        </a:rPr>
                        <a:t>animal</a:t>
                      </a:r>
                      <a:r>
                        <a:rPr lang="ca-ES" sz="1600" baseline="0" dirty="0" smtClean="0">
                          <a:effectLst/>
                        </a:rPr>
                        <a:t> i</a:t>
                      </a:r>
                      <a:r>
                        <a:rPr lang="ca-ES" sz="1600" dirty="0" smtClean="0">
                          <a:effectLst/>
                        </a:rPr>
                        <a:t> escriu-la. Si no te’n surts, busca-la.</a:t>
                      </a:r>
                      <a:endParaRPr lang="es-E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</a:rPr>
                        <a:t>(Pots posar alguna pista de dibuix)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84" marR="59484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4703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</a:rPr>
                        <a:t> </a:t>
                      </a:r>
                      <a:endParaRPr lang="ca-ES" sz="16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a-E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a-E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a-E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a-E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84" marR="59484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456152" y="358354"/>
            <a:ext cx="8229600" cy="934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b="1" dirty="0" err="1" smtClean="0">
                <a:solidFill>
                  <a:srgbClr val="FFFF00"/>
                </a:solidFill>
              </a:rPr>
              <a:t>Saps</a:t>
            </a:r>
            <a:r>
              <a:rPr lang="es-ES" b="1" dirty="0" smtClean="0">
                <a:solidFill>
                  <a:srgbClr val="FFFF00"/>
                </a:solidFill>
              </a:rPr>
              <a:t> les </a:t>
            </a:r>
            <a:r>
              <a:rPr lang="es-ES" b="1" dirty="0" err="1" smtClean="0">
                <a:solidFill>
                  <a:srgbClr val="FFFF00"/>
                </a:solidFill>
              </a:rPr>
              <a:t>respostes</a:t>
            </a:r>
            <a:r>
              <a:rPr lang="es-ES" b="1" dirty="0" smtClean="0">
                <a:solidFill>
                  <a:srgbClr val="FFFF00"/>
                </a:solidFill>
              </a:rPr>
              <a:t>?</a:t>
            </a:r>
            <a:endParaRPr lang="es-E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1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3215</TotalTime>
  <Words>406</Words>
  <Application>Microsoft Office PowerPoint</Application>
  <PresentationFormat>Presentación en pantalla (4:3)</PresentationFormat>
  <Paragraphs>119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ELS ANIMALS</vt:lpstr>
      <vt:lpstr>Presentación de PowerPoint</vt:lpstr>
      <vt:lpstr>Segur que tens predilecció per algun animal... tots en tenim. Escull un animal que et faci gràcia o et vingui de gust i BUSCA INFORMACIÓ sobre ell.  Omple una fitxa semblant a aquesta:</vt:lpstr>
      <vt:lpstr>Després de triar l’animal i fer-ne el dibuix, sabries respondre algunes preguntes? Si no saps respondre alguna de les preguntes busca’n informació.</vt:lpstr>
      <vt:lpstr>Pots escriure altres informacions que saps o que has trobat?</vt:lpstr>
      <vt:lpstr>Visualitza els següents vídeos i omple la graella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Us animeu a fer l’animal que heu triat amb papiroflèxia?  Al youtube hi ha molts vídeos tutorials. Si no trobeu el vostre i en voleu fer un altre cap problema!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L’UNIVERS</dc:title>
  <dc:creator>PORTATIL</dc:creator>
  <cp:lastModifiedBy>PORTATIL</cp:lastModifiedBy>
  <cp:revision>177</cp:revision>
  <dcterms:created xsi:type="dcterms:W3CDTF">2020-04-14T09:39:17Z</dcterms:created>
  <dcterms:modified xsi:type="dcterms:W3CDTF">2020-05-16T16:54:10Z</dcterms:modified>
</cp:coreProperties>
</file>