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4" r:id="rId5"/>
    <p:sldId id="260" r:id="rId6"/>
    <p:sldId id="261" r:id="rId7"/>
    <p:sldId id="266" r:id="rId8"/>
    <p:sldId id="265" r:id="rId9"/>
    <p:sldId id="269" r:id="rId10"/>
    <p:sldId id="270" r:id="rId11"/>
    <p:sldId id="267" r:id="rId12"/>
    <p:sldId id="268"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94203" autoAdjust="0"/>
  </p:normalViewPr>
  <p:slideViewPr>
    <p:cSldViewPr>
      <p:cViewPr varScale="1">
        <p:scale>
          <a:sx n="100" d="100"/>
          <a:sy n="100" d="100"/>
        </p:scale>
        <p:origin x="252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B28E0780-E709-4011-88C5-2023E50D8F5A}" type="datetimeFigureOut">
              <a:rPr lang="ca-ES" smtClean="0"/>
              <a:t>24/2/22</a:t>
            </a:fld>
            <a:endParaRPr lang="ca-ES"/>
          </a:p>
        </p:txBody>
      </p:sp>
      <p:sp>
        <p:nvSpPr>
          <p:cNvPr id="5" name="Footer Placeholder 4"/>
          <p:cNvSpPr>
            <a:spLocks noGrp="1"/>
          </p:cNvSpPr>
          <p:nvPr>
            <p:ph type="ftr" sz="quarter" idx="11"/>
          </p:nvPr>
        </p:nvSpPr>
        <p:spPr>
          <a:xfrm>
            <a:off x="914400" y="4323846"/>
            <a:ext cx="4880610" cy="365125"/>
          </a:xfrm>
        </p:spPr>
        <p:txBody>
          <a:bodyPr/>
          <a:lstStyle/>
          <a:p>
            <a:endParaRPr lang="ca-ES"/>
          </a:p>
        </p:txBody>
      </p:sp>
      <p:sp>
        <p:nvSpPr>
          <p:cNvPr id="6" name="Slide Number Placeholder 5"/>
          <p:cNvSpPr>
            <a:spLocks noGrp="1"/>
          </p:cNvSpPr>
          <p:nvPr>
            <p:ph type="sldNum" sz="quarter" idx="12"/>
          </p:nvPr>
        </p:nvSpPr>
        <p:spPr>
          <a:xfrm>
            <a:off x="6057900" y="1430867"/>
            <a:ext cx="2171700" cy="365125"/>
          </a:xfrm>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202225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28E0780-E709-4011-88C5-2023E50D8F5A}" type="datetimeFigureOut">
              <a:rPr lang="ca-ES" smtClean="0"/>
              <a:t>24/2/22</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238083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28E0780-E709-4011-88C5-2023E50D8F5A}" type="datetimeFigureOut">
              <a:rPr lang="ca-ES" smtClean="0"/>
              <a:t>24/2/22</a:t>
            </a:fld>
            <a:endParaRPr lang="ca-ES"/>
          </a:p>
        </p:txBody>
      </p:sp>
      <p:sp>
        <p:nvSpPr>
          <p:cNvPr id="6" name="Footer Placeholder 5"/>
          <p:cNvSpPr>
            <a:spLocks noGrp="1"/>
          </p:cNvSpPr>
          <p:nvPr>
            <p:ph type="ftr" sz="quarter" idx="11"/>
          </p:nvPr>
        </p:nvSpPr>
        <p:spPr>
          <a:xfrm>
            <a:off x="594360" y="381001"/>
            <a:ext cx="4830656" cy="365125"/>
          </a:xfrm>
        </p:spPr>
        <p:txBody>
          <a:bodyPr/>
          <a:lstStyle/>
          <a:p>
            <a:endParaRPr lang="ca-ES"/>
          </a:p>
        </p:txBody>
      </p:sp>
      <p:sp>
        <p:nvSpPr>
          <p:cNvPr id="7" name="Slide Number Placeholder 6"/>
          <p:cNvSpPr>
            <a:spLocks noGrp="1"/>
          </p:cNvSpPr>
          <p:nvPr>
            <p:ph type="sldNum" sz="quarter" idx="12"/>
          </p:nvPr>
        </p:nvSpPr>
        <p:spPr>
          <a:xfrm>
            <a:off x="7882466" y="381001"/>
            <a:ext cx="667174" cy="365125"/>
          </a:xfrm>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3787122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28E0780-E709-4011-88C5-2023E50D8F5A}" type="datetimeFigureOut">
              <a:rPr lang="ca-ES" smtClean="0"/>
              <a:t>24/2/22</a:t>
            </a:fld>
            <a:endParaRPr lang="ca-ES"/>
          </a:p>
        </p:txBody>
      </p:sp>
      <p:sp>
        <p:nvSpPr>
          <p:cNvPr id="6" name="Footer Placeholder 5"/>
          <p:cNvSpPr>
            <a:spLocks noGrp="1"/>
          </p:cNvSpPr>
          <p:nvPr>
            <p:ph type="ftr" sz="quarter" idx="11"/>
          </p:nvPr>
        </p:nvSpPr>
        <p:spPr>
          <a:xfrm>
            <a:off x="594360" y="379438"/>
            <a:ext cx="4830656" cy="365125"/>
          </a:xfrm>
        </p:spPr>
        <p:txBody>
          <a:bodyPr/>
          <a:lstStyle/>
          <a:p>
            <a:endParaRPr lang="ca-ES"/>
          </a:p>
        </p:txBody>
      </p:sp>
      <p:sp>
        <p:nvSpPr>
          <p:cNvPr id="7" name="Slide Number Placeholder 6"/>
          <p:cNvSpPr>
            <a:spLocks noGrp="1"/>
          </p:cNvSpPr>
          <p:nvPr>
            <p:ph type="sldNum" sz="quarter" idx="12"/>
          </p:nvPr>
        </p:nvSpPr>
        <p:spPr>
          <a:xfrm>
            <a:off x="7882466" y="381001"/>
            <a:ext cx="667174" cy="365125"/>
          </a:xfrm>
        </p:spPr>
        <p:txBody>
          <a:bodyPr/>
          <a:lstStyle/>
          <a:p>
            <a:fld id="{67780D03-B1CC-4885-B5B1-2FE53BED055A}" type="slidenum">
              <a:rPr lang="ca-ES" smtClean="0"/>
              <a:t>‹Nº›</a:t>
            </a:fld>
            <a:endParaRPr lang="ca-E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268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28E0780-E709-4011-88C5-2023E50D8F5A}" type="datetimeFigureOut">
              <a:rPr lang="ca-ES" smtClean="0"/>
              <a:t>24/2/22</a:t>
            </a:fld>
            <a:endParaRPr lang="ca-ES"/>
          </a:p>
        </p:txBody>
      </p:sp>
      <p:sp>
        <p:nvSpPr>
          <p:cNvPr id="6" name="Footer Placeholder 5"/>
          <p:cNvSpPr>
            <a:spLocks noGrp="1"/>
          </p:cNvSpPr>
          <p:nvPr>
            <p:ph type="ftr" sz="quarter" idx="11"/>
          </p:nvPr>
        </p:nvSpPr>
        <p:spPr>
          <a:xfrm>
            <a:off x="594360" y="378884"/>
            <a:ext cx="4830656" cy="365125"/>
          </a:xfrm>
        </p:spPr>
        <p:txBody>
          <a:bodyPr/>
          <a:lstStyle/>
          <a:p>
            <a:endParaRPr lang="ca-ES"/>
          </a:p>
        </p:txBody>
      </p:sp>
      <p:sp>
        <p:nvSpPr>
          <p:cNvPr id="7" name="Slide Number Placeholder 6"/>
          <p:cNvSpPr>
            <a:spLocks noGrp="1"/>
          </p:cNvSpPr>
          <p:nvPr>
            <p:ph type="sldNum" sz="quarter" idx="12"/>
          </p:nvPr>
        </p:nvSpPr>
        <p:spPr>
          <a:xfrm>
            <a:off x="7882466" y="381001"/>
            <a:ext cx="667174" cy="365125"/>
          </a:xfrm>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3882163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28E0780-E709-4011-88C5-2023E50D8F5A}" type="datetimeFigureOut">
              <a:rPr lang="ca-ES" smtClean="0"/>
              <a:t>24/2/22</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1724442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28E0780-E709-4011-88C5-2023E50D8F5A}" type="datetimeFigureOut">
              <a:rPr lang="ca-ES" smtClean="0"/>
              <a:t>24/2/22</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129402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8E0780-E709-4011-88C5-2023E50D8F5A}" type="datetimeFigureOut">
              <a:rPr lang="ca-ES" smtClean="0"/>
              <a:t>24/2/22</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272043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28E0780-E709-4011-88C5-2023E50D8F5A}" type="datetimeFigureOut">
              <a:rPr lang="ca-ES" smtClean="0"/>
              <a:t>24/2/22</a:t>
            </a:fld>
            <a:endParaRPr lang="ca-ES"/>
          </a:p>
        </p:txBody>
      </p:sp>
      <p:sp>
        <p:nvSpPr>
          <p:cNvPr id="5" name="Footer Placeholder 4"/>
          <p:cNvSpPr>
            <a:spLocks noGrp="1"/>
          </p:cNvSpPr>
          <p:nvPr>
            <p:ph type="ftr" sz="quarter" idx="11"/>
          </p:nvPr>
        </p:nvSpPr>
        <p:spPr>
          <a:xfrm>
            <a:off x="594360" y="381001"/>
            <a:ext cx="4830656" cy="365125"/>
          </a:xfrm>
        </p:spPr>
        <p:txBody>
          <a:bodyPr/>
          <a:lstStyle/>
          <a:p>
            <a:endParaRPr lang="ca-ES"/>
          </a:p>
        </p:txBody>
      </p:sp>
      <p:sp>
        <p:nvSpPr>
          <p:cNvPr id="6" name="Slide Number Placeholder 5"/>
          <p:cNvSpPr>
            <a:spLocks noGrp="1"/>
          </p:cNvSpPr>
          <p:nvPr>
            <p:ph type="sldNum" sz="quarter" idx="12"/>
          </p:nvPr>
        </p:nvSpPr>
        <p:spPr>
          <a:xfrm>
            <a:off x="7882466" y="381001"/>
            <a:ext cx="667174" cy="365125"/>
          </a:xfrm>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82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8E0780-E709-4011-88C5-2023E50D8F5A}" type="datetimeFigureOut">
              <a:rPr lang="ca-ES" smtClean="0"/>
              <a:t>24/2/22</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401839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28E0780-E709-4011-88C5-2023E50D8F5A}" type="datetimeFigureOut">
              <a:rPr lang="ca-ES" smtClean="0"/>
              <a:t>24/2/22</a:t>
            </a:fld>
            <a:endParaRPr lang="ca-ES"/>
          </a:p>
        </p:txBody>
      </p:sp>
      <p:sp>
        <p:nvSpPr>
          <p:cNvPr id="5" name="Footer Placeholder 4"/>
          <p:cNvSpPr>
            <a:spLocks noGrp="1"/>
          </p:cNvSpPr>
          <p:nvPr>
            <p:ph type="ftr" sz="quarter" idx="11"/>
          </p:nvPr>
        </p:nvSpPr>
        <p:spPr>
          <a:xfrm>
            <a:off x="594360" y="381001"/>
            <a:ext cx="4830656" cy="365125"/>
          </a:xfrm>
        </p:spPr>
        <p:txBody>
          <a:bodyPr/>
          <a:lstStyle/>
          <a:p>
            <a:endParaRPr lang="ca-ES"/>
          </a:p>
        </p:txBody>
      </p:sp>
      <p:sp>
        <p:nvSpPr>
          <p:cNvPr id="6" name="Slide Number Placeholder 5"/>
          <p:cNvSpPr>
            <a:spLocks noGrp="1"/>
          </p:cNvSpPr>
          <p:nvPr>
            <p:ph type="sldNum" sz="quarter" idx="12"/>
          </p:nvPr>
        </p:nvSpPr>
        <p:spPr>
          <a:xfrm>
            <a:off x="7882466" y="381001"/>
            <a:ext cx="667173" cy="365125"/>
          </a:xfrm>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62715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28E0780-E709-4011-88C5-2023E50D8F5A}" type="datetimeFigureOut">
              <a:rPr lang="ca-ES" smtClean="0"/>
              <a:t>24/2/22</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190220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28E0780-E709-4011-88C5-2023E50D8F5A}" type="datetimeFigureOut">
              <a:rPr lang="ca-ES" smtClean="0"/>
              <a:t>24/2/22</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254524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28E0780-E709-4011-88C5-2023E50D8F5A}" type="datetimeFigureOut">
              <a:rPr lang="ca-ES" smtClean="0"/>
              <a:t>24/2/22</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232076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E0780-E709-4011-88C5-2023E50D8F5A}" type="datetimeFigureOut">
              <a:rPr lang="ca-ES" smtClean="0"/>
              <a:t>24/2/22</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343024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28E0780-E709-4011-88C5-2023E50D8F5A}" type="datetimeFigureOut">
              <a:rPr lang="ca-ES" smtClean="0"/>
              <a:t>24/2/22</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19518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28E0780-E709-4011-88C5-2023E50D8F5A}" type="datetimeFigureOut">
              <a:rPr lang="ca-ES" smtClean="0"/>
              <a:t>24/2/22</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7780D03-B1CC-4885-B5B1-2FE53BED055A}" type="slidenum">
              <a:rPr lang="ca-ES" smtClean="0"/>
              <a:t>‹Nº›</a:t>
            </a:fld>
            <a:endParaRPr lang="ca-ES"/>
          </a:p>
        </p:txBody>
      </p:sp>
    </p:spTree>
    <p:extLst>
      <p:ext uri="{BB962C8B-B14F-4D97-AF65-F5344CB8AC3E}">
        <p14:creationId xmlns:p14="http://schemas.microsoft.com/office/powerpoint/2010/main" val="412368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8E0780-E709-4011-88C5-2023E50D8F5A}" type="datetimeFigureOut">
              <a:rPr lang="ca-ES" smtClean="0"/>
              <a:t>24/2/22</a:t>
            </a:fld>
            <a:endParaRPr lang="ca-E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780D03-B1CC-4885-B5B1-2FE53BED055A}" type="slidenum">
              <a:rPr lang="ca-ES" smtClean="0"/>
              <a:t>‹Nº›</a:t>
            </a:fld>
            <a:endParaRPr lang="ca-ES"/>
          </a:p>
        </p:txBody>
      </p:sp>
    </p:spTree>
    <p:extLst>
      <p:ext uri="{BB962C8B-B14F-4D97-AF65-F5344CB8AC3E}">
        <p14:creationId xmlns:p14="http://schemas.microsoft.com/office/powerpoint/2010/main" val="87329961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channel/UC2bayNW10Cer28q-nIy5gbA" TargetMode="External"/><Relationship Id="rId2" Type="http://schemas.openxmlformats.org/officeDocument/2006/relationships/hyperlink" Target="https://agora.xtec.cat/ceip-drseres-alpicat/general/cantania-2022-clara-lart-per-dins/" TargetMode="External"/><Relationship Id="rId1" Type="http://schemas.openxmlformats.org/officeDocument/2006/relationships/slideLayout" Target="../slideLayouts/slideLayout2.xml"/><Relationship Id="rId4" Type="http://schemas.openxmlformats.org/officeDocument/2006/relationships/hyperlink" Target="https://www.youtube.com/user/nologa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espejo, foto, tabla, gato&#10;&#10;Descripción generada automáticamente">
            <a:extLst>
              <a:ext uri="{FF2B5EF4-FFF2-40B4-BE49-F238E27FC236}">
                <a16:creationId xmlns:a16="http://schemas.microsoft.com/office/drawing/2014/main" id="{7F7E3349-2531-8945-B3A6-BA5F3EB1C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76672"/>
            <a:ext cx="6502400" cy="5651500"/>
          </a:xfrm>
          <a:prstGeom prst="rect">
            <a:avLst/>
          </a:prstGeom>
        </p:spPr>
      </p:pic>
    </p:spTree>
    <p:extLst>
      <p:ext uri="{BB962C8B-B14F-4D97-AF65-F5344CB8AC3E}">
        <p14:creationId xmlns:p14="http://schemas.microsoft.com/office/powerpoint/2010/main" val="270037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6F2E7B-7087-C849-96B2-40EAEF2E9C93}"/>
              </a:ext>
            </a:extLst>
          </p:cNvPr>
          <p:cNvSpPr/>
          <p:nvPr/>
        </p:nvSpPr>
        <p:spPr>
          <a:xfrm>
            <a:off x="215516" y="1124744"/>
            <a:ext cx="8712968" cy="6048672"/>
          </a:xfrm>
          <a:prstGeom prst="rect">
            <a:avLst/>
          </a:prstGeom>
        </p:spPr>
        <p:txBody>
          <a:bodyPr vert="horz" lIns="91440" tIns="45720" rIns="91440" bIns="45720" rtlCol="0">
            <a:noAutofit/>
          </a:bodyPr>
          <a:lstStyle/>
          <a:p>
            <a:pPr>
              <a:lnSpc>
                <a:spcPct val="90000"/>
              </a:lnSpc>
              <a:spcAft>
                <a:spcPts val="600"/>
              </a:spcAft>
            </a:pPr>
            <a:r>
              <a:rPr lang="ca-ES" sz="1600" b="1" dirty="0"/>
              <a:t>L’ARGUMENT DE LA HISTÒRIA</a:t>
            </a:r>
          </a:p>
          <a:p>
            <a:pPr>
              <a:lnSpc>
                <a:spcPct val="90000"/>
              </a:lnSpc>
              <a:spcAft>
                <a:spcPts val="600"/>
              </a:spcAft>
            </a:pPr>
            <a:endParaRPr lang="ca-ES" sz="1600" dirty="0"/>
          </a:p>
          <a:p>
            <a:pPr>
              <a:lnSpc>
                <a:spcPct val="150000"/>
              </a:lnSpc>
              <a:spcAft>
                <a:spcPts val="600"/>
              </a:spcAft>
            </a:pPr>
            <a:r>
              <a:rPr lang="ca-ES" dirty="0"/>
              <a:t>Després de passar quinze dies a casa la seva àvia Blanca —dues setmanes fantàstiques en què s’ho han passat la mar de bé fent tota mena de coses—, la Clara espera avorrida que la seva mare la vingui a buscar. Però abans, totes dues tindran temps de viure una altra peripècia. A les golfes l’àvia Blanca hi té guardat un marc enorme sense cap quadre, i proposa a la seva neta que travessin el marc… D’aquesta manera, la Clara i la Blanca començaran una última aventura, aquesta vegada dins de les obres d’art, un món màgic i meravellós on s’alteren les distàncies i el temps corre a una altra velocitat.</a:t>
            </a:r>
            <a:br>
              <a:rPr lang="ca-ES" sz="1600" dirty="0"/>
            </a:br>
            <a:endParaRPr lang="ca-ES" sz="1600" dirty="0"/>
          </a:p>
        </p:txBody>
      </p:sp>
    </p:spTree>
    <p:extLst>
      <p:ext uri="{BB962C8B-B14F-4D97-AF65-F5344CB8AC3E}">
        <p14:creationId xmlns:p14="http://schemas.microsoft.com/office/powerpoint/2010/main" val="370436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B7BDD82-7BF9-8D45-BD59-EE606243DFAD}"/>
              </a:ext>
            </a:extLst>
          </p:cNvPr>
          <p:cNvSpPr/>
          <p:nvPr/>
        </p:nvSpPr>
        <p:spPr>
          <a:xfrm>
            <a:off x="3275856" y="836712"/>
            <a:ext cx="1720343" cy="646331"/>
          </a:xfrm>
          <a:prstGeom prst="rect">
            <a:avLst/>
          </a:prstGeom>
        </p:spPr>
        <p:txBody>
          <a:bodyPr wrap="none">
            <a:spAutoFit/>
          </a:bodyPr>
          <a:lstStyle/>
          <a:p>
            <a:r>
              <a:rPr lang="ca-ES" b="1" dirty="0">
                <a:latin typeface="Aharoni" pitchFamily="2" charset="-79"/>
                <a:cs typeface="Aharoni" pitchFamily="2" charset="-79"/>
              </a:rPr>
              <a:t>LES ENTRADES</a:t>
            </a:r>
          </a:p>
          <a:p>
            <a:endParaRPr lang="es-ES" dirty="0"/>
          </a:p>
        </p:txBody>
      </p:sp>
      <p:sp>
        <p:nvSpPr>
          <p:cNvPr id="5" name="CuadroTexto 4">
            <a:extLst>
              <a:ext uri="{FF2B5EF4-FFF2-40B4-BE49-F238E27FC236}">
                <a16:creationId xmlns:a16="http://schemas.microsoft.com/office/drawing/2014/main" id="{E3938E62-F661-2048-9B1B-382193E38858}"/>
              </a:ext>
            </a:extLst>
          </p:cNvPr>
          <p:cNvSpPr txBox="1"/>
          <p:nvPr/>
        </p:nvSpPr>
        <p:spPr>
          <a:xfrm>
            <a:off x="971600" y="1628800"/>
            <a:ext cx="6840760" cy="3139321"/>
          </a:xfrm>
          <a:prstGeom prst="rect">
            <a:avLst/>
          </a:prstGeom>
          <a:noFill/>
        </p:spPr>
        <p:txBody>
          <a:bodyPr wrap="square">
            <a:spAutoFit/>
          </a:bodyPr>
          <a:lstStyle/>
          <a:p>
            <a:pPr algn="l" rtl="0">
              <a:buFont typeface="Arial" panose="020B0604020202020204" pitchFamily="34" charset="0"/>
              <a:buChar char="•"/>
            </a:pPr>
            <a:r>
              <a:rPr lang="es-ES" b="0" i="0" u="none" strike="noStrike" dirty="0">
                <a:effectLst/>
                <a:latin typeface="Open Sans" panose="020F0502020204030204" pitchFamily="34" charset="0"/>
              </a:rPr>
              <a:t> El preu de cada entrada </a:t>
            </a:r>
            <a:r>
              <a:rPr lang="es-ES" b="0" i="0" u="none" strike="noStrike" dirty="0" err="1">
                <a:effectLst/>
                <a:latin typeface="Open Sans" panose="020F0502020204030204" pitchFamily="34" charset="0"/>
              </a:rPr>
              <a:t>és</a:t>
            </a:r>
            <a:r>
              <a:rPr lang="es-ES" b="0" i="0" u="none" strike="noStrike" dirty="0">
                <a:effectLst/>
                <a:latin typeface="Open Sans" panose="020F0502020204030204" pitchFamily="34" charset="0"/>
              </a:rPr>
              <a:t> de 8,50 Euros.</a:t>
            </a:r>
          </a:p>
          <a:p>
            <a:pPr algn="l" rtl="0">
              <a:buFont typeface="Arial" panose="020B0604020202020204" pitchFamily="34" charset="0"/>
              <a:buChar char="•"/>
            </a:pPr>
            <a:r>
              <a:rPr lang="es-ES" b="0" i="0" u="none" strike="noStrike" dirty="0">
                <a:effectLst/>
                <a:latin typeface="Open Sans" panose="020F0502020204030204" pitchFamily="34" charset="0"/>
              </a:rPr>
              <a:t> Es </a:t>
            </a:r>
            <a:r>
              <a:rPr lang="es-ES" b="0" i="0" u="none" strike="noStrike" dirty="0" err="1">
                <a:effectLst/>
                <a:latin typeface="Open Sans" panose="020F0502020204030204" pitchFamily="34" charset="0"/>
              </a:rPr>
              <a:t>disposarà</a:t>
            </a:r>
            <a:r>
              <a:rPr lang="es-ES" b="0" i="0" u="none" strike="noStrike" dirty="0">
                <a:effectLst/>
                <a:latin typeface="Open Sans" panose="020F0502020204030204" pitchFamily="34" charset="0"/>
              </a:rPr>
              <a:t> de </a:t>
            </a:r>
            <a:r>
              <a:rPr lang="es-ES" b="0" i="0" u="none" strike="noStrike" dirty="0" err="1">
                <a:effectLst/>
                <a:latin typeface="Open Sans" panose="020F0502020204030204" pitchFamily="34" charset="0"/>
              </a:rPr>
              <a:t>dues</a:t>
            </a:r>
            <a:r>
              <a:rPr lang="es-ES" b="0" i="0" u="none" strike="noStrike" dirty="0">
                <a:effectLst/>
                <a:latin typeface="Open Sans" panose="020F0502020204030204" pitchFamily="34" charset="0"/>
              </a:rPr>
              <a:t> </a:t>
            </a:r>
            <a:r>
              <a:rPr lang="es-ES" b="0" i="0" u="none" strike="noStrike" dirty="0" err="1">
                <a:effectLst/>
                <a:latin typeface="Open Sans" panose="020F0502020204030204" pitchFamily="34" charset="0"/>
              </a:rPr>
              <a:t>entrades</a:t>
            </a:r>
            <a:r>
              <a:rPr lang="es-ES" b="0" i="0" u="none" strike="noStrike" dirty="0">
                <a:effectLst/>
                <a:latin typeface="Open Sans" panose="020F0502020204030204" pitchFamily="34" charset="0"/>
              </a:rPr>
              <a:t> per </a:t>
            </a:r>
            <a:r>
              <a:rPr lang="es-ES" b="0" i="0" u="none" strike="noStrike" dirty="0" err="1">
                <a:effectLst/>
                <a:latin typeface="Open Sans" panose="020F0502020204030204" pitchFamily="34" charset="0"/>
              </a:rPr>
              <a:t>alumne</a:t>
            </a:r>
            <a:r>
              <a:rPr lang="es-ES" b="0" i="0" u="none" strike="noStrike" dirty="0">
                <a:effectLst/>
                <a:latin typeface="Open Sans" panose="020F0502020204030204" pitchFamily="34" charset="0"/>
              </a:rPr>
              <a:t>.</a:t>
            </a:r>
          </a:p>
          <a:p>
            <a:pPr algn="l" rtl="0">
              <a:buFont typeface="Arial" panose="020B0604020202020204" pitchFamily="34" charset="0"/>
              <a:buChar char="•"/>
            </a:pPr>
            <a:r>
              <a:rPr lang="es-ES" b="0" i="0" u="none" strike="noStrike" dirty="0">
                <a:effectLst/>
                <a:latin typeface="Open Sans" panose="020F0502020204030204" pitchFamily="34" charset="0"/>
              </a:rPr>
              <a:t> Data </a:t>
            </a:r>
            <a:r>
              <a:rPr lang="es-ES" b="0" i="0" u="none" strike="noStrike" dirty="0" err="1">
                <a:effectLst/>
                <a:latin typeface="Open Sans" panose="020F0502020204030204" pitchFamily="34" charset="0"/>
              </a:rPr>
              <a:t>límit</a:t>
            </a:r>
            <a:r>
              <a:rPr lang="es-ES" b="0" i="0" u="none" strike="noStrike" dirty="0">
                <a:effectLst/>
                <a:latin typeface="Open Sans" panose="020F0502020204030204" pitchFamily="34" charset="0"/>
              </a:rPr>
              <a:t> per pagar </a:t>
            </a:r>
            <a:r>
              <a:rPr lang="es-ES" b="0" i="0" u="none" strike="noStrike" dirty="0" err="1">
                <a:effectLst/>
                <a:latin typeface="Open Sans" panose="020F0502020204030204" pitchFamily="34" charset="0"/>
              </a:rPr>
              <a:t>entrades</a:t>
            </a:r>
            <a:r>
              <a:rPr lang="es-ES" b="0" i="0" u="none" strike="noStrike" dirty="0">
                <a:effectLst/>
                <a:latin typeface="Open Sans" panose="020F0502020204030204" pitchFamily="34" charset="0"/>
              </a:rPr>
              <a:t>: 11 de </a:t>
            </a:r>
            <a:r>
              <a:rPr lang="es-ES" b="0" i="0" u="none" strike="noStrike" dirty="0" err="1">
                <a:effectLst/>
                <a:latin typeface="Open Sans" panose="020F0502020204030204" pitchFamily="34" charset="0"/>
              </a:rPr>
              <a:t>març</a:t>
            </a:r>
            <a:r>
              <a:rPr lang="es-ES" b="0" i="0" u="none" strike="noStrike" dirty="0">
                <a:effectLst/>
                <a:latin typeface="Open Sans" panose="020F0502020204030204" pitchFamily="34" charset="0"/>
              </a:rPr>
              <a:t>.</a:t>
            </a:r>
          </a:p>
          <a:p>
            <a:pPr algn="l" rtl="0">
              <a:buFont typeface="Arial" panose="020B0604020202020204" pitchFamily="34" charset="0"/>
              <a:buChar char="•"/>
            </a:pPr>
            <a:r>
              <a:rPr lang="es-ES" b="0" i="0" u="none" strike="noStrike" dirty="0">
                <a:effectLst/>
                <a:latin typeface="Open Sans" panose="020F0502020204030204" pitchFamily="34" charset="0"/>
              </a:rPr>
              <a:t> Paguen entrada </a:t>
            </a:r>
            <a:r>
              <a:rPr lang="es-ES" b="0" i="0" u="none" strike="noStrike" dirty="0" err="1">
                <a:effectLst/>
                <a:latin typeface="Open Sans" panose="020F0502020204030204" pitchFamily="34" charset="0"/>
              </a:rPr>
              <a:t>tots</a:t>
            </a:r>
            <a:r>
              <a:rPr lang="es-ES" b="0" i="0" u="none" strike="noStrike" dirty="0">
                <a:effectLst/>
                <a:latin typeface="Open Sans" panose="020F0502020204030204" pitchFamily="34" charset="0"/>
              </a:rPr>
              <a:t> </a:t>
            </a:r>
            <a:r>
              <a:rPr lang="es-ES" b="0" i="0" u="none" strike="noStrike" dirty="0" err="1">
                <a:effectLst/>
                <a:latin typeface="Open Sans" panose="020F0502020204030204" pitchFamily="34" charset="0"/>
              </a:rPr>
              <a:t>els</a:t>
            </a:r>
            <a:r>
              <a:rPr lang="es-ES" b="0" i="0" u="none" strike="noStrike" dirty="0">
                <a:effectLst/>
                <a:latin typeface="Open Sans" panose="020F0502020204030204" pitchFamily="34" charset="0"/>
              </a:rPr>
              <a:t> </a:t>
            </a:r>
            <a:r>
              <a:rPr lang="es-ES" b="0" i="0" u="none" strike="noStrike" dirty="0" err="1">
                <a:effectLst/>
                <a:latin typeface="Open Sans" panose="020F0502020204030204" pitchFamily="34" charset="0"/>
              </a:rPr>
              <a:t>nens</a:t>
            </a:r>
            <a:r>
              <a:rPr lang="es-ES" b="0" i="0" u="none" strike="noStrike" dirty="0">
                <a:effectLst/>
                <a:latin typeface="Open Sans" panose="020F0502020204030204" pitchFamily="34" charset="0"/>
              </a:rPr>
              <a:t>/es a partir d’1 </a:t>
            </a:r>
            <a:r>
              <a:rPr lang="es-ES" b="0" i="0" u="none" strike="noStrike" dirty="0" err="1">
                <a:effectLst/>
                <a:latin typeface="Open Sans" panose="020F0502020204030204" pitchFamily="34" charset="0"/>
              </a:rPr>
              <a:t>any</a:t>
            </a:r>
            <a:r>
              <a:rPr lang="es-ES" b="0" i="0" u="none" strike="noStrike" dirty="0">
                <a:effectLst/>
                <a:latin typeface="Open Sans" panose="020F0502020204030204" pitchFamily="34" charset="0"/>
              </a:rPr>
              <a:t>.</a:t>
            </a:r>
          </a:p>
          <a:p>
            <a:pPr algn="l" rtl="0">
              <a:buFont typeface="Arial" panose="020B0604020202020204" pitchFamily="34" charset="0"/>
              <a:buChar char="•"/>
            </a:pPr>
            <a:r>
              <a:rPr lang="es-ES" b="0" i="0" u="none" strike="noStrike" dirty="0">
                <a:effectLst/>
                <a:latin typeface="Open Sans" panose="020F0502020204030204" pitchFamily="34" charset="0"/>
              </a:rPr>
              <a:t> </a:t>
            </a:r>
            <a:r>
              <a:rPr lang="es-ES" b="0" i="0" u="none" strike="noStrike" dirty="0" err="1">
                <a:effectLst/>
                <a:latin typeface="Open Sans" panose="020F0502020204030204" pitchFamily="34" charset="0"/>
              </a:rPr>
              <a:t>Pagament</a:t>
            </a:r>
            <a:r>
              <a:rPr lang="es-ES" b="0" i="0" u="none" strike="noStrike" dirty="0">
                <a:effectLst/>
                <a:latin typeface="Open Sans" panose="020F0502020204030204" pitchFamily="34" charset="0"/>
              </a:rPr>
              <a:t>: A través del número de </a:t>
            </a:r>
            <a:r>
              <a:rPr lang="es-ES" b="0" i="0" u="none" strike="noStrike" dirty="0" err="1">
                <a:effectLst/>
                <a:latin typeface="Open Sans" panose="020F0502020204030204" pitchFamily="34" charset="0"/>
              </a:rPr>
              <a:t>compte</a:t>
            </a:r>
            <a:r>
              <a:rPr lang="es-ES" b="0" i="0" u="none" strike="noStrike" dirty="0">
                <a:effectLst/>
                <a:latin typeface="Open Sans" panose="020F0502020204030204" pitchFamily="34" charset="0"/>
              </a:rPr>
              <a:t> que </a:t>
            </a:r>
            <a:r>
              <a:rPr lang="es-ES" b="0" i="0" u="none" strike="noStrike" dirty="0" err="1">
                <a:effectLst/>
                <a:latin typeface="Open Sans" panose="020F0502020204030204" pitchFamily="34" charset="0"/>
              </a:rPr>
              <a:t>enviarem</a:t>
            </a:r>
            <a:r>
              <a:rPr lang="es-ES" b="0" i="0" u="none" strike="noStrike" dirty="0">
                <a:effectLst/>
                <a:latin typeface="Open Sans" panose="020F0502020204030204" pitchFamily="34" charset="0"/>
              </a:rPr>
              <a:t> per </a:t>
            </a:r>
            <a:r>
              <a:rPr lang="es-ES" b="0" i="0" u="none" strike="noStrike" dirty="0" err="1">
                <a:effectLst/>
                <a:latin typeface="Open Sans" panose="020F0502020204030204" pitchFamily="34" charset="0"/>
              </a:rPr>
              <a:t>correu</a:t>
            </a:r>
            <a:r>
              <a:rPr lang="es-ES" b="0" i="0" u="none" strike="noStrike" dirty="0">
                <a:effectLst/>
                <a:latin typeface="Open Sans" panose="020F0502020204030204" pitchFamily="34" charset="0"/>
              </a:rPr>
              <a:t> </a:t>
            </a:r>
            <a:r>
              <a:rPr lang="es-ES" b="0" i="0" u="none" strike="noStrike" dirty="0" err="1">
                <a:effectLst/>
                <a:latin typeface="Open Sans" panose="020F0502020204030204" pitchFamily="34" charset="0"/>
              </a:rPr>
              <a:t>electrònic</a:t>
            </a:r>
            <a:r>
              <a:rPr lang="es-ES" b="0" i="0" u="none" strike="noStrike" dirty="0">
                <a:effectLst/>
                <a:latin typeface="Open Sans" panose="020F0502020204030204" pitchFamily="34" charset="0"/>
              </a:rPr>
              <a:t>.</a:t>
            </a:r>
          </a:p>
          <a:p>
            <a:pPr algn="l" rtl="0">
              <a:buFont typeface="Arial" panose="020B0604020202020204" pitchFamily="34" charset="0"/>
              <a:buChar char="•"/>
            </a:pPr>
            <a:r>
              <a:rPr lang="es-ES" b="0" i="0" u="none" strike="noStrike" dirty="0">
                <a:effectLst/>
                <a:latin typeface="Open Sans" panose="020F0502020204030204" pitchFamily="34" charset="0"/>
              </a:rPr>
              <a:t> </a:t>
            </a:r>
            <a:r>
              <a:rPr lang="es-ES" b="0" i="0" u="none" strike="noStrike" dirty="0" err="1">
                <a:effectLst/>
                <a:latin typeface="Open Sans" panose="020F0502020204030204" pitchFamily="34" charset="0"/>
              </a:rPr>
              <a:t>Durant</a:t>
            </a:r>
            <a:r>
              <a:rPr lang="es-ES" b="0" i="0" u="none" strike="noStrike" dirty="0">
                <a:effectLst/>
                <a:latin typeface="Open Sans" panose="020F0502020204030204" pitchFamily="34" charset="0"/>
              </a:rPr>
              <a:t> </a:t>
            </a:r>
            <a:r>
              <a:rPr lang="es-ES" b="0" i="0" u="none" strike="noStrike" dirty="0" err="1">
                <a:effectLst/>
                <a:latin typeface="Open Sans" panose="020F0502020204030204" pitchFamily="34" charset="0"/>
              </a:rPr>
              <a:t>l’abril</a:t>
            </a:r>
            <a:r>
              <a:rPr lang="es-ES" b="0" i="0" u="none" strike="noStrike" dirty="0">
                <a:effectLst/>
                <a:latin typeface="Open Sans" panose="020F0502020204030204" pitchFamily="34" charset="0"/>
              </a:rPr>
              <a:t> </a:t>
            </a:r>
            <a:r>
              <a:rPr lang="es-ES" b="0" i="0" u="none" strike="noStrike" dirty="0" err="1">
                <a:effectLst/>
                <a:latin typeface="Open Sans" panose="020F0502020204030204" pitchFamily="34" charset="0"/>
              </a:rPr>
              <a:t>rebreu</a:t>
            </a:r>
            <a:r>
              <a:rPr lang="es-ES" b="0" i="0" u="none" strike="noStrike" dirty="0">
                <a:effectLst/>
                <a:latin typeface="Open Sans" panose="020F0502020204030204" pitchFamily="34" charset="0"/>
              </a:rPr>
              <a:t> les </a:t>
            </a:r>
            <a:r>
              <a:rPr lang="es-ES" b="0" i="0" u="none" strike="noStrike" dirty="0" err="1">
                <a:effectLst/>
                <a:latin typeface="Open Sans" panose="020F0502020204030204" pitchFamily="34" charset="0"/>
              </a:rPr>
              <a:t>entrades</a:t>
            </a:r>
            <a:r>
              <a:rPr lang="es-ES" b="0" i="0" u="none" strike="noStrike" dirty="0">
                <a:effectLst/>
                <a:latin typeface="Open Sans" panose="020F0502020204030204" pitchFamily="34" charset="0"/>
              </a:rPr>
              <a:t> (les </a:t>
            </a:r>
            <a:r>
              <a:rPr lang="es-ES" b="0" i="0" u="none" strike="noStrike" dirty="0" err="1">
                <a:effectLst/>
                <a:latin typeface="Open Sans" panose="020F0502020204030204" pitchFamily="34" charset="0"/>
              </a:rPr>
              <a:t>donarem</a:t>
            </a:r>
            <a:r>
              <a:rPr lang="es-ES" b="0" i="0" u="none" strike="noStrike" dirty="0">
                <a:effectLst/>
                <a:latin typeface="Open Sans" panose="020F0502020204030204" pitchFamily="34" charset="0"/>
              </a:rPr>
              <a:t> </a:t>
            </a:r>
            <a:r>
              <a:rPr lang="es-ES" b="0" i="0" u="none" strike="noStrike" dirty="0" err="1">
                <a:effectLst/>
                <a:latin typeface="Open Sans" panose="020F0502020204030204" pitchFamily="34" charset="0"/>
              </a:rPr>
              <a:t>als</a:t>
            </a:r>
            <a:r>
              <a:rPr lang="es-ES" b="0" i="0" u="none" strike="noStrike" dirty="0">
                <a:effectLst/>
                <a:latin typeface="Open Sans" panose="020F0502020204030204" pitchFamily="34" charset="0"/>
              </a:rPr>
              <a:t> </a:t>
            </a:r>
            <a:r>
              <a:rPr lang="es-ES" b="0" i="0" u="none" strike="noStrike" dirty="0" err="1">
                <a:effectLst/>
                <a:latin typeface="Open Sans" panose="020F0502020204030204" pitchFamily="34" charset="0"/>
              </a:rPr>
              <a:t>vostres</a:t>
            </a:r>
            <a:r>
              <a:rPr lang="es-ES" b="0" i="0" u="none" strike="noStrike" dirty="0">
                <a:effectLst/>
                <a:latin typeface="Open Sans" panose="020F0502020204030204" pitchFamily="34" charset="0"/>
              </a:rPr>
              <a:t> </a:t>
            </a:r>
            <a:r>
              <a:rPr lang="es-ES" b="0" i="0" u="none" strike="noStrike" dirty="0" err="1">
                <a:effectLst/>
                <a:latin typeface="Open Sans" panose="020F0502020204030204" pitchFamily="34" charset="0"/>
              </a:rPr>
              <a:t>fills</a:t>
            </a:r>
            <a:r>
              <a:rPr lang="es-ES" b="0" i="0" u="none" strike="noStrike" dirty="0">
                <a:effectLst/>
                <a:latin typeface="Open Sans" panose="020F0502020204030204" pitchFamily="34" charset="0"/>
              </a:rPr>
              <a:t>/es en </a:t>
            </a:r>
            <a:r>
              <a:rPr lang="es-ES" b="0" i="0" u="none" strike="noStrike" dirty="0" err="1">
                <a:effectLst/>
                <a:latin typeface="Open Sans" panose="020F0502020204030204" pitchFamily="34" charset="0"/>
              </a:rPr>
              <a:t>paper</a:t>
            </a:r>
            <a:r>
              <a:rPr lang="es-ES" b="0" i="0" u="none" strike="noStrike" dirty="0">
                <a:effectLst/>
                <a:latin typeface="Open Sans" panose="020F0502020204030204" pitchFamily="34" charset="0"/>
              </a:rPr>
              <a:t>).</a:t>
            </a:r>
          </a:p>
          <a:p>
            <a:pPr algn="l" rtl="0">
              <a:buFont typeface="Arial" panose="020B0604020202020204" pitchFamily="34" charset="0"/>
              <a:buChar char="•"/>
            </a:pPr>
            <a:r>
              <a:rPr lang="es-ES" b="0" i="0" u="none" strike="noStrike" dirty="0">
                <a:effectLst/>
                <a:latin typeface="Open Sans" panose="020F0502020204030204" pitchFamily="34" charset="0"/>
              </a:rPr>
              <a:t> A partir del 16 </a:t>
            </a:r>
            <a:r>
              <a:rPr lang="es-ES" b="0" i="0" u="none" strike="noStrike" dirty="0" err="1">
                <a:effectLst/>
                <a:latin typeface="Open Sans" panose="020F0502020204030204" pitchFamily="34" charset="0"/>
              </a:rPr>
              <a:t>d’abril</a:t>
            </a:r>
            <a:r>
              <a:rPr lang="es-ES" b="0" i="0" u="none" strike="noStrike" dirty="0">
                <a:effectLst/>
                <a:latin typeface="Open Sans" panose="020F0502020204030204" pitchFamily="34" charset="0"/>
              </a:rPr>
              <a:t> de 2020, si queden </a:t>
            </a:r>
            <a:r>
              <a:rPr lang="es-ES" b="0" i="0" u="none" strike="noStrike" dirty="0" err="1">
                <a:effectLst/>
                <a:latin typeface="Open Sans" panose="020F0502020204030204" pitchFamily="34" charset="0"/>
              </a:rPr>
              <a:t>entrades</a:t>
            </a:r>
            <a:r>
              <a:rPr lang="es-ES" b="0" i="0" u="none" strike="noStrike" dirty="0">
                <a:effectLst/>
                <a:latin typeface="Open Sans" panose="020F0502020204030204" pitchFamily="34" charset="0"/>
              </a:rPr>
              <a:t> disponibles, es posaran a la venda per al </a:t>
            </a:r>
            <a:r>
              <a:rPr lang="es-ES" b="0" i="0" u="none" strike="noStrike" dirty="0" err="1">
                <a:effectLst/>
                <a:latin typeface="Open Sans" panose="020F0502020204030204" pitchFamily="34" charset="0"/>
              </a:rPr>
              <a:t>públic</a:t>
            </a:r>
            <a:r>
              <a:rPr lang="es-ES" b="0" i="0" u="none" strike="noStrike" dirty="0">
                <a:effectLst/>
                <a:latin typeface="Open Sans" panose="020F0502020204030204" pitchFamily="34" charset="0"/>
              </a:rPr>
              <a:t> en general. Es </a:t>
            </a:r>
            <a:r>
              <a:rPr lang="es-ES" b="0" i="0" u="none" strike="noStrike" dirty="0" err="1">
                <a:effectLst/>
                <a:latin typeface="Open Sans" panose="020F0502020204030204" pitchFamily="34" charset="0"/>
              </a:rPr>
              <a:t>vendran</a:t>
            </a:r>
            <a:r>
              <a:rPr lang="es-ES" b="0" i="0" u="none" strike="noStrike" dirty="0">
                <a:effectLst/>
                <a:latin typeface="Open Sans" panose="020F0502020204030204" pitchFamily="34" charset="0"/>
              </a:rPr>
              <a:t> a les </a:t>
            </a:r>
            <a:r>
              <a:rPr lang="es-ES" b="0" i="0" u="none" strike="noStrike" dirty="0" err="1">
                <a:effectLst/>
                <a:latin typeface="Open Sans" panose="020F0502020204030204" pitchFamily="34" charset="0"/>
              </a:rPr>
              <a:t>taquilles</a:t>
            </a:r>
            <a:r>
              <a:rPr lang="es-ES" b="0" i="0" u="none" strike="noStrike" dirty="0">
                <a:effectLst/>
                <a:latin typeface="Open Sans" panose="020F0502020204030204" pitchFamily="34" charset="0"/>
              </a:rPr>
              <a:t> i a la web de </a:t>
            </a:r>
            <a:r>
              <a:rPr lang="es-ES" b="0" i="0" u="none" strike="noStrike" dirty="0" err="1">
                <a:effectLst/>
                <a:latin typeface="Open Sans" panose="020F0502020204030204" pitchFamily="34" charset="0"/>
              </a:rPr>
              <a:t>l’Auditori</a:t>
            </a:r>
            <a:r>
              <a:rPr lang="es-ES" b="0" i="0" u="none" strike="noStrike" dirty="0">
                <a:effectLst/>
                <a:latin typeface="Open Sans" panose="020F0502020204030204" pitchFamily="34" charset="0"/>
              </a:rPr>
              <a:t> de Barcelona.</a:t>
            </a:r>
          </a:p>
        </p:txBody>
      </p:sp>
    </p:spTree>
    <p:extLst>
      <p:ext uri="{BB962C8B-B14F-4D97-AF65-F5344CB8AC3E}">
        <p14:creationId xmlns:p14="http://schemas.microsoft.com/office/powerpoint/2010/main" val="159255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D829089-3448-CF43-9C37-0C7BBE25AA1B}"/>
              </a:ext>
            </a:extLst>
          </p:cNvPr>
          <p:cNvSpPr/>
          <p:nvPr/>
        </p:nvSpPr>
        <p:spPr>
          <a:xfrm>
            <a:off x="3131840" y="692696"/>
            <a:ext cx="2316660" cy="369332"/>
          </a:xfrm>
          <a:prstGeom prst="rect">
            <a:avLst/>
          </a:prstGeom>
        </p:spPr>
        <p:txBody>
          <a:bodyPr wrap="none">
            <a:spAutoFit/>
          </a:bodyPr>
          <a:lstStyle/>
          <a:p>
            <a:r>
              <a:rPr lang="ca-ES" b="1" dirty="0">
                <a:latin typeface="Aharoni" pitchFamily="2" charset="-79"/>
                <a:cs typeface="Aharoni" pitchFamily="2" charset="-79"/>
              </a:rPr>
              <a:t>ADRECES D’INTERÉS</a:t>
            </a:r>
            <a:endParaRPr lang="es-ES" dirty="0"/>
          </a:p>
        </p:txBody>
      </p:sp>
      <p:sp>
        <p:nvSpPr>
          <p:cNvPr id="5" name="CuadroTexto 4">
            <a:extLst>
              <a:ext uri="{FF2B5EF4-FFF2-40B4-BE49-F238E27FC236}">
                <a16:creationId xmlns:a16="http://schemas.microsoft.com/office/drawing/2014/main" id="{92669E49-921C-1C4C-BD51-BD5213C4D0AC}"/>
              </a:ext>
            </a:extLst>
          </p:cNvPr>
          <p:cNvSpPr txBox="1"/>
          <p:nvPr/>
        </p:nvSpPr>
        <p:spPr>
          <a:xfrm>
            <a:off x="899592" y="1916832"/>
            <a:ext cx="7200800" cy="2585323"/>
          </a:xfrm>
          <a:prstGeom prst="rect">
            <a:avLst/>
          </a:prstGeom>
          <a:noFill/>
        </p:spPr>
        <p:txBody>
          <a:bodyPr wrap="square">
            <a:spAutoFit/>
          </a:bodyPr>
          <a:lstStyle/>
          <a:p>
            <a:r>
              <a:rPr lang="es-ES" dirty="0">
                <a:hlinkClick r:id="rId2"/>
              </a:rPr>
              <a:t>https://agora.xtec.cat/ceip-drseres-alpicat/general/cantania-2022-clara-lart-per-dins/</a:t>
            </a:r>
            <a:endParaRPr lang="es-ES" dirty="0"/>
          </a:p>
          <a:p>
            <a:endParaRPr lang="es-ES" dirty="0"/>
          </a:p>
          <a:p>
            <a:r>
              <a:rPr lang="es-ES" dirty="0">
                <a:hlinkClick r:id="rId3"/>
              </a:rPr>
              <a:t>https://www.youtube.com/channel/UC2bayNW10Cer28q-nIy5gbA</a:t>
            </a:r>
            <a:endParaRPr lang="es-ES" dirty="0"/>
          </a:p>
          <a:p>
            <a:endParaRPr lang="es-ES" dirty="0"/>
          </a:p>
          <a:p>
            <a:r>
              <a:rPr lang="es-ES" dirty="0">
                <a:hlinkClick r:id="rId4"/>
              </a:rPr>
              <a:t>https://www.youtube.com/user/nologas</a:t>
            </a:r>
            <a:endParaRPr lang="es-ES" dirty="0"/>
          </a:p>
          <a:p>
            <a:endParaRPr lang="es-ES" dirty="0"/>
          </a:p>
          <a:p>
            <a:endParaRPr lang="es-ES" dirty="0"/>
          </a:p>
        </p:txBody>
      </p:sp>
    </p:spTree>
    <p:extLst>
      <p:ext uri="{BB962C8B-B14F-4D97-AF65-F5344CB8AC3E}">
        <p14:creationId xmlns:p14="http://schemas.microsoft.com/office/powerpoint/2010/main" val="419854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504" y="201930"/>
            <a:ext cx="8928992" cy="5807615"/>
          </a:xfrm>
          <a:prstGeom prst="rect">
            <a:avLst/>
          </a:prstGeom>
          <a:noFill/>
        </p:spPr>
        <p:txBody>
          <a:bodyPr wrap="square" rtlCol="0">
            <a:spAutoFit/>
          </a:bodyPr>
          <a:lstStyle/>
          <a:p>
            <a:pPr algn="ctr"/>
            <a:r>
              <a:rPr lang="ca-ES" sz="2000" b="1" dirty="0">
                <a:latin typeface="Aharoni" pitchFamily="2" charset="-79"/>
                <a:cs typeface="Aharoni" pitchFamily="2" charset="-79"/>
              </a:rPr>
              <a:t>ON ACTUAREM?</a:t>
            </a:r>
          </a:p>
          <a:p>
            <a:endParaRPr lang="ca-ES" dirty="0"/>
          </a:p>
          <a:p>
            <a:pPr>
              <a:lnSpc>
                <a:spcPct val="150000"/>
              </a:lnSpc>
            </a:pPr>
            <a:r>
              <a:rPr lang="ca-ES" sz="1400" dirty="0">
                <a:latin typeface="Arial"/>
              </a:rPr>
              <a:t>L'Auditori de Barcelona és un modern edifici de 42.000 metres quadrats dissenyat per l'arquitecte Rafael Moneo que es va inaugurar el 22 de març del 1999. Es troba al centre del nou pol de desplegament urbà de la plaça de les Glòries, on conflueixen les tres avingudes més grans i més llargues de la ciutat (la Diagonal, la Gran Via i la Meridiana) a prop del casc antic de la ciutat, del seu Eixample, al costat del Teatre Nacional, el nus de les Glòries, l'obertura de la Diagonal al Mar, el districte 22 i la zona del Fòrum.</a:t>
            </a:r>
          </a:p>
          <a:p>
            <a:pPr>
              <a:lnSpc>
                <a:spcPct val="150000"/>
              </a:lnSpc>
            </a:pPr>
            <a:endParaRPr lang="ca-ES" sz="1400" dirty="0">
              <a:latin typeface="Arial"/>
            </a:endParaRPr>
          </a:p>
          <a:p>
            <a:pPr>
              <a:lnSpc>
                <a:spcPct val="150000"/>
              </a:lnSpc>
            </a:pPr>
            <a:r>
              <a:rPr lang="ca-ES" sz="1400" dirty="0">
                <a:latin typeface="Arial"/>
              </a:rPr>
              <a:t>L'edifici combina la sòbria modernitat externa amb la Sala 1 Pau Casals per a 2.200 espectadors (que és la sala on actuarem), la Sala 2 Oriol Martorell, amb 600 localitats, la Sala 3 Tete Montoliu de 400 places i la recent inaugurada Sala 4 Alicia de Larrocha, de 152 localitats. L'acústica de les sales ha estat minuciosament estudiada dintre del projecte per l'enginyer especialitzat Higini </a:t>
            </a:r>
            <a:r>
              <a:rPr lang="ca-ES" sz="1400" dirty="0" err="1">
                <a:latin typeface="Arial"/>
              </a:rPr>
              <a:t>Arau</a:t>
            </a:r>
            <a:r>
              <a:rPr lang="ca-ES" sz="1400" dirty="0">
                <a:latin typeface="Arial"/>
              </a:rPr>
              <a:t>.</a:t>
            </a:r>
            <a:br>
              <a:rPr lang="ca-ES" sz="1400" dirty="0"/>
            </a:br>
            <a:r>
              <a:rPr lang="ca-ES" sz="1400" dirty="0"/>
              <a:t>A</a:t>
            </a:r>
            <a:r>
              <a:rPr lang="ca-ES" sz="1400" dirty="0">
                <a:latin typeface="Arial"/>
              </a:rPr>
              <a:t> l'atri central d'accés s'hi ha construït una monumental llanterna cúbica de vidre en forma d'impluvi, decorada amb pintures ratllades de Pablo </a:t>
            </a:r>
            <a:r>
              <a:rPr lang="ca-ES" sz="1400" dirty="0" err="1">
                <a:latin typeface="Arial"/>
              </a:rPr>
              <a:t>Palazuelo</a:t>
            </a:r>
            <a:r>
              <a:rPr lang="ca-ES" sz="1400" dirty="0">
                <a:latin typeface="Arial"/>
              </a:rPr>
              <a:t> (és el punt de trobada d’abans i després del concert, exactament a la columna vermella). </a:t>
            </a:r>
            <a:br>
              <a:rPr lang="ca-ES" sz="1400" dirty="0"/>
            </a:br>
            <a:r>
              <a:rPr lang="ca-ES" sz="1400" dirty="0">
                <a:latin typeface="Arial"/>
              </a:rPr>
              <a:t>Al mateix complex musical, hi tenen la seva seu l'Escola Superior de Música de Catalunya (ESMUC) i el Museu de la Música. Això converteix l'Auditori en un focus de la vida musical de la ciutat en els diferents camps de la divulgació, la docència i la recerca</a:t>
            </a:r>
            <a:r>
              <a:rPr lang="es-ES" sz="1400" dirty="0">
                <a:latin typeface="Arial"/>
              </a:rPr>
              <a:t>.</a:t>
            </a:r>
            <a:endParaRPr lang="ca-ES" sz="1400" dirty="0"/>
          </a:p>
        </p:txBody>
      </p:sp>
    </p:spTree>
    <p:extLst>
      <p:ext uri="{BB962C8B-B14F-4D97-AF65-F5344CB8AC3E}">
        <p14:creationId xmlns:p14="http://schemas.microsoft.com/office/powerpoint/2010/main" val="182528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24744"/>
            <a:ext cx="6287344" cy="25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915816" y="473950"/>
            <a:ext cx="2829622" cy="400110"/>
          </a:xfrm>
          <a:prstGeom prst="rect">
            <a:avLst/>
          </a:prstGeom>
        </p:spPr>
        <p:txBody>
          <a:bodyPr wrap="none">
            <a:spAutoFit/>
          </a:bodyPr>
          <a:lstStyle/>
          <a:p>
            <a:pPr lvl="0" algn="ctr"/>
            <a:r>
              <a:rPr lang="ca-ES" sz="2000" b="1" dirty="0">
                <a:latin typeface="Aharoni" pitchFamily="2" charset="-79"/>
                <a:cs typeface="Aharoni" pitchFamily="2" charset="-79"/>
              </a:rPr>
              <a:t>VISTES DE L’AUDITORI</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34" y="4077072"/>
            <a:ext cx="4665390" cy="1686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7" y="4437112"/>
            <a:ext cx="3789065" cy="2070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51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a captura de pantalla de una red social&#10;&#10;Descripción generada automáticamente">
            <a:extLst>
              <a:ext uri="{FF2B5EF4-FFF2-40B4-BE49-F238E27FC236}">
                <a16:creationId xmlns:a16="http://schemas.microsoft.com/office/drawing/2014/main" id="{46C801BE-90B5-6842-B744-89919E5C86F1}"/>
              </a:ext>
            </a:extLst>
          </p:cNvPr>
          <p:cNvPicPr>
            <a:picLocks noChangeAspect="1"/>
          </p:cNvPicPr>
          <p:nvPr/>
        </p:nvPicPr>
        <p:blipFill rotWithShape="1">
          <a:blip r:embed="rId2">
            <a:extLst>
              <a:ext uri="{28A0092B-C50C-407E-A947-70E740481C1C}">
                <a14:useLocalDpi xmlns:a14="http://schemas.microsoft.com/office/drawing/2010/main" val="0"/>
              </a:ext>
            </a:extLst>
          </a:blip>
          <a:srcRect l="9051" t="36141" r="29525" b="18501"/>
          <a:stretch/>
        </p:blipFill>
        <p:spPr>
          <a:xfrm>
            <a:off x="47497" y="1268760"/>
            <a:ext cx="9049005" cy="4176464"/>
          </a:xfrm>
          <a:prstGeom prst="rect">
            <a:avLst/>
          </a:prstGeom>
        </p:spPr>
      </p:pic>
    </p:spTree>
    <p:extLst>
      <p:ext uri="{BB962C8B-B14F-4D97-AF65-F5344CB8AC3E}">
        <p14:creationId xmlns:p14="http://schemas.microsoft.com/office/powerpoint/2010/main" val="3375336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332656"/>
            <a:ext cx="6500498" cy="400110"/>
          </a:xfrm>
          <a:prstGeom prst="rect">
            <a:avLst/>
          </a:prstGeom>
        </p:spPr>
        <p:txBody>
          <a:bodyPr wrap="none">
            <a:spAutoFit/>
          </a:bodyPr>
          <a:lstStyle/>
          <a:p>
            <a:pPr lvl="0" algn="ctr"/>
            <a:r>
              <a:rPr lang="ca-ES" sz="2000" b="1" dirty="0">
                <a:latin typeface="Aharoni" pitchFamily="2" charset="-79"/>
                <a:cs typeface="Aharoni" pitchFamily="2" charset="-79"/>
              </a:rPr>
              <a:t>ON ESTAREM UBICATS I QUINES ESCOLES HI HAURÀ?</a:t>
            </a:r>
          </a:p>
        </p:txBody>
      </p:sp>
      <p:pic>
        <p:nvPicPr>
          <p:cNvPr id="3" name="Imagen 2" descr="Interfaz de usuario gráfica&#10;&#10;Descripción generada automáticamente">
            <a:extLst>
              <a:ext uri="{FF2B5EF4-FFF2-40B4-BE49-F238E27FC236}">
                <a16:creationId xmlns:a16="http://schemas.microsoft.com/office/drawing/2014/main" id="{C05BCCE7-0A1C-624F-9353-07107FCE6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6571"/>
            <a:ext cx="9144000" cy="6204857"/>
          </a:xfrm>
          <a:prstGeom prst="rect">
            <a:avLst/>
          </a:prstGeom>
        </p:spPr>
      </p:pic>
    </p:spTree>
    <p:extLst>
      <p:ext uri="{BB962C8B-B14F-4D97-AF65-F5344CB8AC3E}">
        <p14:creationId xmlns:p14="http://schemas.microsoft.com/office/powerpoint/2010/main" val="219462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66623"/>
            <a:ext cx="9144000" cy="6124754"/>
          </a:xfrm>
          <a:prstGeom prst="rect">
            <a:avLst/>
          </a:prstGeom>
        </p:spPr>
        <p:txBody>
          <a:bodyPr wrap="square">
            <a:spAutoFit/>
          </a:bodyPr>
          <a:lstStyle/>
          <a:p>
            <a:pPr lvl="0" algn="ctr"/>
            <a:r>
              <a:rPr lang="ca-ES" sz="2000" b="1" dirty="0">
                <a:latin typeface="Aharoni" pitchFamily="2" charset="-79"/>
                <a:cs typeface="Aharoni" pitchFamily="2" charset="-79"/>
              </a:rPr>
              <a:t>INDICACIONS PER A L’ALUMNAT</a:t>
            </a:r>
          </a:p>
          <a:p>
            <a:pPr lvl="0" algn="ctr"/>
            <a:endParaRPr lang="ca-ES" sz="2000" b="1" dirty="0">
              <a:latin typeface="Aharoni" pitchFamily="2" charset="-79"/>
              <a:cs typeface="Aharoni" pitchFamily="2" charset="-79"/>
            </a:endParaRPr>
          </a:p>
          <a:p>
            <a:pPr lvl="0"/>
            <a:r>
              <a:rPr lang="ca-ES" sz="1600" dirty="0"/>
              <a:t>• Tots els que estem a l’escenari hem d’anar vestits amb samarreta de color negre(millor llisa sense cap dibuix o lletres) i pantalons o faldilles negres, preferiblement amb butxaques per a poder guardar material.</a:t>
            </a:r>
          </a:p>
          <a:p>
            <a:pPr lvl="0"/>
            <a:r>
              <a:rPr lang="ca-ES" sz="1600" dirty="0"/>
              <a:t>• Ens ha de quedar ben clar quan haguem d’utilitzar el material i quan no, per tal que no hi hagi confusions.</a:t>
            </a:r>
          </a:p>
          <a:p>
            <a:pPr lvl="0"/>
            <a:endParaRPr lang="ca-ES" sz="1600" dirty="0"/>
          </a:p>
          <a:p>
            <a:pPr lvl="0"/>
            <a:r>
              <a:rPr lang="ca-ES" sz="1600" dirty="0"/>
              <a:t>• Hem de pensar en tot moment que estem a un lloc públic i que, per tant, hem de cuidar els espais (no llençar papers, no embrutar les parets, etc.). </a:t>
            </a:r>
          </a:p>
          <a:p>
            <a:pPr lvl="0"/>
            <a:r>
              <a:rPr lang="ca-ES" sz="1600" dirty="0"/>
              <a:t>• A l’escenari, hem d’entrar amb tranquil·litat, sense córrer ni donar empentes, ja que tots tenim el lloc reservat. Hem de tenir una bona actitud, actitud d’artistes tant quan cantem com quan no estiguem cantant.</a:t>
            </a:r>
          </a:p>
          <a:p>
            <a:pPr lvl="0"/>
            <a:r>
              <a:rPr lang="ca-ES" sz="1600" dirty="0"/>
              <a:t>• A vegades hi haurà molts focus amb llum i a vegades estarem a les fosques. Encara que no s’hi vegi, el so es propaga igual. A la sala hi ha micròfons per tot arreu, els anomenats </a:t>
            </a:r>
            <a:r>
              <a:rPr lang="ca-ES" sz="1600" dirty="0" err="1"/>
              <a:t>micros</a:t>
            </a:r>
            <a:r>
              <a:rPr lang="ca-ES" sz="1600" dirty="0"/>
              <a:t> d’ambient, que capten qualsevol comentari per fluixet que el diguem.</a:t>
            </a:r>
          </a:p>
          <a:p>
            <a:pPr lvl="0"/>
            <a:r>
              <a:rPr lang="ca-ES" sz="1600" dirty="0"/>
              <a:t>• Hem de cantar en tot moment com sabem cantar. Si cridem més del compte, no s’entendrà el text i quedarà malament. Hem de cantar com si estiguéssim a la classe, ja que els micròfons ja fan la seva funció.</a:t>
            </a:r>
          </a:p>
          <a:p>
            <a:r>
              <a:rPr lang="ca-ES" sz="1600" dirty="0"/>
              <a:t>• Reaccionar ràpid a totes les indicacions del director (verbals o gestuals).</a:t>
            </a:r>
          </a:p>
          <a:p>
            <a:r>
              <a:rPr lang="ca-ES" sz="1600" dirty="0"/>
              <a:t>• Fer cas de les persones de l'organització, d’altres mestres, del director....</a:t>
            </a:r>
          </a:p>
          <a:p>
            <a:r>
              <a:rPr lang="ca-ES" sz="1600" dirty="0"/>
              <a:t>• No menjar (xiclet, caramels, etc.)</a:t>
            </a:r>
          </a:p>
          <a:p>
            <a:r>
              <a:rPr lang="ca-ES" sz="1600" dirty="0"/>
              <a:t>• Hem de vetllar en tot moment que vagi bé, per tant, quan estem a l’escenari, no ens agradaria haver de canviar algun/a nen/a de lloc per tal que tot funcioni millor.</a:t>
            </a:r>
          </a:p>
        </p:txBody>
      </p:sp>
    </p:spTree>
    <p:extLst>
      <p:ext uri="{BB962C8B-B14F-4D97-AF65-F5344CB8AC3E}">
        <p14:creationId xmlns:p14="http://schemas.microsoft.com/office/powerpoint/2010/main" val="182965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39674B9-20AA-4C49-A918-511B846A6F91}"/>
              </a:ext>
            </a:extLst>
          </p:cNvPr>
          <p:cNvSpPr/>
          <p:nvPr/>
        </p:nvSpPr>
        <p:spPr>
          <a:xfrm>
            <a:off x="395536" y="197346"/>
            <a:ext cx="7920880" cy="6463308"/>
          </a:xfrm>
          <a:prstGeom prst="rect">
            <a:avLst/>
          </a:prstGeom>
        </p:spPr>
        <p:txBody>
          <a:bodyPr wrap="square">
            <a:spAutoFit/>
          </a:bodyPr>
          <a:lstStyle/>
          <a:p>
            <a:endParaRPr lang="ca-ES" dirty="0"/>
          </a:p>
          <a:p>
            <a:r>
              <a:rPr lang="ca-ES" dirty="0"/>
              <a:t>• En acabar l’assaig, deixar l’escenari net de jaquetes, elements escènics, bosses...</a:t>
            </a:r>
          </a:p>
          <a:p>
            <a:endParaRPr lang="ca-ES" dirty="0"/>
          </a:p>
          <a:p>
            <a:r>
              <a:rPr lang="ca-ES" dirty="0"/>
              <a:t>A l'hora de cantar:</a:t>
            </a:r>
          </a:p>
          <a:p>
            <a:r>
              <a:rPr lang="ca-ES" dirty="0"/>
              <a:t>• Mirar el director.</a:t>
            </a:r>
          </a:p>
          <a:p>
            <a:r>
              <a:rPr lang="ca-ES" dirty="0"/>
              <a:t>• Escoltar els companys.</a:t>
            </a:r>
          </a:p>
          <a:p>
            <a:r>
              <a:rPr lang="ca-ES" dirty="0"/>
              <a:t>• Escoltar els músics.</a:t>
            </a:r>
          </a:p>
          <a:p>
            <a:r>
              <a:rPr lang="ca-ES" dirty="0"/>
              <a:t>• Posar bé el cos per tal que la veu pugui sortir correctament.</a:t>
            </a:r>
          </a:p>
          <a:p>
            <a:r>
              <a:rPr lang="ca-ES" dirty="0"/>
              <a:t>• No saludar ni buscar els pares, amics...</a:t>
            </a:r>
          </a:p>
          <a:p>
            <a:r>
              <a:rPr lang="ca-ES" dirty="0"/>
              <a:t>• No preocupar-se absolutament de res més que de cantar.</a:t>
            </a:r>
          </a:p>
          <a:p>
            <a:endParaRPr lang="ca-ES" dirty="0"/>
          </a:p>
          <a:p>
            <a:pPr lvl="0"/>
            <a:r>
              <a:rPr lang="ca-ES" dirty="0"/>
              <a:t>• Sabem del cert que estar en un escenari on et mira i t’escolta tanta gent no és una situació molt habitual. Tot i així, hem de mantenir la calma tant quan estiguem a fora de l’escenari esperant per a entrar com quan ja siguem dins.</a:t>
            </a:r>
          </a:p>
          <a:p>
            <a:pPr lvl="0"/>
            <a:r>
              <a:rPr lang="ca-ES" dirty="0"/>
              <a:t>• El més important és que puguem gaudir tots (els mestres també) d’aquesta experiència que recordarem la resta de la nostra vida. A nosaltres, els mestres, ens fa molt feliços que any rere any puguem compartir el </a:t>
            </a:r>
            <a:r>
              <a:rPr lang="ca-ES" dirty="0" err="1"/>
              <a:t>Cantània</a:t>
            </a:r>
            <a:r>
              <a:rPr lang="ca-ES" dirty="0"/>
              <a:t> amb vosaltres i sempre ens n’enduem un record molt </a:t>
            </a:r>
            <a:r>
              <a:rPr lang="ca-ES" dirty="0" err="1"/>
              <a:t>dolcet</a:t>
            </a:r>
            <a:r>
              <a:rPr lang="ca-ES" dirty="0"/>
              <a:t> i amorós. Esperem que per a  vosaltres també sigui molt enriquidor. </a:t>
            </a:r>
          </a:p>
          <a:p>
            <a:endParaRPr lang="ca-ES" dirty="0"/>
          </a:p>
        </p:txBody>
      </p:sp>
    </p:spTree>
    <p:extLst>
      <p:ext uri="{BB962C8B-B14F-4D97-AF65-F5344CB8AC3E}">
        <p14:creationId xmlns:p14="http://schemas.microsoft.com/office/powerpoint/2010/main" val="3318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07DB012-6FF1-7945-9477-35B6CBED0160}"/>
              </a:ext>
            </a:extLst>
          </p:cNvPr>
          <p:cNvSpPr/>
          <p:nvPr/>
        </p:nvSpPr>
        <p:spPr>
          <a:xfrm>
            <a:off x="1043608" y="474344"/>
            <a:ext cx="7200800" cy="4801314"/>
          </a:xfrm>
          <a:prstGeom prst="rect">
            <a:avLst/>
          </a:prstGeom>
        </p:spPr>
        <p:txBody>
          <a:bodyPr wrap="square">
            <a:spAutoFit/>
          </a:bodyPr>
          <a:lstStyle/>
          <a:p>
            <a:pPr lvl="0" algn="ctr"/>
            <a:r>
              <a:rPr lang="ca-ES" b="1" dirty="0">
                <a:latin typeface="Aharoni" pitchFamily="2" charset="-79"/>
                <a:cs typeface="Aharoni" pitchFamily="2" charset="-79"/>
              </a:rPr>
              <a:t>INDICACIONS PER AL PÚBLIC</a:t>
            </a:r>
          </a:p>
          <a:p>
            <a:pPr lvl="0" algn="ctr"/>
            <a:endParaRPr lang="ca-ES" b="1" dirty="0">
              <a:solidFill>
                <a:prstClr val="black"/>
              </a:solidFill>
              <a:latin typeface="Aharoni" pitchFamily="2" charset="-79"/>
              <a:cs typeface="Aharoni" pitchFamily="2" charset="-79"/>
            </a:endParaRPr>
          </a:p>
          <a:p>
            <a:endParaRPr lang="ca-ES" dirty="0"/>
          </a:p>
          <a:p>
            <a:r>
              <a:rPr lang="ca-ES" dirty="0"/>
              <a:t>• S’obriran les portes 20 minuts abans de l’hora del concert. </a:t>
            </a:r>
          </a:p>
          <a:p>
            <a:r>
              <a:rPr lang="ca-ES" dirty="0"/>
              <a:t>• Cadascú porta la seva entrada, que haurà de lliurar a la porta d’entrada i els acomodadors us ajudaran a trobar el lloc si ho necessiteu. </a:t>
            </a:r>
          </a:p>
          <a:p>
            <a:r>
              <a:rPr lang="ca-ES" dirty="0"/>
              <a:t>• Hem de ser puntuals.</a:t>
            </a:r>
          </a:p>
          <a:p>
            <a:r>
              <a:rPr lang="ca-ES" dirty="0"/>
              <a:t>• Situar-vos al lloc que teniu assignat (no drets al costat de l’escenari).</a:t>
            </a:r>
          </a:p>
          <a:p>
            <a:r>
              <a:rPr lang="ca-ES" dirty="0"/>
              <a:t>• </a:t>
            </a:r>
            <a:r>
              <a:rPr lang="ca-ES" dirty="0" err="1"/>
              <a:t>Rrestarà</a:t>
            </a:r>
            <a:r>
              <a:rPr lang="ca-ES" dirty="0"/>
              <a:t> prohibit fer fotos amb flash durant el concert, cal esperar al moment del bis.</a:t>
            </a:r>
          </a:p>
          <a:p>
            <a:r>
              <a:rPr lang="ca-ES" dirty="0"/>
              <a:t>• En cas de fer filmacions, fer-ho discretament des de la mateixa butaca.</a:t>
            </a:r>
          </a:p>
          <a:p>
            <a:r>
              <a:rPr lang="ca-ES" dirty="0"/>
              <a:t>• Fer cas de les instruccions que us donin des de l’organització (des del micròfon o persones acreditades)</a:t>
            </a:r>
          </a:p>
          <a:p>
            <a:r>
              <a:rPr lang="ca-ES" dirty="0"/>
              <a:t>• A la sortida dels concerts es vendran </a:t>
            </a:r>
            <a:r>
              <a:rPr lang="ca-ES" dirty="0" err="1"/>
              <a:t>CD’s</a:t>
            </a:r>
            <a:r>
              <a:rPr lang="ca-ES" dirty="0"/>
              <a:t> de la Cantata.</a:t>
            </a:r>
          </a:p>
        </p:txBody>
      </p:sp>
    </p:spTree>
    <p:extLst>
      <p:ext uri="{BB962C8B-B14F-4D97-AF65-F5344CB8AC3E}">
        <p14:creationId xmlns:p14="http://schemas.microsoft.com/office/powerpoint/2010/main" val="202880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Imagen en blanco y negro de un hombre con barba y bigote&#10;&#10;Descripción generada automáticamente con confianza media">
            <a:extLst>
              <a:ext uri="{FF2B5EF4-FFF2-40B4-BE49-F238E27FC236}">
                <a16:creationId xmlns:a16="http://schemas.microsoft.com/office/drawing/2014/main" id="{5573731E-D5C9-DE43-B63E-05DE94BDDB3A}"/>
              </a:ext>
            </a:extLst>
          </p:cNvPr>
          <p:cNvPicPr>
            <a:picLocks noChangeAspect="1"/>
          </p:cNvPicPr>
          <p:nvPr/>
        </p:nvPicPr>
        <p:blipFill rotWithShape="1">
          <a:blip r:embed="rId2">
            <a:extLst>
              <a:ext uri="{28A0092B-C50C-407E-A947-70E740481C1C}">
                <a14:useLocalDpi xmlns:a14="http://schemas.microsoft.com/office/drawing/2010/main" val="0"/>
              </a:ext>
            </a:extLst>
          </a:blip>
          <a:srcRect l="27384" r="27382" b="-2"/>
          <a:stretch/>
        </p:blipFill>
        <p:spPr>
          <a:xfrm>
            <a:off x="251520" y="1556792"/>
            <a:ext cx="3390900" cy="3410926"/>
          </a:xfrm>
          <a:prstGeom prst="rect">
            <a:avLst/>
          </a:prstGeom>
        </p:spPr>
      </p:pic>
      <p:sp>
        <p:nvSpPr>
          <p:cNvPr id="4" name="Rectángulo 3">
            <a:extLst>
              <a:ext uri="{FF2B5EF4-FFF2-40B4-BE49-F238E27FC236}">
                <a16:creationId xmlns:a16="http://schemas.microsoft.com/office/drawing/2014/main" id="{C56F2E7B-7087-C849-96B2-40EAEF2E9C93}"/>
              </a:ext>
            </a:extLst>
          </p:cNvPr>
          <p:cNvSpPr/>
          <p:nvPr/>
        </p:nvSpPr>
        <p:spPr>
          <a:xfrm>
            <a:off x="3642420" y="692696"/>
            <a:ext cx="5250060" cy="5688632"/>
          </a:xfrm>
          <a:prstGeom prst="rect">
            <a:avLst/>
          </a:prstGeom>
        </p:spPr>
        <p:txBody>
          <a:bodyPr vert="horz" lIns="91440" tIns="45720" rIns="91440" bIns="45720" rtlCol="0">
            <a:normAutofit fontScale="62500" lnSpcReduction="20000"/>
          </a:bodyPr>
          <a:lstStyle/>
          <a:p>
            <a:pPr defTabSz="914400">
              <a:lnSpc>
                <a:spcPct val="170000"/>
              </a:lnSpc>
              <a:spcAft>
                <a:spcPts val="600"/>
              </a:spcAft>
            </a:pPr>
            <a:r>
              <a:rPr lang="ca-ES" sz="1700" b="1" dirty="0"/>
              <a:t>EL COMPOSITOR</a:t>
            </a:r>
            <a:endParaRPr lang="ca-ES" sz="1700" dirty="0"/>
          </a:p>
          <a:p>
            <a:pPr defTabSz="914400">
              <a:lnSpc>
                <a:spcPct val="170000"/>
              </a:lnSpc>
            </a:pPr>
            <a:r>
              <a:rPr lang="ca-ES" sz="1700" dirty="0"/>
              <a:t>Josep Maria Guix (Reus, 1967) va estudiar Història de l’Art a la Universitat Autònoma de Barcelona (UAB), Teoria de la Música i Composició al Conservatori de Badalona, música electrònica a la Fundació </a:t>
            </a:r>
            <a:r>
              <a:rPr lang="ca-ES" sz="1700" dirty="0" err="1"/>
              <a:t>Phonos</a:t>
            </a:r>
            <a:r>
              <a:rPr lang="ca-ES" sz="1700" dirty="0"/>
              <a:t> (Barcelona) i informàtica musical a l’IRCAM (París). Ha rebut classes i consell de Benet </a:t>
            </a:r>
            <a:r>
              <a:rPr lang="ca-ES" sz="1700" dirty="0" err="1"/>
              <a:t>Casablancas</a:t>
            </a:r>
            <a:r>
              <a:rPr lang="ca-ES" sz="1700" dirty="0"/>
              <a:t>, David </a:t>
            </a:r>
            <a:r>
              <a:rPr lang="ca-ES" sz="1700" dirty="0" err="1"/>
              <a:t>Padrós</a:t>
            </a:r>
            <a:r>
              <a:rPr lang="ca-ES" sz="1700" dirty="0"/>
              <a:t>, Joan Guinjoan, José Manuel López López i Jonathan </a:t>
            </a:r>
            <a:r>
              <a:rPr lang="ca-ES" sz="1700" dirty="0" err="1"/>
              <a:t>Harvey</a:t>
            </a:r>
            <a:r>
              <a:rPr lang="ca-ES" sz="1700" dirty="0"/>
              <a:t>.</a:t>
            </a:r>
          </a:p>
          <a:p>
            <a:pPr defTabSz="914400">
              <a:lnSpc>
                <a:spcPct val="170000"/>
              </a:lnSpc>
            </a:pPr>
            <a:endParaRPr lang="ca-ES" sz="1700" dirty="0"/>
          </a:p>
          <a:p>
            <a:pPr defTabSz="914400">
              <a:lnSpc>
                <a:spcPct val="170000"/>
              </a:lnSpc>
            </a:pPr>
            <a:r>
              <a:rPr lang="ca-ES" sz="1700" dirty="0"/>
              <a:t>Ha estat guardonat en diverses ocasions: X Premi Internacional de Composició “Ciutat d’Alcoi” (Espanya, 1995), Premio SGAE </a:t>
            </a:r>
            <a:r>
              <a:rPr lang="ca-ES" sz="1700" dirty="0" err="1"/>
              <a:t>Jóvenes</a:t>
            </a:r>
            <a:r>
              <a:rPr lang="ca-ES" sz="1700" dirty="0"/>
              <a:t> Compositores (Espanya, 2000), Concurs </a:t>
            </a:r>
            <a:r>
              <a:rPr lang="ca-ES" sz="1700" dirty="0" err="1"/>
              <a:t>Innovamusica</a:t>
            </a:r>
            <a:r>
              <a:rPr lang="ca-ES" sz="1700" dirty="0"/>
              <a:t> (Andorra, 2008), </a:t>
            </a:r>
            <a:r>
              <a:rPr lang="ca-ES" sz="1700" dirty="0" err="1"/>
              <a:t>Salvatore</a:t>
            </a:r>
            <a:r>
              <a:rPr lang="ca-ES" sz="1700" dirty="0"/>
              <a:t> </a:t>
            </a:r>
            <a:r>
              <a:rPr lang="ca-ES" sz="1700" dirty="0" err="1"/>
              <a:t>Martirano</a:t>
            </a:r>
            <a:r>
              <a:rPr lang="ca-ES" sz="1700" dirty="0"/>
              <a:t> Memorial </a:t>
            </a:r>
            <a:r>
              <a:rPr lang="ca-ES" sz="1700" dirty="0" err="1"/>
              <a:t>Composition</a:t>
            </a:r>
            <a:r>
              <a:rPr lang="ca-ES" sz="1700" dirty="0"/>
              <a:t> </a:t>
            </a:r>
            <a:r>
              <a:rPr lang="ca-ES" sz="1700" dirty="0" err="1"/>
              <a:t>Award</a:t>
            </a:r>
            <a:r>
              <a:rPr lang="ca-ES" sz="1700" dirty="0"/>
              <a:t> (EUA, 2010), I Concurs Internacional “Festa de la Música Coral” (Barcelona, 2015), </a:t>
            </a:r>
            <a:r>
              <a:rPr lang="ca-ES" sz="1700" dirty="0" err="1"/>
              <a:t>Kaleidoscope</a:t>
            </a:r>
            <a:r>
              <a:rPr lang="ca-ES" sz="1700" dirty="0"/>
              <a:t> </a:t>
            </a:r>
            <a:r>
              <a:rPr lang="ca-ES" sz="1700" dirty="0" err="1"/>
              <a:t>Chamber</a:t>
            </a:r>
            <a:r>
              <a:rPr lang="ca-ES" sz="1700" dirty="0"/>
              <a:t> </a:t>
            </a:r>
            <a:r>
              <a:rPr lang="ca-ES" sz="1700" dirty="0" err="1"/>
              <a:t>Orchestra</a:t>
            </a:r>
            <a:r>
              <a:rPr lang="ca-ES" sz="1700" dirty="0"/>
              <a:t> call for </a:t>
            </a:r>
            <a:r>
              <a:rPr lang="ca-ES" sz="1700" dirty="0" err="1"/>
              <a:t>scores</a:t>
            </a:r>
            <a:r>
              <a:rPr lang="ca-ES" sz="1700" dirty="0"/>
              <a:t> (Los Angeles, 2018).</a:t>
            </a:r>
          </a:p>
          <a:p>
            <a:pPr defTabSz="914400">
              <a:lnSpc>
                <a:spcPct val="170000"/>
              </a:lnSpc>
            </a:pPr>
            <a:endParaRPr lang="ca-ES" sz="1700" dirty="0"/>
          </a:p>
          <a:p>
            <a:pPr defTabSz="914400">
              <a:lnSpc>
                <a:spcPct val="170000"/>
              </a:lnSpc>
            </a:pPr>
            <a:r>
              <a:rPr lang="ca-ES" sz="1700" dirty="0"/>
              <a:t>La seva tasca docent a Barcelona s’ha centrat en l’IES Pedralbes, el Conservatori Superior del Liceu, la Universitat Pompeu Fabra (UPF) i la Universitat Internacional de Catalunya (UIC). Des 2007 fins a 2011, va ser director artístic del Festival “Nous Sons” a L’Auditori (Barcelona). La temporada 2018-19 ha estat compositor convidat en el Palau de la Música Catalana. La seva música ha estat enregistrada per Neu Records.</a:t>
            </a:r>
          </a:p>
          <a:p>
            <a:pPr indent="-228600" defTabSz="9144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888630234"/>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{4A26DFD2-532C-2948-BB8E-CC663B36F91A}tf10001079</Template>
  <TotalTime>26</TotalTime>
  <Words>1445</Words>
  <Application>Microsoft Macintosh PowerPoint</Application>
  <PresentationFormat>Presentación en pantalla (4:3)</PresentationFormat>
  <Paragraphs>67</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Aharoni</vt:lpstr>
      <vt:lpstr>Arial</vt:lpstr>
      <vt:lpstr>Century Gothic</vt:lpstr>
      <vt:lpstr>Open Sans</vt:lpstr>
      <vt:lpstr>Estela de condensación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Olga Niubó Sala</dc:creator>
  <cp:lastModifiedBy>Olga Niubó Sala</cp:lastModifiedBy>
  <cp:revision>5</cp:revision>
  <dcterms:created xsi:type="dcterms:W3CDTF">2020-02-15T12:14:16Z</dcterms:created>
  <dcterms:modified xsi:type="dcterms:W3CDTF">2022-02-24T17:53:26Z</dcterms:modified>
</cp:coreProperties>
</file>