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T Sans Narrow"/>
      <p:regular r:id="rId14"/>
      <p:bold r:id="rId15"/>
    </p:embeddedFont>
    <p:embeddedFont>
      <p:font typeface="Comfortaa"/>
      <p:regular r:id="rId16"/>
      <p:bold r:id="rId17"/>
    </p:embeddedFon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Comfortaa-bold.fntdata"/><Relationship Id="rId16" Type="http://schemas.openxmlformats.org/officeDocument/2006/relationships/font" Target="fonts/Comfortaa-regular.fntdata"/><Relationship Id="rId5" Type="http://schemas.openxmlformats.org/officeDocument/2006/relationships/notesMaster" Target="notesMasters/notesMaster1.xml"/><Relationship Id="rId19" Type="http://schemas.openxmlformats.org/officeDocument/2006/relationships/font" Target="fonts/OpenSans-bold.fntdata"/><Relationship Id="rId6" Type="http://schemas.openxmlformats.org/officeDocument/2006/relationships/slide" Target="slides/slide1.xml"/><Relationship Id="rId18"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84c783e915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4c783e915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84c783e915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4c783e915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84c783e915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4c783e915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84c783e915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4c783e915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4c783e915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4c783e915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84c783e91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4c783e91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84c783e915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4c783e915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c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ca"/>
              <a:t>Tipologias de formularios en Google Forms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4"/>
          <p:cNvSpPr txBox="1"/>
          <p:nvPr>
            <p:ph idx="1" type="subTitle"/>
          </p:nvPr>
        </p:nvSpPr>
        <p:spPr>
          <a:xfrm>
            <a:off x="2471375" y="1214628"/>
            <a:ext cx="4870500" cy="29499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ca" sz="1550">
                <a:solidFill>
                  <a:srgbClr val="222222"/>
                </a:solidFill>
                <a:highlight>
                  <a:srgbClr val="FFFFFF"/>
                </a:highlight>
                <a:latin typeface="Comfortaa"/>
                <a:ea typeface="Comfortaa"/>
                <a:cs typeface="Comfortaa"/>
                <a:sym typeface="Comfortaa"/>
              </a:rPr>
              <a:t>- Respuesta corta</a:t>
            </a:r>
            <a:endParaRPr b="1" sz="1550">
              <a:solidFill>
                <a:srgbClr val="222222"/>
              </a:solidFill>
              <a:highlight>
                <a:srgbClr val="FFFFFF"/>
              </a:highlight>
              <a:latin typeface="Comfortaa"/>
              <a:ea typeface="Comfortaa"/>
              <a:cs typeface="Comfortaa"/>
              <a:sym typeface="Comfortaa"/>
            </a:endParaRPr>
          </a:p>
          <a:p>
            <a:pPr indent="0" lvl="0" marL="0" rtl="0" algn="l">
              <a:lnSpc>
                <a:spcPct val="150000"/>
              </a:lnSpc>
              <a:spcBef>
                <a:spcPts val="0"/>
              </a:spcBef>
              <a:spcAft>
                <a:spcPts val="0"/>
              </a:spcAft>
              <a:buNone/>
            </a:pPr>
            <a:r>
              <a:rPr b="1" lang="ca" sz="1550">
                <a:solidFill>
                  <a:srgbClr val="222222"/>
                </a:solidFill>
                <a:highlight>
                  <a:srgbClr val="FFFFFF"/>
                </a:highlight>
                <a:latin typeface="Comfortaa"/>
                <a:ea typeface="Comfortaa"/>
                <a:cs typeface="Comfortaa"/>
                <a:sym typeface="Comfortaa"/>
              </a:rPr>
              <a:t>- Párrafo</a:t>
            </a:r>
            <a:endParaRPr b="1" sz="1550">
              <a:solidFill>
                <a:srgbClr val="222222"/>
              </a:solidFill>
              <a:highlight>
                <a:srgbClr val="FFFFFF"/>
              </a:highlight>
              <a:latin typeface="Comfortaa"/>
              <a:ea typeface="Comfortaa"/>
              <a:cs typeface="Comfortaa"/>
              <a:sym typeface="Comfortaa"/>
            </a:endParaRPr>
          </a:p>
          <a:p>
            <a:pPr indent="0" lvl="0" marL="0" rtl="0" algn="l">
              <a:lnSpc>
                <a:spcPct val="150000"/>
              </a:lnSpc>
              <a:spcBef>
                <a:spcPts val="0"/>
              </a:spcBef>
              <a:spcAft>
                <a:spcPts val="0"/>
              </a:spcAft>
              <a:buNone/>
            </a:pPr>
            <a:r>
              <a:rPr b="1" lang="ca" sz="1550">
                <a:solidFill>
                  <a:srgbClr val="222222"/>
                </a:solidFill>
                <a:highlight>
                  <a:srgbClr val="FFFFFF"/>
                </a:highlight>
                <a:latin typeface="Comfortaa"/>
                <a:ea typeface="Comfortaa"/>
                <a:cs typeface="Comfortaa"/>
                <a:sym typeface="Comfortaa"/>
              </a:rPr>
              <a:t>- Selección Múltiple</a:t>
            </a:r>
            <a:endParaRPr b="1" sz="1550">
              <a:solidFill>
                <a:srgbClr val="222222"/>
              </a:solidFill>
              <a:highlight>
                <a:srgbClr val="FFFFFF"/>
              </a:highlight>
              <a:latin typeface="Comfortaa"/>
              <a:ea typeface="Comfortaa"/>
              <a:cs typeface="Comfortaa"/>
              <a:sym typeface="Comfortaa"/>
            </a:endParaRPr>
          </a:p>
          <a:p>
            <a:pPr indent="0" lvl="0" marL="0" rtl="0" algn="l">
              <a:lnSpc>
                <a:spcPct val="150000"/>
              </a:lnSpc>
              <a:spcBef>
                <a:spcPts val="0"/>
              </a:spcBef>
              <a:spcAft>
                <a:spcPts val="0"/>
              </a:spcAft>
              <a:buNone/>
            </a:pPr>
            <a:r>
              <a:rPr b="1" lang="ca" sz="1550">
                <a:solidFill>
                  <a:srgbClr val="222222"/>
                </a:solidFill>
                <a:highlight>
                  <a:srgbClr val="FFFFFF"/>
                </a:highlight>
                <a:latin typeface="Comfortaa"/>
                <a:ea typeface="Comfortaa"/>
                <a:cs typeface="Comfortaa"/>
                <a:sym typeface="Comfortaa"/>
              </a:rPr>
              <a:t>- Casilla de verificación</a:t>
            </a:r>
            <a:endParaRPr b="1" sz="1550">
              <a:solidFill>
                <a:srgbClr val="222222"/>
              </a:solidFill>
              <a:highlight>
                <a:srgbClr val="FFFFFF"/>
              </a:highlight>
              <a:latin typeface="Comfortaa"/>
              <a:ea typeface="Comfortaa"/>
              <a:cs typeface="Comfortaa"/>
              <a:sym typeface="Comfortaa"/>
            </a:endParaRPr>
          </a:p>
          <a:p>
            <a:pPr indent="0" lvl="0" marL="0" rtl="0" algn="l">
              <a:lnSpc>
                <a:spcPct val="150000"/>
              </a:lnSpc>
              <a:spcBef>
                <a:spcPts val="0"/>
              </a:spcBef>
              <a:spcAft>
                <a:spcPts val="0"/>
              </a:spcAft>
              <a:buNone/>
            </a:pPr>
            <a:r>
              <a:rPr b="1" lang="ca" sz="1550">
                <a:solidFill>
                  <a:srgbClr val="222222"/>
                </a:solidFill>
                <a:highlight>
                  <a:srgbClr val="FFFFFF"/>
                </a:highlight>
                <a:latin typeface="Comfortaa"/>
                <a:ea typeface="Comfortaa"/>
                <a:cs typeface="Comfortaa"/>
                <a:sym typeface="Comfortaa"/>
              </a:rPr>
              <a:t>- Desplegable</a:t>
            </a:r>
            <a:endParaRPr b="1" sz="1550">
              <a:solidFill>
                <a:srgbClr val="222222"/>
              </a:solidFill>
              <a:highlight>
                <a:srgbClr val="FFFFFF"/>
              </a:highlight>
              <a:latin typeface="Comfortaa"/>
              <a:ea typeface="Comfortaa"/>
              <a:cs typeface="Comfortaa"/>
              <a:sym typeface="Comfortaa"/>
            </a:endParaRPr>
          </a:p>
          <a:p>
            <a:pPr indent="0" lvl="0" marL="0" rtl="0" algn="l">
              <a:lnSpc>
                <a:spcPct val="150000"/>
              </a:lnSpc>
              <a:spcBef>
                <a:spcPts val="0"/>
              </a:spcBef>
              <a:spcAft>
                <a:spcPts val="0"/>
              </a:spcAft>
              <a:buNone/>
            </a:pPr>
            <a:r>
              <a:rPr b="1" lang="ca" sz="1550">
                <a:solidFill>
                  <a:srgbClr val="222222"/>
                </a:solidFill>
                <a:highlight>
                  <a:srgbClr val="FFFFFF"/>
                </a:highlight>
                <a:latin typeface="Comfortaa"/>
                <a:ea typeface="Comfortaa"/>
                <a:cs typeface="Comfortaa"/>
                <a:sym typeface="Comfortaa"/>
              </a:rPr>
              <a:t>- Subir archivo</a:t>
            </a:r>
            <a:endParaRPr b="1" sz="1550">
              <a:solidFill>
                <a:srgbClr val="222222"/>
              </a:solidFill>
              <a:highlight>
                <a:srgbClr val="FFFFFF"/>
              </a:highlight>
              <a:latin typeface="Comfortaa"/>
              <a:ea typeface="Comfortaa"/>
              <a:cs typeface="Comfortaa"/>
              <a:sym typeface="Comfortaa"/>
            </a:endParaRPr>
          </a:p>
          <a:p>
            <a:pPr indent="0" lvl="0" marL="0" rtl="0" algn="l">
              <a:spcBef>
                <a:spcPts val="0"/>
              </a:spcBef>
              <a:spcAft>
                <a:spcPts val="0"/>
              </a:spcAft>
              <a:buNone/>
            </a:pPr>
            <a:r>
              <a:t/>
            </a:r>
            <a:endParaRPr b="1" sz="2800">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a">
                <a:solidFill>
                  <a:srgbClr val="0000FF"/>
                </a:solidFill>
                <a:latin typeface="Comfortaa"/>
                <a:ea typeface="Comfortaa"/>
                <a:cs typeface="Comfortaa"/>
                <a:sym typeface="Comfortaa"/>
              </a:rPr>
              <a:t>Respuesta corta</a:t>
            </a:r>
            <a:endParaRPr>
              <a:solidFill>
                <a:srgbClr val="0000FF"/>
              </a:solidFill>
              <a:latin typeface="Comfortaa"/>
              <a:ea typeface="Comfortaa"/>
              <a:cs typeface="Comfortaa"/>
              <a:sym typeface="Comfortaa"/>
            </a:endParaRPr>
          </a:p>
        </p:txBody>
      </p:sp>
      <p:sp>
        <p:nvSpPr>
          <p:cNvPr id="77" name="Google Shape;77;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a" sz="2050">
                <a:solidFill>
                  <a:srgbClr val="222222"/>
                </a:solidFill>
                <a:highlight>
                  <a:srgbClr val="FFFFFF"/>
                </a:highlight>
                <a:latin typeface="Comfortaa"/>
                <a:ea typeface="Comfortaa"/>
                <a:cs typeface="Comfortaa"/>
                <a:sym typeface="Comfortaa"/>
              </a:rPr>
              <a:t>Recomendada cuando necesitas obtener respuestas breves del usuario, por ejemplo un nombre, un año o algún otro dato.  </a:t>
            </a:r>
            <a:endParaRPr sz="2700">
              <a:latin typeface="Comfortaa"/>
              <a:ea typeface="Comfortaa"/>
              <a:cs typeface="Comfortaa"/>
              <a:sym typeface="Comforta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just">
              <a:lnSpc>
                <a:spcPct val="115000"/>
              </a:lnSpc>
              <a:spcBef>
                <a:spcPts val="1400"/>
              </a:spcBef>
              <a:spcAft>
                <a:spcPts val="0"/>
              </a:spcAft>
              <a:buNone/>
            </a:pPr>
            <a:r>
              <a:rPr lang="ca">
                <a:solidFill>
                  <a:srgbClr val="0000FF"/>
                </a:solidFill>
                <a:highlight>
                  <a:srgbClr val="FFFFFF"/>
                </a:highlight>
                <a:latin typeface="Comfortaa"/>
                <a:ea typeface="Comfortaa"/>
                <a:cs typeface="Comfortaa"/>
                <a:sym typeface="Comfortaa"/>
              </a:rPr>
              <a:t>Párrafo</a:t>
            </a:r>
            <a:endParaRPr>
              <a:solidFill>
                <a:srgbClr val="0000FF"/>
              </a:solidFill>
              <a:highlight>
                <a:srgbClr val="FFFFFF"/>
              </a:highlight>
              <a:latin typeface="Comfortaa"/>
              <a:ea typeface="Comfortaa"/>
              <a:cs typeface="Comfortaa"/>
              <a:sym typeface="Comfortaa"/>
            </a:endParaRPr>
          </a:p>
          <a:p>
            <a:pPr indent="0" lvl="0" marL="0" rtl="0" algn="l">
              <a:spcBef>
                <a:spcPts val="400"/>
              </a:spcBef>
              <a:spcAft>
                <a:spcPts val="0"/>
              </a:spcAft>
              <a:buNone/>
            </a:pPr>
            <a:r>
              <a:t/>
            </a:r>
            <a:endParaRPr/>
          </a:p>
        </p:txBody>
      </p:sp>
      <p:sp>
        <p:nvSpPr>
          <p:cNvPr id="83" name="Google Shape;83;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a" sz="2000">
                <a:solidFill>
                  <a:srgbClr val="222222"/>
                </a:solidFill>
                <a:highlight>
                  <a:srgbClr val="FFFFFF"/>
                </a:highlight>
                <a:latin typeface="Comfortaa"/>
                <a:ea typeface="Comfortaa"/>
                <a:cs typeface="Comfortaa"/>
                <a:sym typeface="Comfortaa"/>
              </a:rPr>
              <a:t>Este tipo permite que los usuarios escriban una respuesta más larga, de una o varias lineas. Por ejemplo, puede ser muy útil para justificar respuestas de SI/NO.</a:t>
            </a:r>
            <a:endParaRPr sz="2000">
              <a:solidFill>
                <a:srgbClr val="222222"/>
              </a:solidFill>
              <a:highlight>
                <a:srgbClr val="FFFFFF"/>
              </a:highlight>
              <a:latin typeface="Comfortaa"/>
              <a:ea typeface="Comfortaa"/>
              <a:cs typeface="Comfortaa"/>
              <a:sym typeface="Comfortaa"/>
            </a:endParaRPr>
          </a:p>
          <a:p>
            <a:pPr indent="0" lvl="0" marL="0" rtl="0" algn="l">
              <a:spcBef>
                <a:spcPts val="1600"/>
              </a:spcBef>
              <a:spcAft>
                <a:spcPts val="1600"/>
              </a:spcAft>
              <a:buNone/>
            </a:pPr>
            <a:r>
              <a:rPr lang="ca" sz="2000">
                <a:solidFill>
                  <a:srgbClr val="333333"/>
                </a:solidFill>
                <a:highlight>
                  <a:srgbClr val="FFFFFF"/>
                </a:highlight>
                <a:latin typeface="Comfortaa"/>
                <a:ea typeface="Comfortaa"/>
                <a:cs typeface="Comfortaa"/>
                <a:sym typeface="Comfortaa"/>
              </a:rPr>
              <a:t>Permite una respuesta abierta de unas pocas frases o párrafo</a:t>
            </a:r>
            <a:endParaRPr sz="2000">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a">
                <a:solidFill>
                  <a:srgbClr val="0000FF"/>
                </a:solidFill>
                <a:latin typeface="Comfortaa"/>
                <a:ea typeface="Comfortaa"/>
                <a:cs typeface="Comfortaa"/>
                <a:sym typeface="Comfortaa"/>
              </a:rPr>
              <a:t>Numérica</a:t>
            </a:r>
            <a:endParaRPr>
              <a:solidFill>
                <a:srgbClr val="0000FF"/>
              </a:solidFill>
              <a:latin typeface="Comfortaa"/>
              <a:ea typeface="Comfortaa"/>
              <a:cs typeface="Comfortaa"/>
              <a:sym typeface="Comfortaa"/>
            </a:endParaRPr>
          </a:p>
        </p:txBody>
      </p:sp>
      <p:sp>
        <p:nvSpPr>
          <p:cNvPr id="89" name="Google Shape;89;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a" sz="2000">
                <a:solidFill>
                  <a:srgbClr val="333333"/>
                </a:solidFill>
                <a:highlight>
                  <a:srgbClr val="FFFFFF"/>
                </a:highlight>
                <a:latin typeface="Comfortaa"/>
                <a:ea typeface="Comfortaa"/>
                <a:cs typeface="Comfortaa"/>
                <a:sym typeface="Comfortaa"/>
              </a:rPr>
              <a:t> Una pregunta numérica es muy parecida a una pregunta de respuesta corta. La diferencia es que la pregunta numérica es un número y permite un margen de error</a:t>
            </a:r>
            <a:endParaRPr sz="2000">
              <a:latin typeface="Comfortaa"/>
              <a:ea typeface="Comfortaa"/>
              <a:cs typeface="Comfortaa"/>
              <a:sym typeface="Comforta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a">
                <a:solidFill>
                  <a:srgbClr val="0000FF"/>
                </a:solidFill>
                <a:latin typeface="Comfortaa"/>
                <a:ea typeface="Comfortaa"/>
                <a:cs typeface="Comfortaa"/>
                <a:sym typeface="Comfortaa"/>
              </a:rPr>
              <a:t>Opción múltiple</a:t>
            </a:r>
            <a:endParaRPr>
              <a:solidFill>
                <a:srgbClr val="0000FF"/>
              </a:solidFill>
              <a:latin typeface="Comfortaa"/>
              <a:ea typeface="Comfortaa"/>
              <a:cs typeface="Comfortaa"/>
              <a:sym typeface="Comfortaa"/>
            </a:endParaRPr>
          </a:p>
        </p:txBody>
      </p:sp>
      <p:sp>
        <p:nvSpPr>
          <p:cNvPr id="95" name="Google Shape;95;p1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a" sz="2000">
                <a:solidFill>
                  <a:srgbClr val="222222"/>
                </a:solidFill>
                <a:highlight>
                  <a:srgbClr val="FFFFFF"/>
                </a:highlight>
                <a:latin typeface="Comfortaa"/>
                <a:ea typeface="Comfortaa"/>
                <a:cs typeface="Comfortaa"/>
                <a:sym typeface="Comfortaa"/>
              </a:rPr>
              <a:t>Este tipo de respuesta es de muy frecuente uso aunque no siempre acertado. Te recomiendo usarla cuando quieras que los estudiantes o usuarios puedan elegir entre varias opciones la respuesta correcta. Recuerda: el usuario sólo puede elegir una opción.</a:t>
            </a:r>
            <a:endParaRPr sz="2000">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just">
              <a:lnSpc>
                <a:spcPct val="115000"/>
              </a:lnSpc>
              <a:spcBef>
                <a:spcPts val="1400"/>
              </a:spcBef>
              <a:spcAft>
                <a:spcPts val="0"/>
              </a:spcAft>
              <a:buNone/>
            </a:pPr>
            <a:r>
              <a:rPr lang="ca" sz="2500">
                <a:solidFill>
                  <a:srgbClr val="0000FF"/>
                </a:solidFill>
                <a:highlight>
                  <a:srgbClr val="FFFFFF"/>
                </a:highlight>
                <a:latin typeface="Comfortaa"/>
                <a:ea typeface="Comfortaa"/>
                <a:cs typeface="Comfortaa"/>
                <a:sym typeface="Comfortaa"/>
              </a:rPr>
              <a:t>Casillas de verificación</a:t>
            </a:r>
            <a:endParaRPr sz="2500">
              <a:solidFill>
                <a:srgbClr val="0000FF"/>
              </a:solidFill>
              <a:highlight>
                <a:srgbClr val="FFFFFF"/>
              </a:highlight>
              <a:latin typeface="Comfortaa"/>
              <a:ea typeface="Comfortaa"/>
              <a:cs typeface="Comfortaa"/>
              <a:sym typeface="Comfortaa"/>
            </a:endParaRPr>
          </a:p>
          <a:p>
            <a:pPr indent="0" lvl="0" marL="0" rtl="0" algn="l">
              <a:spcBef>
                <a:spcPts val="400"/>
              </a:spcBef>
              <a:spcAft>
                <a:spcPts val="0"/>
              </a:spcAft>
              <a:buNone/>
            </a:pPr>
            <a:r>
              <a:t/>
            </a:r>
            <a:endParaRPr sz="1150">
              <a:solidFill>
                <a:srgbClr val="222222"/>
              </a:solidFill>
              <a:highlight>
                <a:srgbClr val="FFFFFF"/>
              </a:highlight>
              <a:latin typeface="Trebuchet MS"/>
              <a:ea typeface="Trebuchet MS"/>
              <a:cs typeface="Trebuchet MS"/>
              <a:sym typeface="Trebuchet MS"/>
            </a:endParaRPr>
          </a:p>
          <a:p>
            <a:pPr indent="0" lvl="0" marL="0" rtl="0" algn="just">
              <a:lnSpc>
                <a:spcPct val="115000"/>
              </a:lnSpc>
              <a:spcBef>
                <a:spcPts val="0"/>
              </a:spcBef>
              <a:spcAft>
                <a:spcPts val="0"/>
              </a:spcAft>
              <a:buNone/>
            </a:pPr>
            <a:r>
              <a:t/>
            </a:r>
            <a:endParaRPr b="0" sz="1150">
              <a:solidFill>
                <a:srgbClr val="222222"/>
              </a:solidFill>
              <a:highlight>
                <a:srgbClr val="FFFFFF"/>
              </a:highlight>
              <a:latin typeface="Trebuchet MS"/>
              <a:ea typeface="Trebuchet MS"/>
              <a:cs typeface="Trebuchet MS"/>
              <a:sym typeface="Trebuchet MS"/>
            </a:endParaRPr>
          </a:p>
          <a:p>
            <a:pPr indent="0" lvl="0" marL="0" rtl="0" algn="just">
              <a:lnSpc>
                <a:spcPct val="150000"/>
              </a:lnSpc>
              <a:spcBef>
                <a:spcPts val="0"/>
              </a:spcBef>
              <a:spcAft>
                <a:spcPts val="0"/>
              </a:spcAft>
              <a:buNone/>
            </a:pPr>
            <a:r>
              <a:rPr b="0" lang="ca" sz="1850">
                <a:solidFill>
                  <a:srgbClr val="222222"/>
                </a:solidFill>
                <a:highlight>
                  <a:srgbClr val="FFFFFF"/>
                </a:highlight>
                <a:latin typeface="Comfortaa"/>
                <a:ea typeface="Comfortaa"/>
                <a:cs typeface="Comfortaa"/>
                <a:sym typeface="Comfortaa"/>
              </a:rPr>
              <a:t>Este tipo de pregunta es una variante de selección múltiple donde los estudiantes tienen varias opciones, pero con la posibilidad de seleccionar más de una opción, tú defines cuantas respuestas son correctas. </a:t>
            </a:r>
            <a:endParaRPr b="0" sz="2300">
              <a:solidFill>
                <a:srgbClr val="980000"/>
              </a:solidFill>
              <a:latin typeface="Comfortaa"/>
              <a:ea typeface="Comfortaa"/>
              <a:cs typeface="Comfortaa"/>
              <a:sym typeface="Comforta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a">
                <a:solidFill>
                  <a:srgbClr val="0000FF"/>
                </a:solidFill>
                <a:latin typeface="Comfortaa"/>
                <a:ea typeface="Comfortaa"/>
                <a:cs typeface="Comfortaa"/>
                <a:sym typeface="Comfortaa"/>
              </a:rPr>
              <a:t>Verdadero-Falso</a:t>
            </a:r>
            <a:endParaRPr>
              <a:solidFill>
                <a:srgbClr val="0000FF"/>
              </a:solidFill>
              <a:latin typeface="Comfortaa"/>
              <a:ea typeface="Comfortaa"/>
              <a:cs typeface="Comfortaa"/>
              <a:sym typeface="Comfortaa"/>
            </a:endParaRPr>
          </a:p>
        </p:txBody>
      </p:sp>
      <p:sp>
        <p:nvSpPr>
          <p:cNvPr id="106" name="Google Shape;106;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a" sz="2000">
                <a:solidFill>
                  <a:srgbClr val="333333"/>
                </a:solidFill>
                <a:highlight>
                  <a:srgbClr val="FFFFFF"/>
                </a:highlight>
                <a:latin typeface="Comfortaa"/>
                <a:ea typeface="Comfortaa"/>
                <a:cs typeface="Comfortaa"/>
                <a:sym typeface="Comfortaa"/>
              </a:rPr>
              <a:t>En respuesta a una pregunta ( el alumno selecciona entre dos opciones en respuesta a una pregunta </a:t>
            </a:r>
            <a:endParaRPr sz="2000">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