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Nunito SemiBold"/>
      <p:regular r:id="rId34"/>
      <p:bold r:id="rId35"/>
      <p:italic r:id="rId36"/>
      <p:boldItalic r:id="rId37"/>
    </p:embeddedFont>
    <p:embeddedFont>
      <p:font typeface="Nuni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2" roundtripDataSignature="AMtx7mjTv02xd2iO3tR1bSzMw+pzsXp1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34B567D-1492-485F-A392-19E0581FF31E}">
  <a:tblStyle styleId="{D34B567D-1492-485F-A392-19E0581FF31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8E4FB778-B2FD-4784-BB12-A5092B6CFCD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italic.fntdata"/><Relationship Id="rId20" Type="http://schemas.openxmlformats.org/officeDocument/2006/relationships/slide" Target="slides/slide14.xml"/><Relationship Id="rId42" Type="http://customschemas.google.com/relationships/presentationmetadata" Target="metadata"/><Relationship Id="rId41" Type="http://schemas.openxmlformats.org/officeDocument/2006/relationships/font" Target="fonts/Nunito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NunitoSemiBold-bold.fntdata"/><Relationship Id="rId12" Type="http://schemas.openxmlformats.org/officeDocument/2006/relationships/slide" Target="slides/slide6.xml"/><Relationship Id="rId34" Type="http://schemas.openxmlformats.org/officeDocument/2006/relationships/font" Target="fonts/NunitoSemiBold-regular.fntdata"/><Relationship Id="rId15" Type="http://schemas.openxmlformats.org/officeDocument/2006/relationships/slide" Target="slides/slide9.xml"/><Relationship Id="rId37" Type="http://schemas.openxmlformats.org/officeDocument/2006/relationships/font" Target="fonts/NunitoSemiBold-boldItalic.fntdata"/><Relationship Id="rId14" Type="http://schemas.openxmlformats.org/officeDocument/2006/relationships/slide" Target="slides/slide8.xml"/><Relationship Id="rId36" Type="http://schemas.openxmlformats.org/officeDocument/2006/relationships/font" Target="fonts/NunitoSemiBold-italic.fntdata"/><Relationship Id="rId17" Type="http://schemas.openxmlformats.org/officeDocument/2006/relationships/slide" Target="slides/slide11.xml"/><Relationship Id="rId39" Type="http://schemas.openxmlformats.org/officeDocument/2006/relationships/font" Target="fonts/Nunito-bold.fntdata"/><Relationship Id="rId16" Type="http://schemas.openxmlformats.org/officeDocument/2006/relationships/slide" Target="slides/slide10.xml"/><Relationship Id="rId38" Type="http://schemas.openxmlformats.org/officeDocument/2006/relationships/font" Target="fonts/Nunit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b69e4a42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13b69e4a42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Sílvia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e953ef9e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e953ef9e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Racons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b69e4a4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13b69e4a4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3b69e4a42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g13b69e4a42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e953ef9e6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fe953ef9e6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2986ccde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52986ccde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b69e4a42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13b69e4a42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b69e4a42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13b69e4a42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52986ccde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52986ccde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52986ccde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52986ccde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3b69e4a42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13b69e4a42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5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5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5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5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5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5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5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5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5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23" name="Google Shape;23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5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27" name="Google Shape;27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5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1" name="Google Shape;31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5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34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3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34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3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34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34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3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27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27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2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28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2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0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30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1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31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3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1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1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3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31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31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31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3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2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32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32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3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3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lamassana.cat/localitzacio/" TargetMode="External"/><Relationship Id="rId4" Type="http://schemas.openxmlformats.org/officeDocument/2006/relationships/image" Target="../media/image12.png"/><Relationship Id="rId11" Type="http://schemas.openxmlformats.org/officeDocument/2006/relationships/image" Target="../media/image13.png"/><Relationship Id="rId10" Type="http://schemas.openxmlformats.org/officeDocument/2006/relationships/image" Target="../media/image14.png"/><Relationship Id="rId9" Type="http://schemas.openxmlformats.org/officeDocument/2006/relationships/image" Target="../media/image10.png"/><Relationship Id="rId5" Type="http://schemas.openxmlformats.org/officeDocument/2006/relationships/hyperlink" Target="http://www.lamassana.cat/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11" Type="http://schemas.openxmlformats.org/officeDocument/2006/relationships/image" Target="../media/image16.jpg"/><Relationship Id="rId10" Type="http://schemas.openxmlformats.org/officeDocument/2006/relationships/image" Target="../media/image5.jpg"/><Relationship Id="rId12" Type="http://schemas.openxmlformats.org/officeDocument/2006/relationships/image" Target="../media/image17.jpg"/><Relationship Id="rId9" Type="http://schemas.openxmlformats.org/officeDocument/2006/relationships/image" Target="../media/image1.jpg"/><Relationship Id="rId5" Type="http://schemas.openxmlformats.org/officeDocument/2006/relationships/image" Target="../media/image3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type="ctrTitle"/>
          </p:nvPr>
        </p:nvSpPr>
        <p:spPr>
          <a:xfrm>
            <a:off x="760800" y="1475800"/>
            <a:ext cx="76224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s" sz="6000"/>
              <a:t>Benvinguda a les famílies d’i5</a:t>
            </a:r>
            <a:endParaRPr sz="6000"/>
          </a:p>
        </p:txBody>
      </p:sp>
      <p:sp>
        <p:nvSpPr>
          <p:cNvPr id="129" name="Google Shape;129;p1"/>
          <p:cNvSpPr txBox="1"/>
          <p:nvPr>
            <p:ph idx="1" type="subTitle"/>
          </p:nvPr>
        </p:nvSpPr>
        <p:spPr>
          <a:xfrm>
            <a:off x="1891350" y="32272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3900"/>
              <a:t>Curs 22/23</a:t>
            </a:r>
            <a:endParaRPr sz="3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3b69e4a428_0_34"/>
          <p:cNvSpPr txBox="1"/>
          <p:nvPr>
            <p:ph type="title"/>
          </p:nvPr>
        </p:nvSpPr>
        <p:spPr>
          <a:xfrm>
            <a:off x="819150" y="6037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5. METODOLOGIES D’APRENENTATGE</a:t>
            </a:r>
            <a:endParaRPr/>
          </a:p>
        </p:txBody>
      </p:sp>
      <p:sp>
        <p:nvSpPr>
          <p:cNvPr id="220" name="Google Shape;220;g13b69e4a428_0_34"/>
          <p:cNvSpPr txBox="1"/>
          <p:nvPr>
            <p:ph idx="1" type="body"/>
          </p:nvPr>
        </p:nvSpPr>
        <p:spPr>
          <a:xfrm>
            <a:off x="819150" y="1603750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Projectes / Centres d’interès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Lectoescriptura (Capsa dels sons)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Innovamat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latin typeface="Nunito SemiBold"/>
                <a:ea typeface="Nunito SemiBold"/>
                <a:cs typeface="Nunito SemiBold"/>
                <a:sym typeface="Nunito SemiBold"/>
              </a:rPr>
              <a:t>Racons</a:t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latin typeface="Nunito SemiBold"/>
                <a:ea typeface="Nunito SemiBold"/>
                <a:cs typeface="Nunito SemiBold"/>
                <a:sym typeface="Nunito SemiBold"/>
              </a:rPr>
              <a:t>Ambients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 txBox="1"/>
          <p:nvPr>
            <p:ph type="title"/>
          </p:nvPr>
        </p:nvSpPr>
        <p:spPr>
          <a:xfrm>
            <a:off x="819150" y="4225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Projectes / centre d’interès:</a:t>
            </a:r>
            <a:endParaRPr/>
          </a:p>
        </p:txBody>
      </p:sp>
      <p:sp>
        <p:nvSpPr>
          <p:cNvPr id="226" name="Google Shape;226;p7"/>
          <p:cNvSpPr txBox="1"/>
          <p:nvPr>
            <p:ph idx="1" type="body"/>
          </p:nvPr>
        </p:nvSpPr>
        <p:spPr>
          <a:xfrm>
            <a:off x="819150" y="2252500"/>
            <a:ext cx="75057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Continuar amb el treball per projectes com a i4: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Projecte del nom de la classe.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Projectes d’entorn i estacions.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Projecte artístic (Antoni Tàpies).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Projectes d'interessos puntuals.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1337250" y="1178800"/>
            <a:ext cx="64695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Potenciar l’aprenentatge significatiu, partint dels interessos dels infants i els seus coneixements previs.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e953ef9e6_0_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Lectoescriptura:</a:t>
            </a:r>
            <a:endParaRPr/>
          </a:p>
        </p:txBody>
      </p:sp>
      <p:sp>
        <p:nvSpPr>
          <p:cNvPr id="233" name="Google Shape;233;gfe953ef9e6_0_2"/>
          <p:cNvSpPr txBox="1"/>
          <p:nvPr/>
        </p:nvSpPr>
        <p:spPr>
          <a:xfrm>
            <a:off x="1202225" y="1449975"/>
            <a:ext cx="67299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Donar sentit a la lectura i l’escriptura.</a:t>
            </a:r>
            <a:endParaRPr sz="1800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34" name="Google Shape;234;gfe953ef9e6_0_2"/>
          <p:cNvSpPr txBox="1"/>
          <p:nvPr>
            <p:ph idx="1" type="body"/>
          </p:nvPr>
        </p:nvSpPr>
        <p:spPr>
          <a:xfrm>
            <a:off x="814325" y="2137975"/>
            <a:ext cx="75057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unito"/>
              <a:buChar char="★"/>
            </a:pPr>
            <a:r>
              <a:rPr b="1" lang="es" sz="19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Continuem amb el treball dels  sons:</a:t>
            </a:r>
            <a:endParaRPr b="1" sz="19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unito"/>
              <a:buChar char="○"/>
            </a:pPr>
            <a:r>
              <a:rPr b="1" lang="es" sz="19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Consciència fonològica.</a:t>
            </a:r>
            <a:endParaRPr b="1" sz="19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unito"/>
              <a:buChar char="○"/>
            </a:pPr>
            <a:r>
              <a:rPr b="1" lang="es" sz="19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Capsa dels sons (</a:t>
            </a:r>
            <a:r>
              <a:rPr b="1" lang="es" sz="19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relació</a:t>
            </a:r>
            <a:r>
              <a:rPr b="1" lang="es" sz="19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so i grafies)</a:t>
            </a:r>
            <a:endParaRPr b="1" sz="19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unito"/>
              <a:buChar char="★"/>
            </a:pPr>
            <a:r>
              <a:rPr b="1" lang="es" sz="19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Continuar el treball de lectoescriptura a través de l’escriptura lliure i acitivitats de gust per la lectura</a:t>
            </a:r>
            <a:endParaRPr b="1" sz="19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LLIBRET DELS SONS (FONÈTIC)</a:t>
            </a:r>
            <a:endParaRPr b="1" sz="19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"/>
          <p:cNvSpPr txBox="1"/>
          <p:nvPr>
            <p:ph type="title"/>
          </p:nvPr>
        </p:nvSpPr>
        <p:spPr>
          <a:xfrm>
            <a:off x="819150" y="3962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Innovamat:</a:t>
            </a:r>
            <a:endParaRPr/>
          </a:p>
        </p:txBody>
      </p:sp>
      <p:sp>
        <p:nvSpPr>
          <p:cNvPr id="240" name="Google Shape;240;p8"/>
          <p:cNvSpPr txBox="1"/>
          <p:nvPr>
            <p:ph idx="1" type="body"/>
          </p:nvPr>
        </p:nvSpPr>
        <p:spPr>
          <a:xfrm>
            <a:off x="378900" y="1918650"/>
            <a:ext cx="82713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 u="sng">
                <a:latin typeface="Nunito"/>
                <a:ea typeface="Nunito"/>
                <a:cs typeface="Nunito"/>
                <a:sym typeface="Nunito"/>
              </a:rPr>
              <a:t>Tallers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: construïm el coneixement a través de la descoberta i la 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manipulació.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 u="sng">
                <a:latin typeface="Nunito"/>
                <a:ea typeface="Nunito"/>
                <a:cs typeface="Nunito"/>
                <a:sym typeface="Nunito"/>
              </a:rPr>
              <a:t>Espais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: Fomenten l’autonomia i es basen en el joc lliure i la motivació dels infants per resoldre un repte. Fomentant situacions  d’aprenentatge globals i significatives.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 u="sng">
                <a:latin typeface="Nunito"/>
                <a:ea typeface="Nunito"/>
                <a:cs typeface="Nunito"/>
                <a:sym typeface="Nunito"/>
              </a:rPr>
              <a:t>Vida d’aula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: enriquim amb mirada matemàtica petits moments del dia a dia amb rutines, jocs, contes…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792600" y="1012200"/>
            <a:ext cx="74439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L’aula de matemàtiques ha de ser un entorn inspirador que els conviden a aprendre i a desenvolupar tot el seu potencial. 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/>
          <p:nvPr>
            <p:ph type="title"/>
          </p:nvPr>
        </p:nvSpPr>
        <p:spPr>
          <a:xfrm>
            <a:off x="819150" y="4953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Racons:</a:t>
            </a:r>
            <a:endParaRPr/>
          </a:p>
        </p:txBody>
      </p:sp>
      <p:sp>
        <p:nvSpPr>
          <p:cNvPr id="247" name="Google Shape;247;p9"/>
          <p:cNvSpPr txBox="1"/>
          <p:nvPr>
            <p:ph idx="1" type="body"/>
          </p:nvPr>
        </p:nvSpPr>
        <p:spPr>
          <a:xfrm>
            <a:off x="819150" y="2288175"/>
            <a:ext cx="75057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Diferents tipus de racons: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Racons de treball : mates, llengua, psico/fina, creatiu, grafisme…  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Racons de joc.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376650" y="1214500"/>
            <a:ext cx="83907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L’alumnat participa activament en el seu aprenentatge i pren consciència de les seves possibilitats, accepta i aprèn dels seus errors.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"/>
          <p:cNvSpPr txBox="1"/>
          <p:nvPr>
            <p:ph type="title"/>
          </p:nvPr>
        </p:nvSpPr>
        <p:spPr>
          <a:xfrm>
            <a:off x="819150" y="4953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Ambients: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1379225" y="1279275"/>
            <a:ext cx="67299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Fomentar l’aprenentatge entre iguals, l’autonomia, la interrelació, la creativitat, etc.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55" name="Google Shape;255;p10"/>
          <p:cNvSpPr txBox="1"/>
          <p:nvPr>
            <p:ph idx="1" type="body"/>
          </p:nvPr>
        </p:nvSpPr>
        <p:spPr>
          <a:xfrm>
            <a:off x="744800" y="2571750"/>
            <a:ext cx="75057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9 </a:t>
            </a: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ambients</a:t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1 tarda a la setmana </a:t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Internivell (i3-i4-i5)</a:t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Lliure circulació</a:t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>
            <p:ph type="title"/>
          </p:nvPr>
        </p:nvSpPr>
        <p:spPr>
          <a:xfrm>
            <a:off x="819150" y="9103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sz="4800"/>
              <a:t>ESPECIALITATS</a:t>
            </a:r>
            <a:endParaRPr sz="4800"/>
          </a:p>
        </p:txBody>
      </p:sp>
      <p:sp>
        <p:nvSpPr>
          <p:cNvPr id="261" name="Google Shape;261;p12"/>
          <p:cNvSpPr txBox="1"/>
          <p:nvPr/>
        </p:nvSpPr>
        <p:spPr>
          <a:xfrm>
            <a:off x="674100" y="2075850"/>
            <a:ext cx="77958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" sz="3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MÚSICA</a:t>
            </a:r>
            <a:endParaRPr b="0" i="0" sz="3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" sz="3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ANGLÈS</a:t>
            </a:r>
            <a:endParaRPr b="0" i="0" sz="3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" sz="3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PSICOMOTRICITAT</a:t>
            </a:r>
            <a:endParaRPr b="0" i="0" sz="3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/>
          <p:nvPr>
            <p:ph type="title"/>
          </p:nvPr>
        </p:nvSpPr>
        <p:spPr>
          <a:xfrm>
            <a:off x="819150" y="3714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Música:</a:t>
            </a:r>
            <a:endParaRPr/>
          </a:p>
        </p:txBody>
      </p:sp>
      <p:sp>
        <p:nvSpPr>
          <p:cNvPr id="267" name="Google Shape;267;p13"/>
          <p:cNvSpPr txBox="1"/>
          <p:nvPr/>
        </p:nvSpPr>
        <p:spPr>
          <a:xfrm>
            <a:off x="674100" y="1090525"/>
            <a:ext cx="77958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La música desvetlla la sensibilitat de l’infant i el gust per les diferents manifestacions artístiques. 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68" name="Google Shape;268;p13"/>
          <p:cNvSpPr txBox="1"/>
          <p:nvPr>
            <p:ph idx="1" type="body"/>
          </p:nvPr>
        </p:nvSpPr>
        <p:spPr>
          <a:xfrm>
            <a:off x="792450" y="1918650"/>
            <a:ext cx="75591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Estarà present en molts moments dins l’aula i hi haurà un període específic de música on treballarem: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Les qualitats del so </a:t>
            </a:r>
            <a:endParaRPr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Ritmes 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Audicions </a:t>
            </a:r>
            <a:endParaRPr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Cançons </a:t>
            </a:r>
            <a:endParaRPr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Danses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"/>
          <p:cNvSpPr txBox="1"/>
          <p:nvPr>
            <p:ph type="title"/>
          </p:nvPr>
        </p:nvSpPr>
        <p:spPr>
          <a:xfrm>
            <a:off x="819150" y="4953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Anglès: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674100" y="1189700"/>
            <a:ext cx="77958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Ens apropem a una llengua estrangera de forma lúdica, afavorint-ne la familiarització.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75" name="Google Shape;275;p14"/>
          <p:cNvSpPr txBox="1"/>
          <p:nvPr>
            <p:ph idx="1" type="body"/>
          </p:nvPr>
        </p:nvSpPr>
        <p:spPr>
          <a:xfrm>
            <a:off x="792450" y="2173825"/>
            <a:ext cx="7559100" cy="20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Es treballa l’anglès a través de: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Jocs, cançons, contes, cantarelles, rutines d’inici i fi de sessió...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Per aconseguir que els infants: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Es familiaritzin amb la llengua (sons, entonació, vocabulari, estructures lingüístiques bàsiques…).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Es desperti l’interès per la cultura anglesa.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 txBox="1"/>
          <p:nvPr>
            <p:ph type="title"/>
          </p:nvPr>
        </p:nvSpPr>
        <p:spPr>
          <a:xfrm>
            <a:off x="819150" y="4457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Psicomotricitat:</a:t>
            </a:r>
            <a:endParaRPr/>
          </a:p>
        </p:txBody>
      </p:sp>
      <p:sp>
        <p:nvSpPr>
          <p:cNvPr id="281" name="Google Shape;281;p15"/>
          <p:cNvSpPr txBox="1"/>
          <p:nvPr/>
        </p:nvSpPr>
        <p:spPr>
          <a:xfrm>
            <a:off x="674100" y="1164875"/>
            <a:ext cx="77958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s" sz="19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“El moviment i el cos és a l’infant allò que el llenguatge és a l’adult”</a:t>
            </a:r>
            <a:endParaRPr b="0" i="0" sz="19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s" sz="19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Iolanda Vives (psicomotrist</a:t>
            </a:r>
            <a:r>
              <a:rPr b="0" i="0" lang="es" sz="17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a)</a:t>
            </a:r>
            <a:endParaRPr b="0" i="0" sz="17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82" name="Google Shape;282;p15"/>
          <p:cNvSpPr txBox="1"/>
          <p:nvPr>
            <p:ph idx="1" type="body"/>
          </p:nvPr>
        </p:nvSpPr>
        <p:spPr>
          <a:xfrm>
            <a:off x="792450" y="2038825"/>
            <a:ext cx="75591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Es treballa la psicomotricitat a través de: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Propostes flexibles/racons.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Fases de la sessió: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Conversa inicial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Desenvolupament de la sessió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Recollida 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Posada en comú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Roba còmoda i sabates de velcro 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b69e4a428_0_0"/>
          <p:cNvSpPr txBox="1"/>
          <p:nvPr>
            <p:ph type="ctrTitle"/>
          </p:nvPr>
        </p:nvSpPr>
        <p:spPr>
          <a:xfrm>
            <a:off x="1351178" y="16208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s" sz="3300"/>
              <a:t>Temes a tractar:</a:t>
            </a:r>
            <a:endParaRPr sz="3300"/>
          </a:p>
        </p:txBody>
      </p:sp>
      <p:sp>
        <p:nvSpPr>
          <p:cNvPr id="135" name="Google Shape;135;g13b69e4a428_0_0"/>
          <p:cNvSpPr txBox="1"/>
          <p:nvPr>
            <p:ph idx="1" type="subTitle"/>
          </p:nvPr>
        </p:nvSpPr>
        <p:spPr>
          <a:xfrm>
            <a:off x="2536275" y="1238926"/>
            <a:ext cx="5361300" cy="20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Equip docent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Calendari del curs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Horari 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Entrevistes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Metodologies d’aprenentatge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Temporització (activitats/sortides)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Informacions generals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Precs i preguntes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 txBox="1"/>
          <p:nvPr>
            <p:ph type="title"/>
          </p:nvPr>
        </p:nvSpPr>
        <p:spPr>
          <a:xfrm>
            <a:off x="522150" y="873300"/>
            <a:ext cx="8099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sz="4800"/>
              <a:t>ACTIVITATS AMB FAMÍLIES</a:t>
            </a:r>
            <a:endParaRPr sz="4800"/>
          </a:p>
        </p:txBody>
      </p:sp>
      <p:sp>
        <p:nvSpPr>
          <p:cNvPr id="288" name="Google Shape;288;p16"/>
          <p:cNvSpPr txBox="1"/>
          <p:nvPr/>
        </p:nvSpPr>
        <p:spPr>
          <a:xfrm>
            <a:off x="674100" y="2075850"/>
            <a:ext cx="77958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3000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ELS </a:t>
            </a:r>
            <a:r>
              <a:rPr b="0" i="0" lang="es" sz="3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OFICIS</a:t>
            </a:r>
            <a:endParaRPr sz="3000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" sz="3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MALETA VIATGERA</a:t>
            </a:r>
            <a:endParaRPr b="0" i="0" sz="3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/>
          <p:nvPr>
            <p:ph type="title"/>
          </p:nvPr>
        </p:nvSpPr>
        <p:spPr>
          <a:xfrm>
            <a:off x="819150" y="4953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L’ofici:</a:t>
            </a:r>
            <a:endParaRPr/>
          </a:p>
        </p:txBody>
      </p:sp>
      <p:sp>
        <p:nvSpPr>
          <p:cNvPr id="294" name="Google Shape;294;p17"/>
          <p:cNvSpPr txBox="1"/>
          <p:nvPr/>
        </p:nvSpPr>
        <p:spPr>
          <a:xfrm>
            <a:off x="674100" y="1264075"/>
            <a:ext cx="77958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Activitats per potenciar el coneixement d’un mateix i l’expressió oral. Partint de coses properes i significatives per ells. 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95" name="Google Shape;295;p17"/>
          <p:cNvSpPr txBox="1"/>
          <p:nvPr>
            <p:ph idx="1" type="body"/>
          </p:nvPr>
        </p:nvSpPr>
        <p:spPr>
          <a:xfrm>
            <a:off x="792450" y="2199950"/>
            <a:ext cx="75591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★"/>
            </a:pPr>
            <a:r>
              <a:rPr b="1" lang="es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Continuitat “Protagonista” i “ Expert”</a:t>
            </a:r>
            <a:endParaRPr b="1"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★"/>
            </a:pPr>
            <a:r>
              <a:rPr b="1" lang="es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Triar un ofici proper a l’infant (pare, mare, avis, avies…)</a:t>
            </a:r>
            <a:endParaRPr b="1"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★"/>
            </a:pPr>
            <a:r>
              <a:rPr b="1" lang="es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Explicar-li a l’infant per a que ho pugui explicar a l’aula i preparar un material o suport que l’ajudi en l’exposició oral davant del grup.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"/>
          <p:cNvSpPr txBox="1"/>
          <p:nvPr>
            <p:ph type="title"/>
          </p:nvPr>
        </p:nvSpPr>
        <p:spPr>
          <a:xfrm>
            <a:off x="819150" y="4953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Maleta viatgera:</a:t>
            </a:r>
            <a:endParaRPr/>
          </a:p>
        </p:txBody>
      </p:sp>
      <p:sp>
        <p:nvSpPr>
          <p:cNvPr id="301" name="Google Shape;301;p18"/>
          <p:cNvSpPr txBox="1"/>
          <p:nvPr/>
        </p:nvSpPr>
        <p:spPr>
          <a:xfrm>
            <a:off x="674100" y="1301250"/>
            <a:ext cx="77958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Activitats d’animació a la lectura.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02" name="Google Shape;302;p18"/>
          <p:cNvSpPr txBox="1"/>
          <p:nvPr>
            <p:ph idx="1" type="body"/>
          </p:nvPr>
        </p:nvSpPr>
        <p:spPr>
          <a:xfrm>
            <a:off x="592650" y="1918650"/>
            <a:ext cx="79587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Maleta viatgera: 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○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Una maleta amb contes, revistes infantils, jocs de taula…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○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S’emporta el divendres i s’ha de retornar el dijous de la següent setmana.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○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Té una llibreta per recollir les activitats i impressions que visqueu amb la maleta i les seves històries. 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3b69e4a428_0_45"/>
          <p:cNvSpPr txBox="1"/>
          <p:nvPr>
            <p:ph type="title"/>
          </p:nvPr>
        </p:nvSpPr>
        <p:spPr>
          <a:xfrm>
            <a:off x="827200" y="303950"/>
            <a:ext cx="474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6. TEMPORITZACIÓ</a:t>
            </a:r>
            <a:endParaRPr/>
          </a:p>
        </p:txBody>
      </p:sp>
      <p:graphicFrame>
        <p:nvGraphicFramePr>
          <p:cNvPr id="308" name="Google Shape;308;g13b69e4a428_0_45"/>
          <p:cNvGraphicFramePr/>
          <p:nvPr/>
        </p:nvGraphicFramePr>
        <p:xfrm>
          <a:off x="534575" y="97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{8E4FB778-B2FD-4784-BB12-A5092B6CFCDF}</a:tableStyleId>
              </a:tblPr>
              <a:tblGrid>
                <a:gridCol w="1257900"/>
                <a:gridCol w="2115175"/>
                <a:gridCol w="2653425"/>
                <a:gridCol w="2048325"/>
              </a:tblGrid>
              <a:tr h="39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1R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2N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3R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1463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ACTIVITATS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PROJECTES I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 FESTES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Benvinguts a I5 (P)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99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Els sentits (P)</a:t>
                      </a:r>
                      <a:endParaRPr b="1">
                        <a:solidFill>
                          <a:srgbClr val="99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La Castanyada (F)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FF99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Nom de la classe (P)</a:t>
                      </a:r>
                      <a:endParaRPr b="1">
                        <a:solidFill>
                          <a:srgbClr val="FF99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Santa Cecília 22/11 (F)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Nadal (F)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6AA8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Mediambient i reciclatge (P)</a:t>
                      </a:r>
                      <a:endParaRPr b="1">
                        <a:solidFill>
                          <a:srgbClr val="6AA8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Dia de la Pau 30/1 (F)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Carnestoltes (F)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FF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Antoni Tàpies (P)</a:t>
                      </a:r>
                      <a:endParaRPr b="1">
                        <a:solidFill>
                          <a:srgbClr val="FF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Dia de la Dona 8/3 (F)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CC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Concurs plàstic St.Jordi (P/F)</a:t>
                      </a:r>
                      <a:endParaRPr b="1">
                        <a:solidFill>
                          <a:srgbClr val="CC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0B539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Cuidem el bosc (P)</a:t>
                      </a:r>
                      <a:endParaRPr b="1">
                        <a:solidFill>
                          <a:srgbClr val="0B539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CC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Sant Jordi 24/4 (F)</a:t>
                      </a:r>
                      <a:endParaRPr b="1">
                        <a:solidFill>
                          <a:srgbClr val="CC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00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Colònies (P)</a:t>
                      </a:r>
                      <a:endParaRPr b="1">
                        <a:solidFill>
                          <a:srgbClr val="00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FFFF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Festa Major (P)</a:t>
                      </a:r>
                      <a:endParaRPr b="1">
                        <a:solidFill>
                          <a:srgbClr val="FFFF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Fi de curs (F)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188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SORTIDES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99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“El bosc dels sentits”</a:t>
                      </a:r>
                      <a:endParaRPr b="1">
                        <a:solidFill>
                          <a:srgbClr val="99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99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Cases blanques</a:t>
                      </a:r>
                      <a:endParaRPr b="1">
                        <a:solidFill>
                          <a:srgbClr val="99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99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11/10/2022</a:t>
                      </a:r>
                      <a:endParaRPr b="1">
                        <a:solidFill>
                          <a:srgbClr val="99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FF99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“El nom de la classe”</a:t>
                      </a:r>
                      <a:endParaRPr b="1">
                        <a:solidFill>
                          <a:srgbClr val="FF99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FF99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(a determinar)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“Teatre”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Auditori Sant Cugat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(a determinar)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6AA8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“Les tortugues marines”</a:t>
                      </a:r>
                      <a:endParaRPr b="1">
                        <a:solidFill>
                          <a:srgbClr val="6AA8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6AA8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CRAM</a:t>
                      </a:r>
                      <a:endParaRPr b="1">
                        <a:solidFill>
                          <a:srgbClr val="6AA8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6AA8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13/01/23</a:t>
                      </a:r>
                      <a:endParaRPr b="1">
                        <a:solidFill>
                          <a:srgbClr val="6AA8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FF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“Visita dinamitzada”</a:t>
                      </a:r>
                      <a:endParaRPr b="1">
                        <a:solidFill>
                          <a:srgbClr val="FF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FF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Fundació Tàpies</a:t>
                      </a:r>
                      <a:endParaRPr b="1">
                        <a:solidFill>
                          <a:srgbClr val="FF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FF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10/02/23</a:t>
                      </a:r>
                      <a:endParaRPr b="1">
                        <a:solidFill>
                          <a:srgbClr val="FF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“La feina del gos pigall”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07/03/2023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0B539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“Visita ADF”</a:t>
                      </a:r>
                      <a:endParaRPr b="1">
                        <a:solidFill>
                          <a:srgbClr val="0B539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0B539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(abril)</a:t>
                      </a:r>
                      <a:endParaRPr b="1">
                        <a:solidFill>
                          <a:srgbClr val="0B539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FFFF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“La veritable història d’en Joan i la Marieta”</a:t>
                      </a:r>
                      <a:endParaRPr b="1">
                        <a:solidFill>
                          <a:srgbClr val="FFFF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FFFF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29/05/2023</a:t>
                      </a:r>
                      <a:endParaRPr b="1">
                        <a:solidFill>
                          <a:srgbClr val="FFFF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00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“Colònies”</a:t>
                      </a:r>
                      <a:endParaRPr b="1">
                        <a:solidFill>
                          <a:srgbClr val="00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00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El bosc de la Massana</a:t>
                      </a:r>
                      <a:endParaRPr b="1">
                        <a:solidFill>
                          <a:srgbClr val="00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00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31-1-2/06</a:t>
                      </a:r>
                      <a:endParaRPr b="1">
                        <a:solidFill>
                          <a:srgbClr val="00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fe953ef9e6_0_139"/>
          <p:cNvSpPr txBox="1"/>
          <p:nvPr>
            <p:ph type="title"/>
          </p:nvPr>
        </p:nvSpPr>
        <p:spPr>
          <a:xfrm>
            <a:off x="819150" y="5652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Colònies</a:t>
            </a:r>
            <a:r>
              <a:rPr lang="e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:</a:t>
            </a:r>
            <a:endParaRPr/>
          </a:p>
        </p:txBody>
      </p:sp>
      <p:sp>
        <p:nvSpPr>
          <p:cNvPr id="314" name="Google Shape;314;gfe953ef9e6_0_139"/>
          <p:cNvSpPr txBox="1"/>
          <p:nvPr>
            <p:ph idx="1" type="body"/>
          </p:nvPr>
        </p:nvSpPr>
        <p:spPr>
          <a:xfrm>
            <a:off x="912300" y="1215125"/>
            <a:ext cx="73194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100">
                <a:solidFill>
                  <a:srgbClr val="E69138"/>
                </a:solidFill>
                <a:latin typeface="Nunito"/>
                <a:ea typeface="Nunito"/>
                <a:cs typeface="Nunito"/>
                <a:sym typeface="Nunito"/>
              </a:rPr>
              <a:t>EL BOSC DE LA MASSANA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900">
                <a:latin typeface="Nunito"/>
                <a:ea typeface="Nunito"/>
                <a:cs typeface="Nunito"/>
                <a:sym typeface="Nunito"/>
              </a:rPr>
              <a:t>31</a:t>
            </a:r>
            <a:r>
              <a:rPr b="1" lang="es" sz="3900">
                <a:latin typeface="Nunito"/>
                <a:ea typeface="Nunito"/>
                <a:cs typeface="Nunito"/>
                <a:sym typeface="Nunito"/>
              </a:rPr>
              <a:t>-2 DE JUNY</a:t>
            </a:r>
            <a:endParaRPr b="1" sz="3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5" name="Google Shape;315;gfe953ef9e6_0_1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9825" y="413500"/>
            <a:ext cx="674425" cy="67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fe953ef9e6_0_13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31900" y="413500"/>
            <a:ext cx="607375" cy="60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fe953ef9e6_0_1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6200" y="2764494"/>
            <a:ext cx="2911600" cy="19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fe953ef9e6_0_1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5800" y="1869392"/>
            <a:ext cx="2112350" cy="140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fe953ef9e6_0_1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9150" y="3379474"/>
            <a:ext cx="2112314" cy="140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fe953ef9e6_0_1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85850" y="1841042"/>
            <a:ext cx="2112349" cy="140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fe953ef9e6_0_1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12525" y="3379474"/>
            <a:ext cx="2112338" cy="14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 txBox="1"/>
          <p:nvPr>
            <p:ph type="title"/>
          </p:nvPr>
        </p:nvSpPr>
        <p:spPr>
          <a:xfrm>
            <a:off x="786900" y="3567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7. INFORMACIONS GENERALS </a:t>
            </a:r>
            <a:endParaRPr/>
          </a:p>
        </p:txBody>
      </p:sp>
      <p:sp>
        <p:nvSpPr>
          <p:cNvPr id="327" name="Google Shape;327;p21"/>
          <p:cNvSpPr txBox="1"/>
          <p:nvPr>
            <p:ph idx="1" type="body"/>
          </p:nvPr>
        </p:nvSpPr>
        <p:spPr>
          <a:xfrm>
            <a:off x="338575" y="951525"/>
            <a:ext cx="85539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DINANTIA:</a:t>
            </a:r>
            <a:r>
              <a:rPr lang="es" sz="1800">
                <a:latin typeface="Nunito"/>
                <a:ea typeface="Nunito"/>
                <a:cs typeface="Nunito"/>
                <a:sym typeface="Nunito"/>
              </a:rPr>
              <a:t> ús i horari (de 8:00 h a 18:00 h)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Informes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Recull de feines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Esmorzars </a:t>
            </a:r>
            <a:r>
              <a:rPr lang="es" sz="1800">
                <a:latin typeface="Nunito"/>
                <a:ea typeface="Nunito"/>
                <a:cs typeface="Nunito"/>
                <a:sym typeface="Nunito"/>
              </a:rPr>
              <a:t>(saludable, petit, en carmanyola i no dur envasos)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Administració de medicaments (en paper la recepta)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TOT marcat amb el nom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Què cal dur: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Roba de recanvi (samarreta, pantalons, calces/calçotets, mitjons i calçat).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Cantimplora /Ampolla d’aigua.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Mocadors i tovalloletes.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Samarreta blanca. (aniversari)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Bata o samarreta gran per plàstica.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"/>
          <p:cNvSpPr txBox="1"/>
          <p:nvPr>
            <p:ph type="title"/>
          </p:nvPr>
        </p:nvSpPr>
        <p:spPr>
          <a:xfrm>
            <a:off x="819150" y="4923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Documentació:</a:t>
            </a:r>
            <a:endParaRPr/>
          </a:p>
        </p:txBody>
      </p:sp>
      <p:sp>
        <p:nvSpPr>
          <p:cNvPr id="333" name="Google Shape;333;p5"/>
          <p:cNvSpPr txBox="1"/>
          <p:nvPr>
            <p:ph idx="1" type="body"/>
          </p:nvPr>
        </p:nvSpPr>
        <p:spPr>
          <a:xfrm>
            <a:off x="819150" y="1347750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Drets d’imatge.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Administració paracetamol.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Autorització sortides d’entorn proper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Document reacció al·lèrgica </a:t>
            </a:r>
            <a:r>
              <a:rPr lang="es" sz="2000">
                <a:latin typeface="Nunito"/>
                <a:ea typeface="Nunito"/>
                <a:cs typeface="Nunito"/>
                <a:sym typeface="Nunito"/>
              </a:rPr>
              <a:t>(canvis)</a:t>
            </a: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Carta de compromís educatiu </a:t>
            </a:r>
            <a:r>
              <a:rPr lang="es" sz="2000">
                <a:latin typeface="Nunito"/>
                <a:ea typeface="Nunito"/>
                <a:cs typeface="Nunito"/>
                <a:sym typeface="Nunito"/>
              </a:rPr>
              <a:t>(nouvinguts/des)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8. PRECS I PREGUNTES</a:t>
            </a:r>
            <a:endParaRPr/>
          </a:p>
        </p:txBody>
      </p:sp>
      <p:pic>
        <p:nvPicPr>
          <p:cNvPr id="339" name="Google Shape;33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7975" y="1168200"/>
            <a:ext cx="3299075" cy="32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/>
          <p:nvPr>
            <p:ph type="title"/>
          </p:nvPr>
        </p:nvSpPr>
        <p:spPr>
          <a:xfrm>
            <a:off x="819150" y="4118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s"/>
              <a:t>EQUIP DOCENT</a:t>
            </a:r>
            <a:endParaRPr/>
          </a:p>
        </p:txBody>
      </p:sp>
      <p:sp>
        <p:nvSpPr>
          <p:cNvPr id="141" name="Google Shape;141;p2"/>
          <p:cNvSpPr txBox="1"/>
          <p:nvPr>
            <p:ph idx="1" type="body"/>
          </p:nvPr>
        </p:nvSpPr>
        <p:spPr>
          <a:xfrm>
            <a:off x="819150" y="1921175"/>
            <a:ext cx="3821100" cy="16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Open Sans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Graciela Sunta Miranda(i5 A)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Sílvia Felip (i5 B)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4572000" y="1921175"/>
            <a:ext cx="49305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-"/>
            </a:pPr>
            <a:r>
              <a:rPr b="1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Maria Feliu </a:t>
            </a:r>
            <a:r>
              <a:rPr b="0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(Música)</a:t>
            </a:r>
            <a:endParaRPr b="0" i="0" sz="18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-"/>
            </a:pPr>
            <a:r>
              <a:rPr b="1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Blanca Franco </a:t>
            </a:r>
            <a:r>
              <a:rPr b="0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(Psicomotricitat)</a:t>
            </a:r>
            <a:endParaRPr b="0" i="0" sz="18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-"/>
            </a:pPr>
            <a:r>
              <a:rPr b="1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Laia Meschede </a:t>
            </a:r>
            <a:r>
              <a:rPr b="0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(Anglès)</a:t>
            </a:r>
            <a:endParaRPr b="0" i="0" sz="18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-"/>
            </a:pPr>
            <a:r>
              <a:rPr b="1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Laura Sanzo</a:t>
            </a:r>
            <a:r>
              <a:rPr b="0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(Atenció a la diversitat)</a:t>
            </a:r>
            <a:endParaRPr b="0" i="0" sz="18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" name="Google Shape;143;p2"/>
          <p:cNvSpPr txBox="1"/>
          <p:nvPr>
            <p:ph idx="4294967295" type="ctrTitle"/>
          </p:nvPr>
        </p:nvSpPr>
        <p:spPr>
          <a:xfrm>
            <a:off x="819150" y="1212575"/>
            <a:ext cx="17688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b="0" i="0" lang="es" sz="2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Tutores:</a:t>
            </a:r>
            <a:endParaRPr b="0" i="0" sz="2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2"/>
          <p:cNvSpPr txBox="1"/>
          <p:nvPr>
            <p:ph idx="4294967295" type="ctrTitle"/>
          </p:nvPr>
        </p:nvSpPr>
        <p:spPr>
          <a:xfrm>
            <a:off x="4870325" y="1212575"/>
            <a:ext cx="3934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b="0" i="0" lang="es" sz="2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Especialistes:</a:t>
            </a:r>
            <a:endParaRPr b="0" i="0" sz="2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5" name="Google Shape;145;p2"/>
          <p:cNvSpPr txBox="1"/>
          <p:nvPr>
            <p:ph idx="4294967295" type="ctrTitle"/>
          </p:nvPr>
        </p:nvSpPr>
        <p:spPr>
          <a:xfrm>
            <a:off x="819150" y="2865175"/>
            <a:ext cx="3934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lang="es" sz="2600"/>
              <a:t>Personal SIEI:</a:t>
            </a:r>
            <a:endParaRPr b="0" i="0" sz="2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819150" y="3515075"/>
            <a:ext cx="49305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Núria Santaularia</a:t>
            </a:r>
            <a:endParaRPr b="0" i="0" sz="18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-"/>
            </a:pPr>
            <a:r>
              <a:rPr b="1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L</a:t>
            </a: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ori Cristina 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Noelia Fernàndez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2986ccde9_0_15"/>
          <p:cNvSpPr txBox="1"/>
          <p:nvPr>
            <p:ph idx="4294967295" type="ctrTitle"/>
          </p:nvPr>
        </p:nvSpPr>
        <p:spPr>
          <a:xfrm>
            <a:off x="534800" y="245775"/>
            <a:ext cx="17688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lang="es" sz="2300"/>
              <a:t>I5 A</a:t>
            </a:r>
            <a:endParaRPr b="0" i="0" sz="23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2" name="Google Shape;152;g152986ccde9_0_15"/>
          <p:cNvPicPr preferRelativeResize="0"/>
          <p:nvPr/>
        </p:nvPicPr>
        <p:blipFill rotWithShape="1">
          <a:blip r:embed="rId3">
            <a:alphaModFix/>
          </a:blip>
          <a:srcRect b="47192" l="16959" r="24778" t="7518"/>
          <a:stretch/>
        </p:blipFill>
        <p:spPr>
          <a:xfrm>
            <a:off x="1069450" y="791275"/>
            <a:ext cx="932250" cy="11131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3" name="Google Shape;153;g152986ccde9_0_15"/>
          <p:cNvSpPr txBox="1"/>
          <p:nvPr/>
        </p:nvSpPr>
        <p:spPr>
          <a:xfrm>
            <a:off x="1047925" y="1957650"/>
            <a:ext cx="9753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GRACIELA (tutora)</a:t>
            </a:r>
            <a:endParaRPr b="1" sz="200"/>
          </a:p>
        </p:txBody>
      </p:sp>
      <p:pic>
        <p:nvPicPr>
          <p:cNvPr id="154" name="Google Shape;154;g152986ccde9_0_15"/>
          <p:cNvPicPr preferRelativeResize="0"/>
          <p:nvPr/>
        </p:nvPicPr>
        <p:blipFill rotWithShape="1">
          <a:blip r:embed="rId4">
            <a:alphaModFix/>
          </a:blip>
          <a:srcRect b="53164" l="31140" r="23982" t="14227"/>
          <a:stretch/>
        </p:blipFill>
        <p:spPr>
          <a:xfrm>
            <a:off x="2303600" y="791275"/>
            <a:ext cx="932398" cy="11131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" name="Google Shape;155;g152986ccde9_0_15"/>
          <p:cNvSpPr txBox="1"/>
          <p:nvPr/>
        </p:nvSpPr>
        <p:spPr>
          <a:xfrm>
            <a:off x="2282150" y="1957650"/>
            <a:ext cx="9753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SUSANNA</a:t>
            </a: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(monitora)</a:t>
            </a:r>
            <a:endParaRPr b="1" sz="200"/>
          </a:p>
        </p:txBody>
      </p:sp>
      <p:sp>
        <p:nvSpPr>
          <p:cNvPr id="156" name="Google Shape;156;g152986ccde9_0_15"/>
          <p:cNvSpPr txBox="1"/>
          <p:nvPr>
            <p:ph idx="4294967295" type="ctrTitle"/>
          </p:nvPr>
        </p:nvSpPr>
        <p:spPr>
          <a:xfrm>
            <a:off x="5305650" y="245775"/>
            <a:ext cx="17688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lang="es" sz="2300"/>
              <a:t>I5 B</a:t>
            </a:r>
            <a:endParaRPr b="0" i="0" sz="23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7" name="Google Shape;157;g152986ccde9_0_15"/>
          <p:cNvSpPr txBox="1"/>
          <p:nvPr/>
        </p:nvSpPr>
        <p:spPr>
          <a:xfrm>
            <a:off x="5818775" y="1957650"/>
            <a:ext cx="9753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SÍLVIA</a:t>
            </a: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(tutora)</a:t>
            </a:r>
            <a:endParaRPr b="1" sz="200"/>
          </a:p>
        </p:txBody>
      </p:sp>
      <p:sp>
        <p:nvSpPr>
          <p:cNvPr id="158" name="Google Shape;158;g152986ccde9_0_15"/>
          <p:cNvSpPr txBox="1"/>
          <p:nvPr/>
        </p:nvSpPr>
        <p:spPr>
          <a:xfrm>
            <a:off x="7053000" y="1957650"/>
            <a:ext cx="9753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JÚLIA </a:t>
            </a: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(monitora)</a:t>
            </a:r>
            <a:endParaRPr b="1" sz="200"/>
          </a:p>
        </p:txBody>
      </p:sp>
      <p:pic>
        <p:nvPicPr>
          <p:cNvPr id="159" name="Google Shape;159;g152986ccde9_0_15"/>
          <p:cNvPicPr preferRelativeResize="0"/>
          <p:nvPr/>
        </p:nvPicPr>
        <p:blipFill rotWithShape="1">
          <a:blip r:embed="rId5">
            <a:alphaModFix/>
          </a:blip>
          <a:srcRect b="48800" l="25248" r="27229" t="14849"/>
          <a:stretch/>
        </p:blipFill>
        <p:spPr>
          <a:xfrm>
            <a:off x="7074450" y="791637"/>
            <a:ext cx="932398" cy="1112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0" name="Google Shape;160;g152986ccde9_0_15"/>
          <p:cNvSpPr txBox="1"/>
          <p:nvPr>
            <p:ph idx="4294967295" type="ctrTitle"/>
          </p:nvPr>
        </p:nvSpPr>
        <p:spPr>
          <a:xfrm>
            <a:off x="534800" y="2539350"/>
            <a:ext cx="24015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lang="es" sz="2300"/>
              <a:t>ESPECIALITATS</a:t>
            </a:r>
            <a:endParaRPr b="0" i="0" sz="23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1" name="Google Shape;161;g152986ccde9_0_15"/>
          <p:cNvPicPr preferRelativeResize="0"/>
          <p:nvPr/>
        </p:nvPicPr>
        <p:blipFill rotWithShape="1">
          <a:blip r:embed="rId6">
            <a:alphaModFix/>
          </a:blip>
          <a:srcRect b="43672" l="21532" r="27980" t="16716"/>
          <a:stretch/>
        </p:blipFill>
        <p:spPr>
          <a:xfrm>
            <a:off x="643125" y="3151100"/>
            <a:ext cx="932398" cy="1112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g152986ccde9_0_15"/>
          <p:cNvSpPr txBox="1"/>
          <p:nvPr/>
        </p:nvSpPr>
        <p:spPr>
          <a:xfrm>
            <a:off x="621675" y="4306750"/>
            <a:ext cx="9753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MARIA</a:t>
            </a: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(música)</a:t>
            </a:r>
            <a:endParaRPr b="1" sz="200"/>
          </a:p>
        </p:txBody>
      </p:sp>
      <p:pic>
        <p:nvPicPr>
          <p:cNvPr id="163" name="Google Shape;163;g152986ccde9_0_15"/>
          <p:cNvPicPr preferRelativeResize="0"/>
          <p:nvPr/>
        </p:nvPicPr>
        <p:blipFill rotWithShape="1">
          <a:blip r:embed="rId7">
            <a:alphaModFix/>
          </a:blip>
          <a:srcRect b="39780" l="22763" r="22763" t="19976"/>
          <a:stretch/>
        </p:blipFill>
        <p:spPr>
          <a:xfrm>
            <a:off x="1798075" y="3151100"/>
            <a:ext cx="932398" cy="1112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4" name="Google Shape;164;g152986ccde9_0_15"/>
          <p:cNvSpPr txBox="1"/>
          <p:nvPr/>
        </p:nvSpPr>
        <p:spPr>
          <a:xfrm>
            <a:off x="1591800" y="4306750"/>
            <a:ext cx="14355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BLANCA</a:t>
            </a: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(psicomotricitat)</a:t>
            </a:r>
            <a:endParaRPr b="1" sz="200"/>
          </a:p>
        </p:txBody>
      </p:sp>
      <p:pic>
        <p:nvPicPr>
          <p:cNvPr id="165" name="Google Shape;165;g152986ccde9_0_15"/>
          <p:cNvPicPr preferRelativeResize="0"/>
          <p:nvPr/>
        </p:nvPicPr>
        <p:blipFill rotWithShape="1">
          <a:blip r:embed="rId8">
            <a:alphaModFix/>
          </a:blip>
          <a:srcRect b="34526" l="22237" r="22237" t="2433"/>
          <a:stretch/>
        </p:blipFill>
        <p:spPr>
          <a:xfrm>
            <a:off x="2953025" y="3151100"/>
            <a:ext cx="932398" cy="11124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6" name="Google Shape;166;g152986ccde9_0_15"/>
          <p:cNvSpPr txBox="1"/>
          <p:nvPr/>
        </p:nvSpPr>
        <p:spPr>
          <a:xfrm>
            <a:off x="2960775" y="4306750"/>
            <a:ext cx="1098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LAIA</a:t>
            </a: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 (anglès)</a:t>
            </a:r>
            <a:endParaRPr b="1" sz="200"/>
          </a:p>
        </p:txBody>
      </p:sp>
      <p:sp>
        <p:nvSpPr>
          <p:cNvPr id="167" name="Google Shape;167;g152986ccde9_0_15"/>
          <p:cNvSpPr txBox="1"/>
          <p:nvPr/>
        </p:nvSpPr>
        <p:spPr>
          <a:xfrm>
            <a:off x="4161000" y="4306750"/>
            <a:ext cx="1098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LAURA</a:t>
            </a: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 (A.D.)</a:t>
            </a:r>
            <a:endParaRPr b="1" sz="200"/>
          </a:p>
        </p:txBody>
      </p:sp>
      <p:sp>
        <p:nvSpPr>
          <p:cNvPr id="168" name="Google Shape;168;g152986ccde9_0_15"/>
          <p:cNvSpPr txBox="1"/>
          <p:nvPr>
            <p:ph idx="4294967295" type="ctrTitle"/>
          </p:nvPr>
        </p:nvSpPr>
        <p:spPr>
          <a:xfrm>
            <a:off x="5305650" y="2539350"/>
            <a:ext cx="24015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lang="es" sz="2300"/>
              <a:t>SIEI</a:t>
            </a:r>
            <a:endParaRPr b="0" i="0" sz="23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9" name="Google Shape;169;g152986ccde9_0_15"/>
          <p:cNvSpPr txBox="1"/>
          <p:nvPr/>
        </p:nvSpPr>
        <p:spPr>
          <a:xfrm>
            <a:off x="5361225" y="4306750"/>
            <a:ext cx="9753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NÚRIA (tutora)</a:t>
            </a: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b="1" sz="200"/>
          </a:p>
        </p:txBody>
      </p:sp>
      <p:sp>
        <p:nvSpPr>
          <p:cNvPr id="170" name="Google Shape;170;g152986ccde9_0_15"/>
          <p:cNvSpPr txBox="1"/>
          <p:nvPr/>
        </p:nvSpPr>
        <p:spPr>
          <a:xfrm>
            <a:off x="6438750" y="4306750"/>
            <a:ext cx="1098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LORI (auxiliar)</a:t>
            </a: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b="1" sz="200"/>
          </a:p>
        </p:txBody>
      </p:sp>
      <p:pic>
        <p:nvPicPr>
          <p:cNvPr id="171" name="Google Shape;171;g152986ccde9_0_15"/>
          <p:cNvPicPr preferRelativeResize="0"/>
          <p:nvPr/>
        </p:nvPicPr>
        <p:blipFill rotWithShape="1">
          <a:blip r:embed="rId9">
            <a:alphaModFix/>
          </a:blip>
          <a:srcRect b="35798" l="12570" r="15559" t="0"/>
          <a:stretch/>
        </p:blipFill>
        <p:spPr>
          <a:xfrm>
            <a:off x="4107963" y="3151100"/>
            <a:ext cx="932400" cy="1112400"/>
          </a:xfrm>
          <a:prstGeom prst="rect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2" name="Google Shape;172;g152986ccde9_0_15"/>
          <p:cNvPicPr preferRelativeResize="0"/>
          <p:nvPr/>
        </p:nvPicPr>
        <p:blipFill rotWithShape="1">
          <a:blip r:embed="rId10">
            <a:alphaModFix/>
          </a:blip>
          <a:srcRect b="28611" l="16896" r="50000" t="10565"/>
          <a:stretch/>
        </p:blipFill>
        <p:spPr>
          <a:xfrm>
            <a:off x="6532825" y="3151101"/>
            <a:ext cx="932400" cy="1112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3" name="Google Shape;173;g152986ccde9_0_15"/>
          <p:cNvPicPr preferRelativeResize="0"/>
          <p:nvPr/>
        </p:nvPicPr>
        <p:blipFill rotWithShape="1">
          <a:blip r:embed="rId10">
            <a:alphaModFix/>
          </a:blip>
          <a:srcRect b="9038" l="62930" r="3965" t="30138"/>
          <a:stretch/>
        </p:blipFill>
        <p:spPr>
          <a:xfrm>
            <a:off x="5400763" y="3151101"/>
            <a:ext cx="932400" cy="1112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4" name="Google Shape;174;g152986ccde9_0_15"/>
          <p:cNvPicPr preferRelativeResize="0"/>
          <p:nvPr/>
        </p:nvPicPr>
        <p:blipFill rotWithShape="1">
          <a:blip r:embed="rId11">
            <a:alphaModFix/>
          </a:blip>
          <a:srcRect b="47143" l="17000" r="21866" t="11783"/>
          <a:stretch/>
        </p:blipFill>
        <p:spPr>
          <a:xfrm>
            <a:off x="5840225" y="791275"/>
            <a:ext cx="932400" cy="11131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5" name="Google Shape;175;g152986ccde9_0_15"/>
          <p:cNvPicPr preferRelativeResize="0"/>
          <p:nvPr/>
        </p:nvPicPr>
        <p:blipFill rotWithShape="1">
          <a:blip r:embed="rId12">
            <a:alphaModFix/>
          </a:blip>
          <a:srcRect b="55749" l="32259" r="23317" t="14133"/>
          <a:stretch/>
        </p:blipFill>
        <p:spPr>
          <a:xfrm>
            <a:off x="7664900" y="3151100"/>
            <a:ext cx="932400" cy="1112402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6" name="Google Shape;176;g152986ccde9_0_15"/>
          <p:cNvSpPr txBox="1"/>
          <p:nvPr/>
        </p:nvSpPr>
        <p:spPr>
          <a:xfrm>
            <a:off x="7413350" y="4306750"/>
            <a:ext cx="14355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NOELIA (educadora)</a:t>
            </a:r>
            <a:endParaRPr b="1"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b69e4a428_0_5"/>
          <p:cNvSpPr txBox="1"/>
          <p:nvPr>
            <p:ph type="title"/>
          </p:nvPr>
        </p:nvSpPr>
        <p:spPr>
          <a:xfrm>
            <a:off x="819150" y="652125"/>
            <a:ext cx="474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2. CALENDARI DE CURS</a:t>
            </a:r>
            <a:endParaRPr/>
          </a:p>
        </p:txBody>
      </p:sp>
      <p:sp>
        <p:nvSpPr>
          <p:cNvPr id="182" name="Google Shape;182;g13b69e4a428_0_5"/>
          <p:cNvSpPr txBox="1"/>
          <p:nvPr>
            <p:ph idx="1" type="body"/>
          </p:nvPr>
        </p:nvSpPr>
        <p:spPr>
          <a:xfrm>
            <a:off x="4847675" y="2039100"/>
            <a:ext cx="38295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31/10/2022, dilluns (29-30-31-1)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09/12/2022, divendres (8-9-10-11)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17/02/2023, divendres (17-18-19)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02/03/2023, dijous (2-3-4-5)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29/05/2023, dilluns (27-28-29)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83" name="Google Shape;183;g13b69e4a428_0_5"/>
          <p:cNvSpPr txBox="1"/>
          <p:nvPr>
            <p:ph idx="4294967295" type="ctrTitle"/>
          </p:nvPr>
        </p:nvSpPr>
        <p:spPr>
          <a:xfrm>
            <a:off x="4742975" y="1340675"/>
            <a:ext cx="39342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b="0" i="0" lang="e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Dies de lliure disposició: </a:t>
            </a:r>
            <a:endParaRPr b="0" i="0" sz="24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g13b69e4a428_0_5"/>
          <p:cNvSpPr txBox="1"/>
          <p:nvPr>
            <p:ph idx="1" type="body"/>
          </p:nvPr>
        </p:nvSpPr>
        <p:spPr>
          <a:xfrm>
            <a:off x="819150" y="1490900"/>
            <a:ext cx="3375000" cy="3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Inici de curs: 5 de setembre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Vacances de Nadal: del 22 de desembre al 8 de gener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Setmana Santa: del 3 al 10 d’abril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Inici jornada intensiva: 5 de juny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Fi de curs: 22 de juny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cxnSp>
        <p:nvCxnSpPr>
          <p:cNvPr id="185" name="Google Shape;185;g13b69e4a428_0_5"/>
          <p:cNvCxnSpPr/>
          <p:nvPr/>
        </p:nvCxnSpPr>
        <p:spPr>
          <a:xfrm>
            <a:off x="4498550" y="1531775"/>
            <a:ext cx="8100" cy="262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b69e4a428_0_15"/>
          <p:cNvSpPr txBox="1"/>
          <p:nvPr>
            <p:ph type="title"/>
          </p:nvPr>
        </p:nvSpPr>
        <p:spPr>
          <a:xfrm>
            <a:off x="819150" y="4828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3. HORARI</a:t>
            </a:r>
            <a:endParaRPr/>
          </a:p>
        </p:txBody>
      </p:sp>
      <p:sp>
        <p:nvSpPr>
          <p:cNvPr id="191" name="Google Shape;191;g13b69e4a428_0_15"/>
          <p:cNvSpPr txBox="1"/>
          <p:nvPr>
            <p:ph idx="1" type="body"/>
          </p:nvPr>
        </p:nvSpPr>
        <p:spPr>
          <a:xfrm>
            <a:off x="819150" y="1105900"/>
            <a:ext cx="7871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SETEMBRE</a:t>
            </a:r>
            <a:endParaRPr b="1"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començar el dia 5 setembre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infantil i primària   8'45 a 12'45h (dilluns a divendres)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OCTUBRE A MAIG</a:t>
            </a:r>
            <a:endParaRPr b="1"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infantil i primària   8'45 a 12'30 i 14'45 a 16'15 (dilluns, dimarts, dijous, divendres)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 8'45 a 12'45 (dimecres) </a:t>
            </a: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TARDA COBREIX ESPAI MIGDIA</a:t>
            </a:r>
            <a:endParaRPr b="1"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rgbClr val="233A4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g152986ccde9_0_1"/>
          <p:cNvGraphicFramePr/>
          <p:nvPr/>
        </p:nvGraphicFramePr>
        <p:xfrm>
          <a:off x="789100" y="908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{D34B567D-1492-485F-A392-19E0581FF31E}</a:tableStyleId>
              </a:tblPr>
              <a:tblGrid>
                <a:gridCol w="1507150"/>
                <a:gridCol w="1507150"/>
                <a:gridCol w="1507150"/>
                <a:gridCol w="1507150"/>
                <a:gridCol w="1507150"/>
              </a:tblGrid>
              <a:tr h="57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BIBLIOTECA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PETITES HISTÒRIES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>
                    <a:solidFill>
                      <a:schemeClr val="dk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TALLERS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INNOVAMAT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</a:tr>
              <a:tr h="682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CAPÇA DELS 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SONS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RACONS DE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LLENGUA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PSICOMOTRICITAT</a:t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dk1"/>
                    </a:solidFill>
                  </a:tcPr>
                </a:tc>
                <a:tc vMerge="1"/>
              </a:tr>
              <a:tr h="29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</a:tr>
              <a:tr h="57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MÚSICA</a:t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RACONS DE MATEMÀTIQUES</a:t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OFICI I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MALETA VIATGERA</a:t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</a:tr>
              <a:tr h="29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</a:tr>
              <a:tr h="575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ANGLÈS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AMBIENTS</a:t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RACONS DE JOC I RACÓ ARTÍSTIC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(PORTES OBERTES)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</a:tr>
            </a:tbl>
          </a:graphicData>
        </a:graphic>
      </p:graphicFrame>
      <p:sp>
        <p:nvSpPr>
          <p:cNvPr id="197" name="Google Shape;197;g152986ccde9_0_1"/>
          <p:cNvSpPr txBox="1"/>
          <p:nvPr/>
        </p:nvSpPr>
        <p:spPr>
          <a:xfrm>
            <a:off x="789100" y="427075"/>
            <a:ext cx="1692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HORARI I5A</a:t>
            </a:r>
            <a:endParaRPr b="1" i="0" sz="15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98" name="Google Shape;198;g152986ccde9_0_1"/>
          <p:cNvCxnSpPr/>
          <p:nvPr/>
        </p:nvCxnSpPr>
        <p:spPr>
          <a:xfrm flipH="1" rot="10800000">
            <a:off x="2296250" y="3658475"/>
            <a:ext cx="1489500" cy="71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g152986ccde9_0_1"/>
          <p:cNvCxnSpPr/>
          <p:nvPr/>
        </p:nvCxnSpPr>
        <p:spPr>
          <a:xfrm flipH="1" rot="10800000">
            <a:off x="2296250" y="927025"/>
            <a:ext cx="1489500" cy="71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Google Shape;204;g152986ccde9_0_9"/>
          <p:cNvGraphicFramePr/>
          <p:nvPr/>
        </p:nvGraphicFramePr>
        <p:xfrm>
          <a:off x="789100" y="908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{D34B567D-1492-485F-A392-19E0581FF31E}</a:tableStyleId>
              </a:tblPr>
              <a:tblGrid>
                <a:gridCol w="1507150"/>
                <a:gridCol w="1507150"/>
                <a:gridCol w="1507150"/>
                <a:gridCol w="1507150"/>
                <a:gridCol w="1507150"/>
              </a:tblGrid>
              <a:tr h="57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TALLERS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INNOVAMAT</a:t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/>
                </a:tc>
              </a:tr>
              <a:tr h="6828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BIBLIOTECA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MÚSICA</a:t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PETITES HISTÒRIES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/>
                </a:tc>
              </a:tr>
              <a:tr h="29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</a:tr>
              <a:tr h="725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CAPÇA DELS SONS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RACONS DE MATEMÀTIQUES</a:t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RACONS DE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LLENGUA</a:t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PSICOMOTRICITAT</a:t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OFICI I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MALETA VIATGERA</a:t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</a:tr>
              <a:tr h="29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</a:tr>
              <a:tr h="575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ANGLÈS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AMBIENTS</a:t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RACONS DE JOC I ARTÍSTIC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(PORTES OBERTES)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</a:tr>
            </a:tbl>
          </a:graphicData>
        </a:graphic>
      </p:graphicFrame>
      <p:sp>
        <p:nvSpPr>
          <p:cNvPr id="205" name="Google Shape;205;g152986ccde9_0_9"/>
          <p:cNvSpPr txBox="1"/>
          <p:nvPr/>
        </p:nvSpPr>
        <p:spPr>
          <a:xfrm>
            <a:off x="789100" y="427075"/>
            <a:ext cx="1692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HORARI I5B</a:t>
            </a:r>
            <a:endParaRPr b="1" i="0" sz="15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06" name="Google Shape;206;g152986ccde9_0_9"/>
          <p:cNvCxnSpPr/>
          <p:nvPr/>
        </p:nvCxnSpPr>
        <p:spPr>
          <a:xfrm flipH="1" rot="10800000">
            <a:off x="789100" y="3658475"/>
            <a:ext cx="1489500" cy="71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g152986ccde9_0_9"/>
          <p:cNvCxnSpPr/>
          <p:nvPr/>
        </p:nvCxnSpPr>
        <p:spPr>
          <a:xfrm flipH="1" rot="10800000">
            <a:off x="789100" y="1650950"/>
            <a:ext cx="1493700" cy="67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3b69e4a428_0_39"/>
          <p:cNvSpPr txBox="1"/>
          <p:nvPr>
            <p:ph type="title"/>
          </p:nvPr>
        </p:nvSpPr>
        <p:spPr>
          <a:xfrm>
            <a:off x="819150" y="5231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4. ENTREVISTES</a:t>
            </a:r>
            <a:endParaRPr/>
          </a:p>
        </p:txBody>
      </p:sp>
      <p:sp>
        <p:nvSpPr>
          <p:cNvPr id="213" name="Google Shape;213;g13b69e4a428_0_39"/>
          <p:cNvSpPr txBox="1"/>
          <p:nvPr/>
        </p:nvSpPr>
        <p:spPr>
          <a:xfrm>
            <a:off x="4420400" y="1562175"/>
            <a:ext cx="33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3b69e4a428_0_39"/>
          <p:cNvSpPr txBox="1"/>
          <p:nvPr>
            <p:ph idx="1" type="body"/>
          </p:nvPr>
        </p:nvSpPr>
        <p:spPr>
          <a:xfrm>
            <a:off x="912300" y="1347750"/>
            <a:ext cx="73194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Una al curs (mínim)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★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Telemàtiques o presencials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★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Horaris: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i5 A → Dijous 9:45 a 10:45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i5 B → Dijous 11:15 a 12:15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Podeu demanar sempre que vulgueu una ent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revista a través de Dinantia.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