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80" r:id="rId5"/>
    <p:sldId id="259" r:id="rId6"/>
    <p:sldId id="260" r:id="rId7"/>
    <p:sldId id="261" r:id="rId8"/>
    <p:sldId id="281" r:id="rId9"/>
    <p:sldId id="282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5143500" type="screen16x9"/>
  <p:notesSz cx="6858000" cy="9144000"/>
  <p:embeddedFontLst>
    <p:embeddedFont>
      <p:font typeface="Nunito" panose="020B060402020202020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Nunito SemiBold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axvcrSmMHTVbAx50XCOxMrCKh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1BE9A51-5994-468A-9D57-F2258145A543}">
  <a:tblStyle styleId="{E1BE9A51-5994-468A-9D57-F2258145A5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6CE2902-1E21-47BB-A197-2C06EB1D82A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1" d="100"/>
          <a:sy n="51" d="100"/>
        </p:scale>
        <p:origin x="-1056" y="-6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28384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b69e4a42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3b69e4a42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b69e4a42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3b69e4a42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b69e4a42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3b69e4a42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3b69e4a42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3b69e4a42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3b69e4a42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3b69e4a42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b69e4a42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3b69e4a42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b69e4a42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3b69e4a42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b69e4a42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3b69e4a42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3b69e4a42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3b69e4a42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5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5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5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5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5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5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5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5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5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5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23" name="Google Shape;23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5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27" name="Google Shape;27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5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31" name="Google Shape;31;p2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5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34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3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34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3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34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34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27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47" name="Google Shape;47;p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27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51" name="Google Shape;51;p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7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7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1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1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31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3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1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1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3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31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86" name="Google Shape;86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1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0" name="Google Shape;90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31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3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>
            <a:spLocks noGrp="1"/>
          </p:cNvSpPr>
          <p:nvPr>
            <p:ph type="ctrTitle"/>
          </p:nvPr>
        </p:nvSpPr>
        <p:spPr>
          <a:xfrm>
            <a:off x="760800" y="1475800"/>
            <a:ext cx="7622400" cy="14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s" sz="6000" dirty="0"/>
              <a:t>Benvinguda a les famílies d’i4</a:t>
            </a:r>
            <a:endParaRPr sz="6000" dirty="0"/>
          </a:p>
        </p:txBody>
      </p:sp>
      <p:sp>
        <p:nvSpPr>
          <p:cNvPr id="129" name="Google Shape;129;p1"/>
          <p:cNvSpPr txBox="1">
            <a:spLocks noGrp="1"/>
          </p:cNvSpPr>
          <p:nvPr>
            <p:ph type="subTitle" idx="1"/>
          </p:nvPr>
        </p:nvSpPr>
        <p:spPr>
          <a:xfrm>
            <a:off x="1891350" y="32272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s" sz="3900" dirty="0"/>
              <a:t>Curs 22/23</a:t>
            </a:r>
            <a:endParaRPr sz="3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3b69e4a428_0_39"/>
          <p:cNvSpPr txBox="1">
            <a:spLocks noGrp="1"/>
          </p:cNvSpPr>
          <p:nvPr>
            <p:ph type="title"/>
          </p:nvPr>
        </p:nvSpPr>
        <p:spPr>
          <a:xfrm>
            <a:off x="819150" y="5231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4. ENTREVISTES</a:t>
            </a:r>
            <a:endParaRPr/>
          </a:p>
        </p:txBody>
      </p:sp>
      <p:sp>
        <p:nvSpPr>
          <p:cNvPr id="175" name="Google Shape;175;g13b69e4a428_0_39"/>
          <p:cNvSpPr txBox="1"/>
          <p:nvPr/>
        </p:nvSpPr>
        <p:spPr>
          <a:xfrm>
            <a:off x="4420400" y="1562175"/>
            <a:ext cx="335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13b69e4a428_0_39"/>
          <p:cNvSpPr txBox="1">
            <a:spLocks noGrp="1"/>
          </p:cNvSpPr>
          <p:nvPr>
            <p:ph type="body" idx="1"/>
          </p:nvPr>
        </p:nvSpPr>
        <p:spPr>
          <a:xfrm>
            <a:off x="912300" y="1347750"/>
            <a:ext cx="7319400" cy="249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s" sz="1800" b="1" dirty="0"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lang="es" sz="1800" b="1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ues al curs (desembre i tercer trimestre)</a:t>
            </a:r>
            <a:endParaRPr sz="1800" b="1" dirty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★"/>
            </a:pPr>
            <a:r>
              <a:rPr lang="es" sz="1800" b="1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Telemàtiques o presencials</a:t>
            </a:r>
            <a:endParaRPr sz="1800" b="1" dirty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★"/>
            </a:pPr>
            <a:r>
              <a:rPr lang="es" sz="1800" b="1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Horaris:</a:t>
            </a:r>
            <a:endParaRPr sz="1800" b="1" dirty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1" indent="-342900" algn="just">
              <a:lnSpc>
                <a:spcPct val="150000"/>
              </a:lnSpc>
              <a:spcBef>
                <a:spcPts val="0"/>
              </a:spcBef>
              <a:buClr>
                <a:srgbClr val="233A44"/>
              </a:buClr>
              <a:buSzPts val="1800"/>
              <a:buFont typeface="Nunito"/>
              <a:buChar char="○"/>
            </a:pPr>
            <a:r>
              <a:rPr lang="es" sz="1800" b="1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s" sz="1800" b="1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4 </a:t>
            </a:r>
            <a:r>
              <a:rPr lang="es" sz="1800" b="1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A → </a:t>
            </a:r>
            <a:r>
              <a:rPr lang="es-ES" sz="1800" dirty="0"/>
              <a:t>DIMECRES 08:45H - </a:t>
            </a:r>
            <a:r>
              <a:rPr lang="es-ES" sz="1800" dirty="0" smtClean="0"/>
              <a:t>09:45H</a:t>
            </a:r>
            <a:endParaRPr sz="1800" b="1" dirty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1" indent="-342900" algn="just">
              <a:lnSpc>
                <a:spcPct val="150000"/>
              </a:lnSpc>
              <a:spcBef>
                <a:spcPts val="0"/>
              </a:spcBef>
              <a:buClr>
                <a:srgbClr val="233A44"/>
              </a:buClr>
              <a:buSzPts val="1800"/>
              <a:buFont typeface="Nunito"/>
              <a:buChar char="○"/>
            </a:pPr>
            <a:r>
              <a:rPr lang="es" sz="1800" b="1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s" sz="1800" b="1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4 </a:t>
            </a:r>
            <a:r>
              <a:rPr lang="es" sz="1800" b="1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B → </a:t>
            </a:r>
            <a:r>
              <a:rPr lang="es" sz="1800" b="1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-ES" sz="1800" dirty="0"/>
              <a:t>DIMECRES 09:45H - </a:t>
            </a:r>
            <a:r>
              <a:rPr lang="es-ES" sz="1800" dirty="0" smtClean="0"/>
              <a:t>10:45H</a:t>
            </a:r>
            <a:endParaRPr sz="1800" b="1" dirty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lvl="1" indent="-342900" algn="just">
              <a:lnSpc>
                <a:spcPct val="150000"/>
              </a:lnSpc>
              <a:spcBef>
                <a:spcPts val="0"/>
              </a:spcBef>
              <a:buClr>
                <a:srgbClr val="233A44"/>
              </a:buClr>
              <a:buSzPts val="1800"/>
              <a:buFont typeface="Nunito"/>
              <a:buChar char="○"/>
            </a:pPr>
            <a:r>
              <a:rPr lang="es" sz="1800" b="1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s" sz="1800" b="1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4 </a:t>
            </a:r>
            <a:r>
              <a:rPr lang="es" sz="1800" b="1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 </a:t>
            </a:r>
            <a:r>
              <a:rPr lang="es" sz="1800" b="1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→ </a:t>
            </a:r>
            <a:r>
              <a:rPr lang="es-ES" sz="1800" dirty="0"/>
              <a:t>DIMECRES 11:15H - </a:t>
            </a:r>
            <a:r>
              <a:rPr lang="es-ES" sz="1800" dirty="0" smtClean="0"/>
              <a:t>12:15H</a:t>
            </a:r>
            <a:endParaRPr sz="1800" b="1" dirty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s" sz="1800" b="1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Podeu demanar sempre que vulgueu una ent</a:t>
            </a:r>
            <a:r>
              <a:rPr lang="es" sz="1800" b="1" dirty="0">
                <a:latin typeface="Nunito"/>
                <a:ea typeface="Nunito"/>
                <a:cs typeface="Nunito"/>
                <a:sym typeface="Nunito"/>
              </a:rPr>
              <a:t>revista a través de Dinantia.</a:t>
            </a:r>
            <a:endParaRPr sz="1800" b="1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3b69e4a428_0_34"/>
          <p:cNvSpPr txBox="1">
            <a:spLocks noGrp="1"/>
          </p:cNvSpPr>
          <p:nvPr>
            <p:ph type="title"/>
          </p:nvPr>
        </p:nvSpPr>
        <p:spPr>
          <a:xfrm>
            <a:off x="819150" y="6037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5. METODOLOGIES D’APRENENTATGE</a:t>
            </a:r>
            <a:endParaRPr/>
          </a:p>
        </p:txBody>
      </p:sp>
      <p:sp>
        <p:nvSpPr>
          <p:cNvPr id="182" name="Google Shape;182;g13b69e4a428_0_34"/>
          <p:cNvSpPr txBox="1">
            <a:spLocks noGrp="1"/>
          </p:cNvSpPr>
          <p:nvPr>
            <p:ph type="body" idx="1"/>
          </p:nvPr>
        </p:nvSpPr>
        <p:spPr>
          <a:xfrm>
            <a:off x="819150" y="16037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Projectes / Centres d’interès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Racons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Ambients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Lectoescriptura (Capsa dels sons)</a:t>
            </a:r>
            <a:endParaRPr sz="2400">
              <a:solidFill>
                <a:srgbClr val="233A44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2400">
                <a:solidFill>
                  <a:srgbClr val="233A44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Innovamat</a:t>
            </a:r>
            <a:endParaRPr sz="2400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title"/>
          </p:nvPr>
        </p:nvSpPr>
        <p:spPr>
          <a:xfrm>
            <a:off x="819150" y="4225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Projectes / centre d’interès:</a:t>
            </a:r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body" idx="1"/>
          </p:nvPr>
        </p:nvSpPr>
        <p:spPr>
          <a:xfrm>
            <a:off x="819150" y="2252500"/>
            <a:ext cx="7505700" cy="1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2000" b="1">
                <a:latin typeface="Nunito"/>
                <a:ea typeface="Nunito"/>
                <a:cs typeface="Nunito"/>
                <a:sym typeface="Nunito"/>
              </a:rPr>
              <a:t>Continuar amb el treball per projectes com a i3:</a:t>
            </a:r>
            <a:endParaRPr sz="20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s" sz="2000" b="1">
                <a:latin typeface="Nunito"/>
                <a:ea typeface="Nunito"/>
                <a:cs typeface="Nunito"/>
                <a:sym typeface="Nunito"/>
              </a:rPr>
              <a:t>Projecte del nom de la classe.</a:t>
            </a:r>
            <a:endParaRPr sz="20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s" sz="2000" b="1">
                <a:latin typeface="Nunito"/>
                <a:ea typeface="Nunito"/>
                <a:cs typeface="Nunito"/>
                <a:sym typeface="Nunito"/>
              </a:rPr>
              <a:t>Projectes d’entorn i estacions.</a:t>
            </a:r>
            <a:endParaRPr sz="20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s" sz="2000" b="1">
                <a:latin typeface="Nunito"/>
                <a:ea typeface="Nunito"/>
                <a:cs typeface="Nunito"/>
                <a:sym typeface="Nunito"/>
              </a:rPr>
              <a:t>Projecte artístic (Antoni Gaudí).</a:t>
            </a:r>
            <a:endParaRPr sz="20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s" sz="2000" b="1">
                <a:latin typeface="Nunito"/>
                <a:ea typeface="Nunito"/>
                <a:cs typeface="Nunito"/>
                <a:sym typeface="Nunito"/>
              </a:rPr>
              <a:t>Projectes d'interessos puntuals.</a:t>
            </a:r>
            <a:endParaRPr sz="20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endParaRPr sz="19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19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1337250" y="1178800"/>
            <a:ext cx="64695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Potenciar l’aprenentatge significatiu, partint dels interessos dels infants i els seus coneixements previs.</a:t>
            </a:r>
            <a:endParaRPr sz="20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>
            <a:spLocks noGrp="1"/>
          </p:cNvSpPr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Racons:</a:t>
            </a:r>
            <a:endParaRPr/>
          </a:p>
        </p:txBody>
      </p:sp>
      <p:sp>
        <p:nvSpPr>
          <p:cNvPr id="195" name="Google Shape;195;p9"/>
          <p:cNvSpPr txBox="1">
            <a:spLocks noGrp="1"/>
          </p:cNvSpPr>
          <p:nvPr>
            <p:ph type="body" idx="1"/>
          </p:nvPr>
        </p:nvSpPr>
        <p:spPr>
          <a:xfrm>
            <a:off x="819150" y="2288175"/>
            <a:ext cx="7505700" cy="1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s" sz="2000" b="1">
                <a:latin typeface="Nunito"/>
                <a:ea typeface="Nunito"/>
                <a:cs typeface="Nunito"/>
                <a:sym typeface="Nunito"/>
              </a:rPr>
              <a:t>Diferents tipus de racons:</a:t>
            </a:r>
            <a:endParaRPr sz="2000" b="1">
              <a:latin typeface="Nunito"/>
              <a:ea typeface="Nunito"/>
              <a:cs typeface="Nunito"/>
              <a:sym typeface="Nunito"/>
            </a:endParaRPr>
          </a:p>
          <a:p>
            <a:pPr marL="914400" lvl="1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s" sz="2000" b="1">
                <a:latin typeface="Nunito"/>
                <a:ea typeface="Nunito"/>
                <a:cs typeface="Nunito"/>
                <a:sym typeface="Nunito"/>
              </a:rPr>
              <a:t>Racons de treball (durant els períodes de matí): mates, llengua, psico/fina, creatiu, grafisme…  </a:t>
            </a:r>
            <a:endParaRPr sz="2000" b="1">
              <a:latin typeface="Nunito"/>
              <a:ea typeface="Nunito"/>
              <a:cs typeface="Nunito"/>
              <a:sym typeface="Nunito"/>
            </a:endParaRPr>
          </a:p>
          <a:p>
            <a:pPr marL="914400" lvl="1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s" sz="2000" b="1">
                <a:latin typeface="Nunito"/>
                <a:ea typeface="Nunito"/>
                <a:cs typeface="Nunito"/>
                <a:sym typeface="Nunito"/>
              </a:rPr>
              <a:t>Racons de joc (en els períodes de la tarda).</a:t>
            </a:r>
            <a:endParaRPr sz="20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19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376650" y="1214500"/>
            <a:ext cx="83907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L’alumnat participa activament en el seu aprenentatge i pren consciència de les seves possibilitats, accepta i aprèn dels seus errors.</a:t>
            </a:r>
            <a:endParaRPr sz="20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"/>
          <p:cNvSpPr txBox="1">
            <a:spLocks noGrp="1"/>
          </p:cNvSpPr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Ambients:</a:t>
            </a:r>
            <a:endParaRPr/>
          </a:p>
        </p:txBody>
      </p:sp>
      <p:sp>
        <p:nvSpPr>
          <p:cNvPr id="202" name="Google Shape;202;p10"/>
          <p:cNvSpPr txBox="1"/>
          <p:nvPr/>
        </p:nvSpPr>
        <p:spPr>
          <a:xfrm>
            <a:off x="1379225" y="1279275"/>
            <a:ext cx="67299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Fomentar l’aprenentatge entre iguals, l’autonomia, la interrelació, la creativitat, etc.</a:t>
            </a:r>
            <a:endParaRPr sz="20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03" name="Google Shape;203;p10"/>
          <p:cNvSpPr txBox="1">
            <a:spLocks noGrp="1"/>
          </p:cNvSpPr>
          <p:nvPr>
            <p:ph type="body" idx="1"/>
          </p:nvPr>
        </p:nvSpPr>
        <p:spPr>
          <a:xfrm>
            <a:off x="744800" y="2571750"/>
            <a:ext cx="7505700" cy="1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lang="es" sz="1900" b="1" dirty="0" smtClean="0">
                <a:latin typeface="Nunito"/>
                <a:ea typeface="Nunito"/>
                <a:cs typeface="Nunito"/>
                <a:sym typeface="Nunito"/>
              </a:rPr>
              <a:t>9 ambients</a:t>
            </a:r>
            <a:endParaRPr sz="1900" b="1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lang="es" sz="1900" b="1" dirty="0">
                <a:latin typeface="Nunito"/>
                <a:ea typeface="Nunito"/>
                <a:cs typeface="Nunito"/>
                <a:sym typeface="Nunito"/>
              </a:rPr>
              <a:t>1 tarda a la setmana </a:t>
            </a:r>
            <a:endParaRPr sz="1900" b="1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lang="es" sz="1900" b="1" dirty="0">
                <a:latin typeface="Nunito"/>
                <a:ea typeface="Nunito"/>
                <a:cs typeface="Nunito"/>
                <a:sym typeface="Nunito"/>
              </a:rPr>
              <a:t>Internivell (i3-i4-i5)</a:t>
            </a:r>
            <a:endParaRPr sz="1900" b="1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unito"/>
              <a:buChar char="★"/>
            </a:pPr>
            <a:r>
              <a:rPr lang="es" sz="1900" b="1" dirty="0">
                <a:latin typeface="Nunito"/>
                <a:ea typeface="Nunito"/>
                <a:cs typeface="Nunito"/>
                <a:sym typeface="Nunito"/>
              </a:rPr>
              <a:t>Lliure circulació</a:t>
            </a:r>
            <a:endParaRPr sz="1900" b="1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>
            <a:spLocks noGrp="1"/>
          </p:cNvSpPr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dirty="0"/>
              <a:t>Consciència fonològica:</a:t>
            </a:r>
            <a:endParaRPr dirty="0"/>
          </a:p>
        </p:txBody>
      </p:sp>
      <p:sp>
        <p:nvSpPr>
          <p:cNvPr id="209" name="Google Shape;209;p11"/>
          <p:cNvSpPr txBox="1"/>
          <p:nvPr/>
        </p:nvSpPr>
        <p:spPr>
          <a:xfrm>
            <a:off x="1202225" y="1449975"/>
            <a:ext cx="67299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Conèixer i identificar els sons del català.</a:t>
            </a:r>
            <a:endParaRPr sz="20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10" name="Google Shape;210;p11"/>
          <p:cNvSpPr txBox="1">
            <a:spLocks noGrp="1"/>
          </p:cNvSpPr>
          <p:nvPr>
            <p:ph type="body" idx="1"/>
          </p:nvPr>
        </p:nvSpPr>
        <p:spPr>
          <a:xfrm>
            <a:off x="814325" y="2137975"/>
            <a:ext cx="7505700" cy="1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s" sz="2000" b="1" dirty="0">
                <a:latin typeface="Nunito"/>
                <a:ea typeface="Nunito"/>
                <a:cs typeface="Nunito"/>
                <a:sym typeface="Nunito"/>
              </a:rPr>
              <a:t>Es fa un treball específic dels sons:</a:t>
            </a:r>
            <a:endParaRPr sz="2000" b="1" dirty="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s" sz="2000" b="1" dirty="0">
                <a:latin typeface="Nunito"/>
                <a:ea typeface="Nunito"/>
                <a:cs typeface="Nunito"/>
                <a:sym typeface="Nunito"/>
              </a:rPr>
              <a:t>Consciència fonològica.</a:t>
            </a:r>
            <a:endParaRPr sz="2000" b="1" dirty="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○"/>
            </a:pPr>
            <a:r>
              <a:rPr lang="es" sz="2000" b="1" dirty="0">
                <a:latin typeface="Nunito"/>
                <a:ea typeface="Nunito"/>
                <a:cs typeface="Nunito"/>
                <a:sym typeface="Nunito"/>
              </a:rPr>
              <a:t>Capsa dels sons.</a:t>
            </a:r>
            <a:endParaRPr sz="2000" b="1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s" sz="2000" b="1" dirty="0">
                <a:latin typeface="Nunito"/>
                <a:ea typeface="Nunito"/>
                <a:cs typeface="Nunito"/>
                <a:sym typeface="Nunito"/>
              </a:rPr>
              <a:t>Grafomotricitat.</a:t>
            </a:r>
            <a:endParaRPr sz="2000" b="1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"/>
          <p:cNvSpPr txBox="1">
            <a:spLocks noGrp="1"/>
          </p:cNvSpPr>
          <p:nvPr>
            <p:ph type="title"/>
          </p:nvPr>
        </p:nvSpPr>
        <p:spPr>
          <a:xfrm>
            <a:off x="819150" y="3962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Innovamat:</a:t>
            </a:r>
            <a:endParaRPr/>
          </a:p>
        </p:txBody>
      </p:sp>
      <p:sp>
        <p:nvSpPr>
          <p:cNvPr id="216" name="Google Shape;216;p8"/>
          <p:cNvSpPr txBox="1">
            <a:spLocks noGrp="1"/>
          </p:cNvSpPr>
          <p:nvPr>
            <p:ph type="body" idx="1"/>
          </p:nvPr>
        </p:nvSpPr>
        <p:spPr>
          <a:xfrm>
            <a:off x="405450" y="1661489"/>
            <a:ext cx="8271300" cy="1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endParaRPr sz="1800" b="1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s-ES" sz="1800" b="1" u="sng" dirty="0" err="1" smtClean="0"/>
              <a:t>Tallers</a:t>
            </a:r>
            <a:r>
              <a:rPr lang="es-ES" sz="1800" b="1" dirty="0"/>
              <a:t>: </a:t>
            </a:r>
            <a:r>
              <a:rPr lang="es-ES" sz="1800" b="1" dirty="0" err="1"/>
              <a:t>construïm</a:t>
            </a:r>
            <a:r>
              <a:rPr lang="es-ES" sz="1800" b="1" dirty="0"/>
              <a:t> el </a:t>
            </a:r>
            <a:r>
              <a:rPr lang="es-ES" sz="1800" b="1" dirty="0" err="1"/>
              <a:t>coneixement</a:t>
            </a:r>
            <a:r>
              <a:rPr lang="es-ES" sz="1800" b="1" dirty="0"/>
              <a:t> a través de la </a:t>
            </a:r>
            <a:r>
              <a:rPr lang="es-ES" sz="1800" b="1" dirty="0" err="1"/>
              <a:t>descoberta</a:t>
            </a:r>
            <a:r>
              <a:rPr lang="es-ES" sz="1800" b="1" dirty="0"/>
              <a:t> i la </a:t>
            </a:r>
            <a:r>
              <a:rPr lang="es-ES" sz="1800" b="1" dirty="0" err="1" smtClean="0"/>
              <a:t>manipulació</a:t>
            </a:r>
            <a:r>
              <a:rPr lang="es-ES" sz="1800" b="1" dirty="0" smtClean="0"/>
              <a:t>.</a:t>
            </a:r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s-ES" sz="1800" b="1" u="sng" dirty="0" err="1" smtClean="0"/>
              <a:t>Espais</a:t>
            </a:r>
            <a:r>
              <a:rPr lang="es-ES" sz="1800" b="1" dirty="0"/>
              <a:t>: Fomenten </a:t>
            </a:r>
            <a:r>
              <a:rPr lang="es-ES" sz="1800" b="1" dirty="0" err="1"/>
              <a:t>l’autonomia</a:t>
            </a:r>
            <a:r>
              <a:rPr lang="es-ES" sz="1800" b="1" dirty="0"/>
              <a:t> i es basen en el </a:t>
            </a:r>
            <a:r>
              <a:rPr lang="es-ES" sz="1800" b="1" dirty="0" err="1"/>
              <a:t>joc</a:t>
            </a:r>
            <a:r>
              <a:rPr lang="es-ES" sz="1800" b="1" dirty="0"/>
              <a:t> </a:t>
            </a:r>
            <a:r>
              <a:rPr lang="es-ES" sz="1800" b="1" dirty="0" err="1"/>
              <a:t>lliure</a:t>
            </a:r>
            <a:r>
              <a:rPr lang="es-ES" sz="1800" b="1" dirty="0"/>
              <a:t> i la </a:t>
            </a:r>
            <a:r>
              <a:rPr lang="es-ES" sz="1800" b="1" dirty="0" err="1"/>
              <a:t>motivació</a:t>
            </a:r>
            <a:r>
              <a:rPr lang="es-ES" sz="1800" b="1" dirty="0"/>
              <a:t> </a:t>
            </a:r>
            <a:r>
              <a:rPr lang="es-ES" sz="1800" b="1" dirty="0" err="1"/>
              <a:t>dels</a:t>
            </a:r>
            <a:r>
              <a:rPr lang="es-ES" sz="1800" b="1" dirty="0"/>
              <a:t> </a:t>
            </a:r>
            <a:r>
              <a:rPr lang="es-ES" sz="1800" b="1" dirty="0" err="1"/>
              <a:t>infants</a:t>
            </a:r>
            <a:r>
              <a:rPr lang="es-ES" sz="1800" b="1" dirty="0"/>
              <a:t> per </a:t>
            </a:r>
            <a:r>
              <a:rPr lang="es-ES" sz="1800" b="1" dirty="0" err="1"/>
              <a:t>resoldre</a:t>
            </a:r>
            <a:r>
              <a:rPr lang="es-ES" sz="1800" b="1" dirty="0"/>
              <a:t> un repte. </a:t>
            </a:r>
            <a:r>
              <a:rPr lang="es-ES" sz="1800" b="1" dirty="0" err="1"/>
              <a:t>Fomentant</a:t>
            </a:r>
            <a:r>
              <a:rPr lang="es-ES" sz="1800" b="1" dirty="0"/>
              <a:t> </a:t>
            </a:r>
            <a:r>
              <a:rPr lang="es-ES" sz="1800" b="1" dirty="0" err="1"/>
              <a:t>situacions</a:t>
            </a:r>
            <a:r>
              <a:rPr lang="es-ES" sz="1800" b="1" dirty="0"/>
              <a:t>  </a:t>
            </a:r>
            <a:r>
              <a:rPr lang="es-ES" sz="1800" b="1" dirty="0" err="1"/>
              <a:t>d’aprenentatge</a:t>
            </a:r>
            <a:r>
              <a:rPr lang="es-ES" sz="1800" b="1" dirty="0"/>
              <a:t> </a:t>
            </a:r>
            <a:r>
              <a:rPr lang="es-ES" sz="1800" b="1" dirty="0" err="1"/>
              <a:t>globals</a:t>
            </a:r>
            <a:r>
              <a:rPr lang="es-ES" sz="1800" b="1" dirty="0"/>
              <a:t> i </a:t>
            </a:r>
            <a:r>
              <a:rPr lang="es-ES" sz="1800" b="1" dirty="0" err="1"/>
              <a:t>significatives</a:t>
            </a:r>
            <a:r>
              <a:rPr lang="es-ES" sz="1800" b="1" dirty="0"/>
              <a:t>. </a:t>
            </a:r>
            <a:endParaRPr lang="es-ES" sz="1800" b="1" dirty="0" smtClean="0"/>
          </a:p>
          <a:p>
            <a:pPr marL="45720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s-ES" sz="1800" b="1" u="sng" dirty="0" smtClean="0"/>
              <a:t>Vida </a:t>
            </a:r>
            <a:r>
              <a:rPr lang="es-ES" sz="1800" b="1" u="sng" dirty="0" err="1"/>
              <a:t>d’aula</a:t>
            </a:r>
            <a:r>
              <a:rPr lang="es-ES" sz="1800" b="1" dirty="0"/>
              <a:t>: </a:t>
            </a:r>
            <a:r>
              <a:rPr lang="es-ES" sz="1800" b="1" dirty="0" err="1"/>
              <a:t>enriquim</a:t>
            </a:r>
            <a:r>
              <a:rPr lang="es-ES" sz="1800" b="1" dirty="0"/>
              <a:t> </a:t>
            </a:r>
            <a:r>
              <a:rPr lang="es-ES" sz="1800" b="1" dirty="0" err="1"/>
              <a:t>amb</a:t>
            </a:r>
            <a:r>
              <a:rPr lang="es-ES" sz="1800" b="1" dirty="0"/>
              <a:t> mirada </a:t>
            </a:r>
            <a:r>
              <a:rPr lang="es-ES" sz="1800" b="1" dirty="0" err="1"/>
              <a:t>matemàtica</a:t>
            </a:r>
            <a:r>
              <a:rPr lang="es-ES" sz="1800" b="1" dirty="0"/>
              <a:t> </a:t>
            </a:r>
            <a:r>
              <a:rPr lang="es-ES" sz="1800" b="1" dirty="0" err="1"/>
              <a:t>petits</a:t>
            </a:r>
            <a:r>
              <a:rPr lang="es-ES" sz="1800" b="1" dirty="0"/>
              <a:t> </a:t>
            </a:r>
            <a:r>
              <a:rPr lang="es-ES" sz="1800" b="1" dirty="0" err="1"/>
              <a:t>moments</a:t>
            </a:r>
            <a:r>
              <a:rPr lang="es-ES" sz="1800" b="1" dirty="0"/>
              <a:t> del </a:t>
            </a:r>
            <a:r>
              <a:rPr lang="es-ES" sz="1800" b="1" dirty="0" err="1"/>
              <a:t>dia</a:t>
            </a:r>
            <a:r>
              <a:rPr lang="es-ES" sz="1800" b="1" dirty="0"/>
              <a:t> a </a:t>
            </a:r>
            <a:r>
              <a:rPr lang="es-ES" sz="1800" b="1" dirty="0" err="1"/>
              <a:t>dia</a:t>
            </a:r>
            <a:r>
              <a:rPr lang="es-ES" sz="1800" b="1" dirty="0"/>
              <a:t> </a:t>
            </a:r>
            <a:r>
              <a:rPr lang="es-ES" sz="1800" b="1" dirty="0" err="1"/>
              <a:t>amb</a:t>
            </a:r>
            <a:r>
              <a:rPr lang="es-ES" sz="1800" b="1" dirty="0"/>
              <a:t> </a:t>
            </a:r>
            <a:r>
              <a:rPr lang="es-ES" sz="1800" b="1" dirty="0" err="1"/>
              <a:t>rutines</a:t>
            </a:r>
            <a:r>
              <a:rPr lang="es-ES" sz="1800" b="1" dirty="0"/>
              <a:t>, </a:t>
            </a:r>
            <a:r>
              <a:rPr lang="es-ES" sz="1800" b="1" dirty="0" err="1"/>
              <a:t>jocs</a:t>
            </a:r>
            <a:r>
              <a:rPr lang="es-ES" sz="1800" b="1" dirty="0"/>
              <a:t>, </a:t>
            </a:r>
            <a:r>
              <a:rPr lang="es-ES" sz="1800" b="1" dirty="0" err="1"/>
              <a:t>contes</a:t>
            </a:r>
            <a:r>
              <a:rPr lang="es-ES" sz="1800" b="1" dirty="0" smtClean="0"/>
              <a:t>…</a:t>
            </a:r>
          </a:p>
          <a:p>
            <a:pPr marL="146050" indent="0">
              <a:buNone/>
            </a:pP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-ES" sz="1800" dirty="0" smtClean="0"/>
              <a:t/>
            </a:r>
            <a:br>
              <a:rPr lang="es-ES" sz="1800" dirty="0" smtClean="0"/>
            </a:br>
            <a:r>
              <a:rPr lang="es" sz="1800" b="1" dirty="0" smtClean="0">
                <a:latin typeface="Nunito"/>
                <a:ea typeface="Nunito"/>
                <a:cs typeface="Nunito"/>
                <a:sym typeface="Nunito"/>
              </a:rPr>
              <a:t> </a:t>
            </a:r>
            <a:endParaRPr sz="1800" b="1" dirty="0" smtClean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endParaRPr sz="1900" b="1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endParaRPr sz="19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819150" y="1097925"/>
            <a:ext cx="7443900" cy="8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L’aula de matemàtiques ha de ser un entorn inspirador que els conviden a aprendre i a desenvolupar tot el seu potencial. </a:t>
            </a:r>
            <a:endParaRPr sz="20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title"/>
          </p:nvPr>
        </p:nvSpPr>
        <p:spPr>
          <a:xfrm>
            <a:off x="819150" y="9103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4800"/>
              <a:t>ESPECIALITATS</a:t>
            </a:r>
            <a:endParaRPr sz="4800"/>
          </a:p>
        </p:txBody>
      </p:sp>
      <p:sp>
        <p:nvSpPr>
          <p:cNvPr id="223" name="Google Shape;223;p12"/>
          <p:cNvSpPr txBox="1"/>
          <p:nvPr/>
        </p:nvSpPr>
        <p:spPr>
          <a:xfrm>
            <a:off x="674100" y="2075850"/>
            <a:ext cx="7795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3000" b="0" i="0" u="none" strike="noStrike" cap="non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MÚSICA</a:t>
            </a:r>
            <a:endParaRPr sz="30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3000" b="0" i="0" u="none" strike="noStrike" cap="non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ANGLÈS</a:t>
            </a:r>
            <a:endParaRPr sz="30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3000" b="0" i="0" u="none" strike="noStrike" cap="non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PSICOMOTRICITAT</a:t>
            </a:r>
            <a:endParaRPr sz="30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819150" y="3714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Música:</a:t>
            </a:r>
            <a:endParaRPr/>
          </a:p>
        </p:txBody>
      </p:sp>
      <p:sp>
        <p:nvSpPr>
          <p:cNvPr id="229" name="Google Shape;229;p13"/>
          <p:cNvSpPr txBox="1"/>
          <p:nvPr/>
        </p:nvSpPr>
        <p:spPr>
          <a:xfrm>
            <a:off x="674100" y="1090525"/>
            <a:ext cx="7795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La música desvetlla la sensibilitat de l’infant i el gust per les diferents manifestacions artístiques. </a:t>
            </a:r>
            <a:endParaRPr sz="20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30" name="Google Shape;230;p13"/>
          <p:cNvSpPr txBox="1">
            <a:spLocks noGrp="1"/>
          </p:cNvSpPr>
          <p:nvPr>
            <p:ph type="body" idx="1"/>
          </p:nvPr>
        </p:nvSpPr>
        <p:spPr>
          <a:xfrm>
            <a:off x="792450" y="1918650"/>
            <a:ext cx="7559100" cy="1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Estarà present en molts moments dins l’aula i hi haurà un període específic de música on treballarem:</a:t>
            </a:r>
            <a:endParaRPr sz="20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Les qualitats del so </a:t>
            </a:r>
            <a:endParaRPr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Ritmes </a:t>
            </a:r>
            <a:endParaRPr sz="20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Audicions </a:t>
            </a:r>
            <a:endParaRPr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Cançons </a:t>
            </a:r>
            <a:endParaRPr sz="20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Danses</a:t>
            </a:r>
            <a:endParaRPr sz="20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 txBox="1">
            <a:spLocks noGrp="1"/>
          </p:cNvSpPr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Anglès:</a:t>
            </a:r>
            <a:endParaRPr/>
          </a:p>
        </p:txBody>
      </p:sp>
      <p:sp>
        <p:nvSpPr>
          <p:cNvPr id="236" name="Google Shape;236;p14"/>
          <p:cNvSpPr txBox="1"/>
          <p:nvPr/>
        </p:nvSpPr>
        <p:spPr>
          <a:xfrm>
            <a:off x="674100" y="1189700"/>
            <a:ext cx="7795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Ens apropem a una llengua estrangera de forma lúdica, afavorint-ne la familiarització.</a:t>
            </a:r>
            <a:endParaRPr sz="20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37" name="Google Shape;237;p14"/>
          <p:cNvSpPr txBox="1">
            <a:spLocks noGrp="1"/>
          </p:cNvSpPr>
          <p:nvPr>
            <p:ph type="body" idx="1"/>
          </p:nvPr>
        </p:nvSpPr>
        <p:spPr>
          <a:xfrm>
            <a:off x="792450" y="2173825"/>
            <a:ext cx="7559100" cy="20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Es treballa l’anglès a través de:</a:t>
            </a:r>
            <a:endParaRPr sz="20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lang="es" sz="18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Jocs, cançons, contes, cantarelles, rutines d’inici i fi de sessió...</a:t>
            </a:r>
            <a:endParaRPr sz="18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Per aconseguir que els infants:</a:t>
            </a:r>
            <a:endParaRPr sz="20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lang="es" sz="18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Es familiaritzin amb la llengua (sons, entonació, vocabulari, estructures lingüístiques bàsiques…).</a:t>
            </a:r>
            <a:endParaRPr sz="18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lang="es" sz="18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Es desperti l’interès per la cultura anglesa.</a:t>
            </a:r>
            <a:endParaRPr sz="18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b69e4a428_0_0"/>
          <p:cNvSpPr txBox="1">
            <a:spLocks noGrp="1"/>
          </p:cNvSpPr>
          <p:nvPr>
            <p:ph type="ctrTitle"/>
          </p:nvPr>
        </p:nvSpPr>
        <p:spPr>
          <a:xfrm>
            <a:off x="1351178" y="16208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/>
              <a:t>Temes a tractar:</a:t>
            </a:r>
            <a:endParaRPr sz="3300"/>
          </a:p>
        </p:txBody>
      </p:sp>
      <p:sp>
        <p:nvSpPr>
          <p:cNvPr id="135" name="Google Shape;135;g13b69e4a428_0_0"/>
          <p:cNvSpPr txBox="1">
            <a:spLocks noGrp="1"/>
          </p:cNvSpPr>
          <p:nvPr>
            <p:ph type="subTitle" idx="1"/>
          </p:nvPr>
        </p:nvSpPr>
        <p:spPr>
          <a:xfrm>
            <a:off x="2536275" y="1238926"/>
            <a:ext cx="5361300" cy="20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Equip docent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Calendari del curs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Horari 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Entrevistes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Metodologies d’aprenentatge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Temporització (activitats/sortides)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Informacions generals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61950" algn="just" rtl="0"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100"/>
              <a:buFont typeface="Nunito"/>
              <a:buAutoNum type="arabicPeriod"/>
            </a:pPr>
            <a:r>
              <a:rPr lang="es" sz="21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Precs i preguntes</a:t>
            </a:r>
            <a:endParaRPr sz="21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>
            <a:spLocks noGrp="1"/>
          </p:cNvSpPr>
          <p:nvPr>
            <p:ph type="title"/>
          </p:nvPr>
        </p:nvSpPr>
        <p:spPr>
          <a:xfrm>
            <a:off x="819150" y="4457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Psicomotricitat:</a:t>
            </a:r>
            <a:endParaRPr/>
          </a:p>
        </p:txBody>
      </p:sp>
      <p:sp>
        <p:nvSpPr>
          <p:cNvPr id="243" name="Google Shape;243;p15"/>
          <p:cNvSpPr txBox="1"/>
          <p:nvPr/>
        </p:nvSpPr>
        <p:spPr>
          <a:xfrm>
            <a:off x="674100" y="1164875"/>
            <a:ext cx="7795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b="0" i="0" u="none" strike="noStrike" cap="non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“El moviment i el cos és a l’infant allò que el llenguatge és a l’adult”</a:t>
            </a:r>
            <a:endParaRPr sz="19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b="0" i="0" u="none" strike="noStrike" cap="non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Iolanda Vives (psicomotrist</a:t>
            </a:r>
            <a:r>
              <a:rPr lang="es" sz="1700" b="0" i="0" u="none" strike="noStrike" cap="non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a)</a:t>
            </a:r>
            <a:endParaRPr sz="17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44" name="Google Shape;244;p15"/>
          <p:cNvSpPr txBox="1">
            <a:spLocks noGrp="1"/>
          </p:cNvSpPr>
          <p:nvPr>
            <p:ph type="body" idx="1"/>
          </p:nvPr>
        </p:nvSpPr>
        <p:spPr>
          <a:xfrm>
            <a:off x="792450" y="2038825"/>
            <a:ext cx="7559100" cy="1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Es treballa la psicomotricitat a través de:</a:t>
            </a:r>
            <a:endParaRPr sz="20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lang="es" sz="18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Propostes flexibles/racons.</a:t>
            </a:r>
            <a:endParaRPr sz="18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Fases de la sessió:</a:t>
            </a:r>
            <a:endParaRPr sz="20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lang="es" sz="18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Conversa inicial</a:t>
            </a:r>
            <a:endParaRPr sz="18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lang="es" sz="18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Desenvolupament de la sessió</a:t>
            </a:r>
            <a:endParaRPr sz="18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lang="es" sz="18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Recollida </a:t>
            </a:r>
            <a:endParaRPr sz="18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○"/>
            </a:pPr>
            <a:r>
              <a:rPr lang="es" sz="18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Posada en comú</a:t>
            </a:r>
            <a:endParaRPr sz="18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Roba còmoda i sabates de velcro </a:t>
            </a:r>
            <a:endParaRPr sz="20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 txBox="1">
            <a:spLocks noGrp="1"/>
          </p:cNvSpPr>
          <p:nvPr>
            <p:ph type="title"/>
          </p:nvPr>
        </p:nvSpPr>
        <p:spPr>
          <a:xfrm>
            <a:off x="522150" y="873300"/>
            <a:ext cx="8099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sz="4800"/>
              <a:t>ACTIVITATS AMB FAMÍLIES</a:t>
            </a:r>
            <a:endParaRPr sz="4800"/>
          </a:p>
        </p:txBody>
      </p:sp>
      <p:sp>
        <p:nvSpPr>
          <p:cNvPr id="250" name="Google Shape;250;p16"/>
          <p:cNvSpPr txBox="1"/>
          <p:nvPr/>
        </p:nvSpPr>
        <p:spPr>
          <a:xfrm>
            <a:off x="674100" y="2075850"/>
            <a:ext cx="7795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3000" b="0" i="0" u="none" strike="noStrike" cap="non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L’EXPERT/A</a:t>
            </a:r>
            <a:endParaRPr sz="30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s" sz="3000" b="0" i="0" u="none" strike="noStrike" cap="non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MALETA VIATGERA</a:t>
            </a:r>
            <a:endParaRPr sz="30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"/>
          <p:cNvSpPr txBox="1">
            <a:spLocks noGrp="1"/>
          </p:cNvSpPr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Expert/a en…:</a:t>
            </a:r>
            <a:endParaRPr/>
          </a:p>
        </p:txBody>
      </p:sp>
      <p:sp>
        <p:nvSpPr>
          <p:cNvPr id="256" name="Google Shape;256;p17"/>
          <p:cNvSpPr txBox="1"/>
          <p:nvPr/>
        </p:nvSpPr>
        <p:spPr>
          <a:xfrm>
            <a:off x="674100" y="1264075"/>
            <a:ext cx="7795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Activitats per potenciar el coneixement d’un mateix i l’expressió oral. Partint de coses properes i significatives per ells. </a:t>
            </a:r>
            <a:endParaRPr sz="20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57" name="Google Shape;257;p17"/>
          <p:cNvSpPr txBox="1">
            <a:spLocks noGrp="1"/>
          </p:cNvSpPr>
          <p:nvPr>
            <p:ph type="body" idx="1"/>
          </p:nvPr>
        </p:nvSpPr>
        <p:spPr>
          <a:xfrm>
            <a:off x="792450" y="2199950"/>
            <a:ext cx="7559100" cy="1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Expert/a en: </a:t>
            </a:r>
            <a:endParaRPr sz="20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○"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Buscar alguna cosa en què l’infant se senti expert/a i pugui explicar al grup.</a:t>
            </a:r>
            <a:endParaRPr sz="20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○"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Preparar un material de suport que l’ajudi en l’exposició oral davant del grup.</a:t>
            </a:r>
            <a:endParaRPr sz="20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819150" y="49537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Maleta viatgera:</a:t>
            </a:r>
            <a:endParaRPr/>
          </a:p>
        </p:txBody>
      </p:sp>
      <p:sp>
        <p:nvSpPr>
          <p:cNvPr id="263" name="Google Shape;263;p18"/>
          <p:cNvSpPr txBox="1"/>
          <p:nvPr/>
        </p:nvSpPr>
        <p:spPr>
          <a:xfrm>
            <a:off x="674100" y="1301250"/>
            <a:ext cx="7795800" cy="4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" sz="2000" b="0" i="0" u="none" strike="noStrike" cap="none">
                <a:solidFill>
                  <a:srgbClr val="E69138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Activitats d’animació a la lectura.</a:t>
            </a:r>
            <a:endParaRPr sz="2000" b="0" i="0" u="none" strike="noStrike" cap="none">
              <a:solidFill>
                <a:srgbClr val="E69138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64" name="Google Shape;264;p18"/>
          <p:cNvSpPr txBox="1">
            <a:spLocks noGrp="1"/>
          </p:cNvSpPr>
          <p:nvPr>
            <p:ph type="body" idx="1"/>
          </p:nvPr>
        </p:nvSpPr>
        <p:spPr>
          <a:xfrm>
            <a:off x="592650" y="1918650"/>
            <a:ext cx="7958700" cy="13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★"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Maleta viatgera: </a:t>
            </a:r>
            <a:endParaRPr sz="20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○"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Una maleta amb contes, revistes infantils, jocs de taula…</a:t>
            </a:r>
            <a:endParaRPr sz="20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○"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S’emporta el divendres i s’ha de retornar el dijous de la següent setmana.</a:t>
            </a:r>
            <a:endParaRPr sz="20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914400" lvl="1" indent="-355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2000"/>
              <a:buFont typeface="Nunito"/>
              <a:buChar char="○"/>
            </a:pPr>
            <a:r>
              <a:rPr lang="es" sz="20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Té una llibreta per recollir les activitats i impressions que visqueu amb la maleta i les seves històries. </a:t>
            </a:r>
            <a:endParaRPr sz="20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3b69e4a428_0_45"/>
          <p:cNvSpPr txBox="1">
            <a:spLocks noGrp="1"/>
          </p:cNvSpPr>
          <p:nvPr>
            <p:ph type="title"/>
          </p:nvPr>
        </p:nvSpPr>
        <p:spPr>
          <a:xfrm>
            <a:off x="827200" y="482825"/>
            <a:ext cx="47436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6. TEMPORITZACIÓ</a:t>
            </a:r>
            <a:endParaRPr/>
          </a:p>
        </p:txBody>
      </p:sp>
      <p:graphicFrame>
        <p:nvGraphicFramePr>
          <p:cNvPr id="270" name="Google Shape;270;g13b69e4a428_0_45"/>
          <p:cNvGraphicFramePr/>
          <p:nvPr>
            <p:extLst>
              <p:ext uri="{D42A27DB-BD31-4B8C-83A1-F6EECF244321}">
                <p14:modId xmlns:p14="http://schemas.microsoft.com/office/powerpoint/2010/main" val="1161817367"/>
              </p:ext>
            </p:extLst>
          </p:nvPr>
        </p:nvGraphicFramePr>
        <p:xfrm>
          <a:off x="411324" y="1071938"/>
          <a:ext cx="8564724" cy="2758380"/>
        </p:xfrm>
        <a:graphic>
          <a:graphicData uri="http://schemas.openxmlformats.org/drawingml/2006/table">
            <a:tbl>
              <a:tblPr>
                <a:noFill/>
                <a:tableStyleId>{56CE2902-1E21-47BB-A197-2C06EB1D82A4}</a:tableStyleId>
              </a:tblPr>
              <a:tblGrid>
                <a:gridCol w="2141181"/>
                <a:gridCol w="2141181"/>
                <a:gridCol w="2141181"/>
                <a:gridCol w="2141181"/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1R TRIMESTRE</a:t>
                      </a:r>
                      <a:endParaRPr sz="1200" b="1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2N TRIMESTRE</a:t>
                      </a:r>
                      <a:endParaRPr sz="12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3R TRIMESTRE</a:t>
                      </a:r>
                      <a:endParaRPr sz="12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ACTIVITATS</a:t>
                      </a:r>
                      <a:endParaRPr sz="12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200" baseline="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LA CASTANYADA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200" baseline="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SANTA CECÍLIA (22/11/22)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200" baseline="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NADAL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200" baseline="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DIA DE LA PAU (30/01)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200" baseline="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CARNESTOLTES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200" baseline="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DIA DE LA DONA  (08/03/23)</a:t>
                      </a:r>
                      <a:endParaRPr lang="es-ES" sz="1200" dirty="0" smtClean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20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SANT JORDI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20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FESTA MAJOR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20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TEATRE EN ANGLÈS A L’ESCOLA (12/04/23)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sz="12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2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SORTIDES</a:t>
                      </a:r>
                      <a:endParaRPr sz="12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200" baseline="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EL BOSC DELS SENTITS (CASES BLANQUES 11/10/22)</a:t>
                      </a:r>
                      <a:endParaRPr lang="es-ES" sz="1200" dirty="0" smtClean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20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SORTIDA</a:t>
                      </a:r>
                      <a:r>
                        <a:rPr lang="es-ES" sz="1200" baseline="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 NOM D’AULA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200" baseline="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SORTIDA DE TARDOR, FULLES I BOLETS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s-ES" sz="1200" baseline="0" dirty="0" smtClean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200" baseline="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ENTORN  (OCELLS)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200" baseline="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PARC GÜELL (GAUDÍ)</a:t>
                      </a:r>
                      <a:endParaRPr lang="es-ES" sz="1200" dirty="0" smtClean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 smtClean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20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MELVIDA</a:t>
                      </a:r>
                    </a:p>
                    <a:p>
                      <a:pPr marL="28575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ES" sz="120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BIBLIOTECA</a:t>
                      </a:r>
                      <a:r>
                        <a:rPr lang="es-ES" sz="1200" baseline="0" dirty="0" smtClean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 DE MIRASOL</a:t>
                      </a:r>
                      <a:endParaRPr sz="12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1"/>
          <p:cNvSpPr txBox="1">
            <a:spLocks noGrp="1"/>
          </p:cNvSpPr>
          <p:nvPr>
            <p:ph type="title"/>
          </p:nvPr>
        </p:nvSpPr>
        <p:spPr>
          <a:xfrm>
            <a:off x="786900" y="356725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 dirty="0"/>
              <a:t>7. INFORMACIONS GENERALS </a:t>
            </a:r>
            <a:endParaRPr dirty="0"/>
          </a:p>
        </p:txBody>
      </p:sp>
      <p:sp>
        <p:nvSpPr>
          <p:cNvPr id="276" name="Google Shape;276;p21"/>
          <p:cNvSpPr txBox="1">
            <a:spLocks noGrp="1"/>
          </p:cNvSpPr>
          <p:nvPr>
            <p:ph type="body" idx="1"/>
          </p:nvPr>
        </p:nvSpPr>
        <p:spPr>
          <a:xfrm>
            <a:off x="338575" y="1122975"/>
            <a:ext cx="85539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s" sz="1800" b="1" dirty="0">
                <a:latin typeface="Nunito"/>
                <a:ea typeface="Nunito"/>
                <a:cs typeface="Nunito"/>
                <a:sym typeface="Nunito"/>
              </a:rPr>
              <a:t>DINANTIA:</a:t>
            </a:r>
            <a:r>
              <a:rPr lang="es" sz="1800" dirty="0">
                <a:latin typeface="Nunito"/>
                <a:ea typeface="Nunito"/>
                <a:cs typeface="Nunito"/>
                <a:sym typeface="Nunito"/>
              </a:rPr>
              <a:t> ús i horari (de </a:t>
            </a:r>
            <a:r>
              <a:rPr lang="es" sz="1800" dirty="0" smtClean="0">
                <a:latin typeface="Nunito"/>
                <a:ea typeface="Nunito"/>
                <a:cs typeface="Nunito"/>
                <a:sym typeface="Nunito"/>
              </a:rPr>
              <a:t>8:00 </a:t>
            </a:r>
            <a:r>
              <a:rPr lang="es" sz="1800" dirty="0">
                <a:latin typeface="Nunito"/>
                <a:ea typeface="Nunito"/>
                <a:cs typeface="Nunito"/>
                <a:sym typeface="Nunito"/>
              </a:rPr>
              <a:t>h a 18:00 h)</a:t>
            </a:r>
            <a:endParaRPr sz="1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s" sz="1800" b="1" dirty="0">
                <a:latin typeface="Nunito"/>
                <a:ea typeface="Nunito"/>
                <a:cs typeface="Nunito"/>
                <a:sym typeface="Nunito"/>
              </a:rPr>
              <a:t>Informes i recull de feines</a:t>
            </a:r>
            <a:endParaRPr sz="1800" b="1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s" sz="1800" b="1" dirty="0">
                <a:latin typeface="Nunito"/>
                <a:ea typeface="Nunito"/>
                <a:cs typeface="Nunito"/>
                <a:sym typeface="Nunito"/>
              </a:rPr>
              <a:t>Esmorzars </a:t>
            </a:r>
            <a:r>
              <a:rPr lang="es" sz="1800" dirty="0">
                <a:latin typeface="Nunito"/>
                <a:ea typeface="Nunito"/>
                <a:cs typeface="Nunito"/>
                <a:sym typeface="Nunito"/>
              </a:rPr>
              <a:t>(saludable, petit, en carmanyola i no dur envasos)</a:t>
            </a:r>
            <a:endParaRPr sz="1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s" sz="1800" b="1" dirty="0">
                <a:latin typeface="Nunito"/>
                <a:ea typeface="Nunito"/>
                <a:cs typeface="Nunito"/>
                <a:sym typeface="Nunito"/>
              </a:rPr>
              <a:t>Administració de medicaments </a:t>
            </a:r>
            <a:r>
              <a:rPr lang="es" sz="1800" dirty="0">
                <a:latin typeface="Nunito"/>
                <a:ea typeface="Nunito"/>
                <a:cs typeface="Nunito"/>
                <a:sym typeface="Nunito"/>
              </a:rPr>
              <a:t>(la recepta en paper)</a:t>
            </a:r>
            <a:endParaRPr sz="180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s" sz="1800" b="1" dirty="0">
                <a:latin typeface="Nunito"/>
                <a:ea typeface="Nunito"/>
                <a:cs typeface="Nunito"/>
                <a:sym typeface="Nunito"/>
              </a:rPr>
              <a:t>TOT marcat amb el nom</a:t>
            </a:r>
            <a:endParaRPr sz="1800" b="1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★"/>
            </a:pPr>
            <a:r>
              <a:rPr lang="es" sz="1800" b="1" dirty="0">
                <a:latin typeface="Nunito"/>
                <a:ea typeface="Nunito"/>
                <a:cs typeface="Nunito"/>
                <a:sym typeface="Nunito"/>
              </a:rPr>
              <a:t>Què cal dur:</a:t>
            </a:r>
            <a:endParaRPr sz="1800" b="1" dirty="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 dirty="0">
                <a:latin typeface="Nunito"/>
                <a:ea typeface="Nunito"/>
                <a:cs typeface="Nunito"/>
                <a:sym typeface="Nunito"/>
              </a:rPr>
              <a:t>Roba de recanvi (samarreta, pantalons, calces/calçotets, mitjons i calçat).</a:t>
            </a:r>
            <a:endParaRPr sz="1800" dirty="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 dirty="0">
                <a:latin typeface="Nunito"/>
                <a:ea typeface="Nunito"/>
                <a:cs typeface="Nunito"/>
                <a:sym typeface="Nunito"/>
              </a:rPr>
              <a:t>Cantimplora /Ampolla d’aigua.</a:t>
            </a:r>
            <a:endParaRPr sz="1800" dirty="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 dirty="0">
                <a:latin typeface="Nunito"/>
                <a:ea typeface="Nunito"/>
                <a:cs typeface="Nunito"/>
                <a:sym typeface="Nunito"/>
              </a:rPr>
              <a:t>Mocadors i tovalloletes. </a:t>
            </a:r>
            <a:endParaRPr sz="1800" dirty="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 dirty="0">
                <a:latin typeface="Nunito"/>
                <a:ea typeface="Nunito"/>
                <a:cs typeface="Nunito"/>
                <a:sym typeface="Nunito"/>
              </a:rPr>
              <a:t>Samarreta blanca. (aniversari)</a:t>
            </a:r>
            <a:endParaRPr sz="1800" dirty="0">
              <a:latin typeface="Nunito"/>
              <a:ea typeface="Nunito"/>
              <a:cs typeface="Nunito"/>
              <a:sym typeface="Nunito"/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</a:pPr>
            <a:r>
              <a:rPr lang="es" sz="1800" dirty="0">
                <a:latin typeface="Nunito"/>
                <a:ea typeface="Nunito"/>
                <a:cs typeface="Nunito"/>
                <a:sym typeface="Nunito"/>
              </a:rPr>
              <a:t>Bata o samarreta gran per plàstica.</a:t>
            </a:r>
            <a:r>
              <a:rPr lang="es" sz="1800" b="1" dirty="0">
                <a:latin typeface="Nunito"/>
                <a:ea typeface="Nunito"/>
                <a:cs typeface="Nunito"/>
                <a:sym typeface="Nunito"/>
              </a:rPr>
              <a:t> </a:t>
            </a:r>
            <a:endParaRPr sz="1800" b="1" dirty="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"/>
          <p:cNvSpPr txBox="1">
            <a:spLocks noGrp="1"/>
          </p:cNvSpPr>
          <p:nvPr>
            <p:ph type="title"/>
          </p:nvPr>
        </p:nvSpPr>
        <p:spPr>
          <a:xfrm>
            <a:off x="819150" y="4923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Documentació:</a:t>
            </a:r>
            <a:endParaRPr/>
          </a:p>
        </p:txBody>
      </p:sp>
      <p:sp>
        <p:nvSpPr>
          <p:cNvPr id="282" name="Google Shape;282;p5"/>
          <p:cNvSpPr txBox="1">
            <a:spLocks noGrp="1"/>
          </p:cNvSpPr>
          <p:nvPr>
            <p:ph type="body" idx="1"/>
          </p:nvPr>
        </p:nvSpPr>
        <p:spPr>
          <a:xfrm>
            <a:off x="819150" y="1347750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s" sz="2000" b="1">
                <a:latin typeface="Nunito"/>
                <a:ea typeface="Nunito"/>
                <a:cs typeface="Nunito"/>
                <a:sym typeface="Nunito"/>
              </a:rPr>
              <a:t>Drets d’imatge.</a:t>
            </a:r>
            <a:endParaRPr sz="20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s" sz="2000" b="1">
                <a:latin typeface="Nunito"/>
                <a:ea typeface="Nunito"/>
                <a:cs typeface="Nunito"/>
                <a:sym typeface="Nunito"/>
              </a:rPr>
              <a:t>Administració paracetamol.</a:t>
            </a:r>
            <a:endParaRPr sz="20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s" sz="2000" b="1">
                <a:latin typeface="Nunito"/>
                <a:ea typeface="Nunito"/>
                <a:cs typeface="Nunito"/>
                <a:sym typeface="Nunito"/>
              </a:rPr>
              <a:t>Document reacció al·lèrgica.</a:t>
            </a:r>
            <a:endParaRPr sz="20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s" sz="2000" b="1">
                <a:latin typeface="Nunito"/>
                <a:ea typeface="Nunito"/>
                <a:cs typeface="Nunito"/>
                <a:sym typeface="Nunito"/>
              </a:rPr>
              <a:t>Autorització sortides d’entorn proper</a:t>
            </a:r>
            <a:endParaRPr sz="20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unito"/>
              <a:buChar char="★"/>
            </a:pPr>
            <a:r>
              <a:rPr lang="es" sz="2000" b="1">
                <a:latin typeface="Nunito"/>
                <a:ea typeface="Nunito"/>
                <a:cs typeface="Nunito"/>
                <a:sym typeface="Nunito"/>
              </a:rPr>
              <a:t>Carta de compromís educatiu </a:t>
            </a:r>
            <a:r>
              <a:rPr lang="es" sz="2000">
                <a:latin typeface="Nunito"/>
                <a:ea typeface="Nunito"/>
                <a:cs typeface="Nunito"/>
                <a:sym typeface="Nunito"/>
              </a:rPr>
              <a:t>(nouvinguts/des)</a:t>
            </a:r>
            <a:endParaRPr sz="20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s"/>
              <a:t>8. PRECS I PREGUNTES</a:t>
            </a:r>
            <a:endParaRPr/>
          </a:p>
        </p:txBody>
      </p:sp>
      <p:pic>
        <p:nvPicPr>
          <p:cNvPr id="288" name="Google Shape;28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7975" y="1168200"/>
            <a:ext cx="3299075" cy="328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819150" y="4118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" dirty="0"/>
              <a:t>EQUIP DOCENT</a:t>
            </a:r>
            <a:endParaRPr dirty="0"/>
          </a:p>
        </p:txBody>
      </p:sp>
      <p:sp>
        <p:nvSpPr>
          <p:cNvPr id="141" name="Google Shape;141;p2"/>
          <p:cNvSpPr txBox="1">
            <a:spLocks noGrp="1"/>
          </p:cNvSpPr>
          <p:nvPr>
            <p:ph type="body" idx="1"/>
          </p:nvPr>
        </p:nvSpPr>
        <p:spPr>
          <a:xfrm>
            <a:off x="2630517" y="1705862"/>
            <a:ext cx="4564367" cy="16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Open Sans"/>
              <a:buChar char="-"/>
            </a:pPr>
            <a:r>
              <a:rPr lang="es" sz="1800" b="1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" sz="1800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(i4 A)</a:t>
            </a:r>
            <a:r>
              <a:rPr lang="es" sz="1800" b="1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Berta </a:t>
            </a:r>
            <a:r>
              <a:rPr lang="es" sz="1800" b="1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Bacarisas (Papallones) </a:t>
            </a:r>
            <a:endParaRPr sz="1800" b="1" dirty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-"/>
            </a:pPr>
            <a:r>
              <a:rPr lang="es" sz="1800" b="1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" sz="1800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(i4 B)</a:t>
            </a:r>
            <a:r>
              <a:rPr lang="es" sz="1800" b="1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Natalia </a:t>
            </a:r>
            <a:r>
              <a:rPr lang="es" sz="1800" b="1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García (Bosc màgic)</a:t>
            </a:r>
            <a:endParaRPr sz="1800" b="1" dirty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  <a:buFont typeface="Nunito"/>
              <a:buChar char="-"/>
            </a:pPr>
            <a:r>
              <a:rPr lang="es" sz="1800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(i4 C)</a:t>
            </a:r>
            <a:r>
              <a:rPr lang="es" sz="1800" b="1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Montse </a:t>
            </a:r>
            <a:r>
              <a:rPr lang="es" sz="1800" b="1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Ibañez (Pingüins)</a:t>
            </a:r>
            <a:endParaRPr sz="1800" b="1" dirty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3" name="Google Shape;143;p2"/>
          <p:cNvSpPr txBox="1">
            <a:spLocks noGrp="1"/>
          </p:cNvSpPr>
          <p:nvPr>
            <p:ph type="ctrTitle" idx="4294967295"/>
          </p:nvPr>
        </p:nvSpPr>
        <p:spPr>
          <a:xfrm>
            <a:off x="819150" y="1212575"/>
            <a:ext cx="1768800" cy="7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/>
              <a:t>Tutores:</a:t>
            </a:r>
            <a:endParaRPr sz="2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r="8701" b="11860"/>
          <a:stretch/>
        </p:blipFill>
        <p:spPr bwMode="auto">
          <a:xfrm>
            <a:off x="1058779" y="1828800"/>
            <a:ext cx="1571738" cy="125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819150" y="4118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s"/>
              <a:t>EQUIP DOCENT</a:t>
            </a:r>
            <a:endParaRPr/>
          </a:p>
        </p:txBody>
      </p:sp>
      <p:sp>
        <p:nvSpPr>
          <p:cNvPr id="142" name="Google Shape;142;p2"/>
          <p:cNvSpPr txBox="1"/>
          <p:nvPr/>
        </p:nvSpPr>
        <p:spPr>
          <a:xfrm>
            <a:off x="6177238" y="2872508"/>
            <a:ext cx="49305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</a:pPr>
            <a:r>
              <a:rPr lang="es" sz="1800" b="1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Laura </a:t>
            </a:r>
            <a:r>
              <a:rPr lang="es" sz="1800" b="1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Sanzo</a:t>
            </a:r>
            <a:r>
              <a:rPr lang="es" sz="1800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lang="es" sz="1800" dirty="0" smtClean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43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</a:pPr>
            <a:r>
              <a:rPr lang="es" sz="1800" i="0" u="none" strike="noStrike" cap="none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lang="es" sz="1800" i="0" u="none" strike="noStrike" cap="none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Atenció a la diversitat)</a:t>
            </a:r>
            <a:endParaRPr sz="1800" i="0" u="none" strike="noStrike" cap="none" dirty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4" name="Google Shape;144;p2"/>
          <p:cNvSpPr txBox="1">
            <a:spLocks noGrp="1"/>
          </p:cNvSpPr>
          <p:nvPr>
            <p:ph type="ctrTitle" idx="4294967295"/>
          </p:nvPr>
        </p:nvSpPr>
        <p:spPr>
          <a:xfrm>
            <a:off x="968292" y="1128354"/>
            <a:ext cx="3934200" cy="5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 dirty="0"/>
              <a:t>Especialistes:</a:t>
            </a:r>
            <a:endParaRPr sz="2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1" t="47505" r="6250" b="29688"/>
          <a:stretch/>
        </p:blipFill>
        <p:spPr bwMode="auto">
          <a:xfrm>
            <a:off x="6512481" y="1895305"/>
            <a:ext cx="758405" cy="95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4" t="43462" r="29523" b="35156"/>
          <a:stretch/>
        </p:blipFill>
        <p:spPr bwMode="auto">
          <a:xfrm>
            <a:off x="4578592" y="1885179"/>
            <a:ext cx="874259" cy="9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7" t="38477" r="56990" b="39734"/>
          <a:stretch/>
        </p:blipFill>
        <p:spPr bwMode="auto">
          <a:xfrm>
            <a:off x="2872750" y="1874165"/>
            <a:ext cx="813889" cy="99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" t="50809" r="80757" b="27481"/>
          <a:stretch/>
        </p:blipFill>
        <p:spPr bwMode="auto">
          <a:xfrm>
            <a:off x="1166527" y="1881203"/>
            <a:ext cx="834115" cy="100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Google Shape;142;p2"/>
          <p:cNvSpPr txBox="1"/>
          <p:nvPr/>
        </p:nvSpPr>
        <p:spPr>
          <a:xfrm>
            <a:off x="4393220" y="2872508"/>
            <a:ext cx="2119261" cy="125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</a:pPr>
            <a:r>
              <a:rPr lang="es" sz="1800" b="1" i="0" u="none" strike="noStrike" cap="none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Laia </a:t>
            </a:r>
            <a:r>
              <a:rPr lang="es" sz="1800" b="1" i="0" u="none" strike="noStrike" cap="none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Meschede </a:t>
            </a:r>
            <a:endParaRPr lang="es" sz="1800" b="1" i="0" u="none" strike="noStrike" cap="none" dirty="0" smtClean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43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</a:pPr>
            <a:r>
              <a:rPr lang="es" sz="1800" i="0" u="none" strike="noStrike" cap="none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lang="es" sz="1800" i="0" u="none" strike="noStrike" cap="none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Anglès</a:t>
            </a:r>
            <a:r>
              <a:rPr lang="es" sz="1800" i="0" u="none" strike="noStrike" cap="none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</a:p>
          <a:p>
            <a:pPr marL="1143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</a:pPr>
            <a:endParaRPr sz="1800" dirty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" name="Google Shape;142;p2"/>
          <p:cNvSpPr txBox="1"/>
          <p:nvPr/>
        </p:nvSpPr>
        <p:spPr>
          <a:xfrm>
            <a:off x="2291260" y="2335151"/>
            <a:ext cx="1976871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</a:pPr>
            <a:endParaRPr sz="1800" dirty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43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</a:pPr>
            <a:r>
              <a:rPr lang="es" sz="1800" b="1" i="0" u="none" strike="noStrike" cap="none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Blanca Franco </a:t>
            </a:r>
            <a:endParaRPr lang="es" sz="1800" b="1" dirty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114300"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A44"/>
              </a:buClr>
              <a:buSzPts val="1800"/>
            </a:pPr>
            <a:r>
              <a:rPr lang="es" sz="1800" i="0" u="none" strike="noStrike" cap="none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</a:t>
            </a:r>
            <a:r>
              <a:rPr lang="es" sz="1800" i="0" u="none" strike="noStrike" cap="none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Psicomotricitat</a:t>
            </a:r>
            <a:r>
              <a:rPr lang="es" sz="1800" i="0" u="none" strike="noStrike" cap="none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</a:p>
        </p:txBody>
      </p:sp>
      <p:sp>
        <p:nvSpPr>
          <p:cNvPr id="18" name="Google Shape;142;p2"/>
          <p:cNvSpPr txBox="1"/>
          <p:nvPr/>
        </p:nvSpPr>
        <p:spPr>
          <a:xfrm>
            <a:off x="816322" y="2651390"/>
            <a:ext cx="2368641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33A44"/>
              </a:buClr>
              <a:buSzPts val="1800"/>
            </a:pPr>
            <a:r>
              <a:rPr lang="es" sz="1800" b="1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Maria Feliu</a:t>
            </a:r>
            <a:r>
              <a:rPr lang="es" sz="1800" b="1" i="0" u="none" strike="noStrike" cap="none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s" sz="1800" i="0" u="none" strike="noStrike" cap="none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(Música</a:t>
            </a:r>
            <a:r>
              <a:rPr lang="es" sz="1800" i="0" u="none" strike="noStrike" cap="none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40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3b69e4a428_0_5"/>
          <p:cNvSpPr txBox="1">
            <a:spLocks noGrp="1"/>
          </p:cNvSpPr>
          <p:nvPr>
            <p:ph type="title"/>
          </p:nvPr>
        </p:nvSpPr>
        <p:spPr>
          <a:xfrm>
            <a:off x="819150" y="652125"/>
            <a:ext cx="47436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2. CALENDARI DE CURS</a:t>
            </a:r>
            <a:endParaRPr/>
          </a:p>
        </p:txBody>
      </p:sp>
      <p:sp>
        <p:nvSpPr>
          <p:cNvPr id="150" name="Google Shape;150;g13b69e4a428_0_5"/>
          <p:cNvSpPr txBox="1">
            <a:spLocks noGrp="1"/>
          </p:cNvSpPr>
          <p:nvPr>
            <p:ph type="body" idx="1"/>
          </p:nvPr>
        </p:nvSpPr>
        <p:spPr>
          <a:xfrm>
            <a:off x="4847675" y="2039100"/>
            <a:ext cx="38295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31/10/2022, dilluns (29-30-31-1)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09/12/2022, divendres (8-9-10-11)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17/02/2023, divendres (17-18-19)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02/03/2023, dijous (2-3-4-5)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29/05/2023, dilluns (27-28-29)</a:t>
            </a:r>
            <a:endParaRPr sz="15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13b69e4a428_0_5"/>
          <p:cNvSpPr txBox="1">
            <a:spLocks noGrp="1"/>
          </p:cNvSpPr>
          <p:nvPr>
            <p:ph type="ctrTitle" idx="4294967295"/>
          </p:nvPr>
        </p:nvSpPr>
        <p:spPr>
          <a:xfrm>
            <a:off x="4742975" y="1340675"/>
            <a:ext cx="3934200" cy="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Dies de lliure disposició: </a:t>
            </a:r>
            <a:endParaRPr sz="2400"/>
          </a:p>
        </p:txBody>
      </p:sp>
      <p:sp>
        <p:nvSpPr>
          <p:cNvPr id="152" name="Google Shape;152;g13b69e4a428_0_5"/>
          <p:cNvSpPr txBox="1">
            <a:spLocks noGrp="1"/>
          </p:cNvSpPr>
          <p:nvPr>
            <p:ph type="body" idx="1"/>
          </p:nvPr>
        </p:nvSpPr>
        <p:spPr>
          <a:xfrm>
            <a:off x="782525" y="1531775"/>
            <a:ext cx="3375000" cy="31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Inici de curs: 5 de setembre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Vacances de Nadal: del 22 de desembre al 8 de gener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Setmana Santa: del 3 al 10 d’abril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Inici jornada intensiva: 5 de juny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Fi de curs: 22 de juny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153;g13b69e4a428_0_5"/>
          <p:cNvCxnSpPr/>
          <p:nvPr/>
        </p:nvCxnSpPr>
        <p:spPr>
          <a:xfrm>
            <a:off x="4498550" y="1531775"/>
            <a:ext cx="8100" cy="2628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b69e4a428_0_15"/>
          <p:cNvSpPr txBox="1">
            <a:spLocks noGrp="1"/>
          </p:cNvSpPr>
          <p:nvPr>
            <p:ph type="title"/>
          </p:nvPr>
        </p:nvSpPr>
        <p:spPr>
          <a:xfrm>
            <a:off x="819150" y="4828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3. HORARI</a:t>
            </a:r>
            <a:endParaRPr/>
          </a:p>
        </p:txBody>
      </p:sp>
      <p:sp>
        <p:nvSpPr>
          <p:cNvPr id="159" name="Google Shape;159;g13b69e4a428_0_15"/>
          <p:cNvSpPr txBox="1">
            <a:spLocks noGrp="1"/>
          </p:cNvSpPr>
          <p:nvPr>
            <p:ph type="body" idx="1"/>
          </p:nvPr>
        </p:nvSpPr>
        <p:spPr>
          <a:xfrm>
            <a:off x="819150" y="1105900"/>
            <a:ext cx="7871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SETEMBRE</a:t>
            </a:r>
            <a:endParaRPr sz="16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començar el dia 5 setembre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infantil i primària   8'45 a 12'45h (dilluns a divendres)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OCTUBRE A MAIG</a:t>
            </a:r>
            <a:endParaRPr sz="16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infantil i primària   8'45 a 12'30 i 14'45 a 16'15 (dilluns, dimarts, dijous, divendres)</a:t>
            </a:r>
            <a:endParaRPr sz="160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8'45 a 12'45 (dimecres) </a:t>
            </a:r>
            <a:r>
              <a:rPr lang="es" sz="1600" b="1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TARDA COBREIX ESPAI MIGDIA</a:t>
            </a:r>
            <a:endParaRPr sz="1600" b="1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233A4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Google Shape;164;g13b69e4a428_0_20"/>
          <p:cNvGraphicFramePr/>
          <p:nvPr>
            <p:extLst>
              <p:ext uri="{D42A27DB-BD31-4B8C-83A1-F6EECF244321}">
                <p14:modId xmlns:p14="http://schemas.microsoft.com/office/powerpoint/2010/main" val="1529930671"/>
              </p:ext>
            </p:extLst>
          </p:nvPr>
        </p:nvGraphicFramePr>
        <p:xfrm>
          <a:off x="469556" y="984453"/>
          <a:ext cx="8130745" cy="3451000"/>
        </p:xfrm>
        <a:graphic>
          <a:graphicData uri="http://schemas.openxmlformats.org/drawingml/2006/table">
            <a:tbl>
              <a:tblPr>
                <a:noFill/>
                <a:tableStyleId>{E1BE9A51-5994-468A-9D57-F2258145A543}</a:tableStyleId>
              </a:tblPr>
              <a:tblGrid>
                <a:gridCol w="1626149"/>
                <a:gridCol w="1626149"/>
                <a:gridCol w="1626149"/>
                <a:gridCol w="1626149"/>
                <a:gridCol w="1626149"/>
              </a:tblGrid>
              <a:tr h="6064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CAPSA DE SONS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GRAFISME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PSICOMOTRICITAT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PROJECTES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TALLER INNOVAMAT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</a:tr>
              <a:tr h="6064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RACONS DE PSICO FINA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CT </a:t>
                      </a:r>
                    </a:p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TALLER INNOVAMAT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CAPSA DE SONS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PROJECTES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MÚSICA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</a:tr>
              <a:tr h="3742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</a:tr>
              <a:tr h="6064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DESCOBERTA D'UN MATEIX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ANGLÈS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LECTOESCRIPTURA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DESCOBERTA DE L'ENTORN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PLÀSTICA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</a:tr>
              <a:tr h="3742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</a:tr>
              <a:tr h="5871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 smtClean="0">
                          <a:latin typeface="+mn-lt"/>
                        </a:rPr>
                        <a:t>PLÀSTICA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TALLERS INTERNIVELL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AMBIENTS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MODELATGE LECTOR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167" name="Google Shape;167;g13b69e4a428_0_20"/>
          <p:cNvSpPr txBox="1"/>
          <p:nvPr/>
        </p:nvSpPr>
        <p:spPr>
          <a:xfrm>
            <a:off x="819150" y="315644"/>
            <a:ext cx="169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s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4 </a:t>
            </a:r>
            <a:r>
              <a:rPr lang="es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endParaRPr dirty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Google Shape;164;g13b69e4a428_0_20"/>
          <p:cNvGraphicFramePr/>
          <p:nvPr>
            <p:extLst>
              <p:ext uri="{D42A27DB-BD31-4B8C-83A1-F6EECF244321}">
                <p14:modId xmlns:p14="http://schemas.microsoft.com/office/powerpoint/2010/main" val="3614689880"/>
              </p:ext>
            </p:extLst>
          </p:nvPr>
        </p:nvGraphicFramePr>
        <p:xfrm>
          <a:off x="469556" y="984453"/>
          <a:ext cx="8130745" cy="3633880"/>
        </p:xfrm>
        <a:graphic>
          <a:graphicData uri="http://schemas.openxmlformats.org/drawingml/2006/table">
            <a:tbl>
              <a:tblPr>
                <a:noFill/>
                <a:tableStyleId>{E1BE9A51-5994-468A-9D57-F2258145A543}</a:tableStyleId>
              </a:tblPr>
              <a:tblGrid>
                <a:gridCol w="1626149"/>
                <a:gridCol w="1626149"/>
                <a:gridCol w="1626149"/>
                <a:gridCol w="1626149"/>
                <a:gridCol w="1626149"/>
              </a:tblGrid>
              <a:tr h="6064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RACONS DE PSICO FINA</a:t>
                      </a:r>
                    </a:p>
                    <a:p>
                      <a:pPr algn="ctr"/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TALLER INNOVAMAT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CAPSA DE SONS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PROJECTES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MÚSICA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</a:tr>
              <a:tr h="60649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CAPSA DE SONS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ANGLÈS</a:t>
                      </a:r>
                    </a:p>
                    <a:p>
                      <a:pPr algn="ctr"/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PSICOMOTRICITAT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 smtClean="0">
                        <a:latin typeface="+mn-lt"/>
                      </a:endParaRPr>
                    </a:p>
                    <a:p>
                      <a:pPr algn="ctr"/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PROJECTES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CT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PLÀSTICA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</a:tr>
              <a:tr h="3742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</a:tr>
              <a:tr h="60649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DESCOBERTA D'UN MATEIX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GRAFISME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LECTOESCRIPTURA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TALLER INNOVAMAT</a:t>
                      </a:r>
                    </a:p>
                    <a:p>
                      <a:pPr algn="ctr"/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DESCOBERTA DE L'ENTORN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</a:tr>
              <a:tr h="3742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</a:tr>
              <a:tr h="5871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 smtClean="0">
                          <a:latin typeface="+mn-lt"/>
                        </a:rPr>
                        <a:t>PLÀSTICA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TALLERS INTERNIVELL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AMBIENTS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MODELATGE LECTOR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167" name="Google Shape;167;g13b69e4a428_0_20"/>
          <p:cNvSpPr txBox="1"/>
          <p:nvPr/>
        </p:nvSpPr>
        <p:spPr>
          <a:xfrm>
            <a:off x="819150" y="315643"/>
            <a:ext cx="188698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s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4 </a:t>
            </a:r>
            <a:r>
              <a:rPr lang="es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endParaRPr dirty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00858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Google Shape;164;g13b69e4a428_0_20"/>
          <p:cNvGraphicFramePr/>
          <p:nvPr>
            <p:extLst>
              <p:ext uri="{D42A27DB-BD31-4B8C-83A1-F6EECF244321}">
                <p14:modId xmlns:p14="http://schemas.microsoft.com/office/powerpoint/2010/main" val="45970030"/>
              </p:ext>
            </p:extLst>
          </p:nvPr>
        </p:nvGraphicFramePr>
        <p:xfrm>
          <a:off x="469556" y="984453"/>
          <a:ext cx="8130745" cy="3495588"/>
        </p:xfrm>
        <a:graphic>
          <a:graphicData uri="http://schemas.openxmlformats.org/drawingml/2006/table">
            <a:tbl>
              <a:tblPr>
                <a:noFill/>
                <a:tableStyleId>{E1BE9A51-5994-468A-9D57-F2258145A543}</a:tableStyleId>
              </a:tblPr>
              <a:tblGrid>
                <a:gridCol w="1626149"/>
                <a:gridCol w="1626149"/>
                <a:gridCol w="1626149"/>
                <a:gridCol w="1626149"/>
                <a:gridCol w="1626149"/>
              </a:tblGrid>
              <a:tr h="60649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RACONS DE PSICO FINA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ANGLÈS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TALLER INNOVAMAT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PROJECTES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CT</a:t>
                      </a:r>
                    </a:p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PLÀSTICA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</a:tr>
              <a:tr h="6064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CAPSA DE SONS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GRAFISME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CAPSA DE SONS</a:t>
                      </a:r>
                    </a:p>
                    <a:p>
                      <a:pPr algn="ctr"/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PROJECTES</a:t>
                      </a:r>
                    </a:p>
                    <a:p>
                      <a:pPr algn="ctr"/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DESCOBERTA DE L'ENTORN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</a:tr>
              <a:tr h="3742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</a:tr>
              <a:tr h="6064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DESCOBERTA D'UN MATEIX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CT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TALLER INNOVAMAT</a:t>
                      </a:r>
                    </a:p>
                    <a:p>
                      <a:pPr algn="ctr"/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PSICOMOTRICITAT (1H)</a:t>
                      </a:r>
                    </a:p>
                    <a:p>
                      <a:pPr algn="ctr"/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LECTOESCRIPTURA</a:t>
                      </a:r>
                    </a:p>
                    <a:p>
                      <a:pPr algn="ctr"/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MÚSICA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</a:tr>
              <a:tr h="3742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D9D9D9"/>
                    </a:solidFill>
                  </a:tcPr>
                </a:tc>
              </a:tr>
              <a:tr h="58713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dirty="0" smtClean="0">
                          <a:latin typeface="+mn-lt"/>
                        </a:rPr>
                        <a:t>PLÀSTICA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TALLERS INTERNIVELL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1200" dirty="0" smtClean="0">
                          <a:latin typeface="+mn-lt"/>
                        </a:rPr>
                        <a:t>AMBIENTS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+mn-lt"/>
                        </a:rPr>
                        <a:t>MODELATGE LECTOR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167" name="Google Shape;167;g13b69e4a428_0_20"/>
          <p:cNvSpPr txBox="1"/>
          <p:nvPr/>
        </p:nvSpPr>
        <p:spPr>
          <a:xfrm>
            <a:off x="819150" y="315644"/>
            <a:ext cx="169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I</a:t>
            </a:r>
            <a:r>
              <a:rPr lang="es" dirty="0" smtClean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4 </a:t>
            </a:r>
            <a:r>
              <a:rPr lang="es" dirty="0">
                <a:solidFill>
                  <a:srgbClr val="233A44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endParaRPr dirty="0">
              <a:solidFill>
                <a:srgbClr val="233A4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100722417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1125</Words>
  <Application>Microsoft Office PowerPoint</Application>
  <PresentationFormat>Presentación en pantalla (16:9)</PresentationFormat>
  <Paragraphs>248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Nunito</vt:lpstr>
      <vt:lpstr>Calibri</vt:lpstr>
      <vt:lpstr>Open Sans</vt:lpstr>
      <vt:lpstr>Nunito SemiBold</vt:lpstr>
      <vt:lpstr>Shift</vt:lpstr>
      <vt:lpstr>Benvinguda a les famílies d’i4</vt:lpstr>
      <vt:lpstr>Temes a tractar:</vt:lpstr>
      <vt:lpstr>EQUIP DOCENT</vt:lpstr>
      <vt:lpstr>EQUIP DOCENT</vt:lpstr>
      <vt:lpstr>2. CALENDARI DE CURS</vt:lpstr>
      <vt:lpstr>3. HORARI</vt:lpstr>
      <vt:lpstr>Presentación de PowerPoint</vt:lpstr>
      <vt:lpstr>Presentación de PowerPoint</vt:lpstr>
      <vt:lpstr>Presentación de PowerPoint</vt:lpstr>
      <vt:lpstr>4. ENTREVISTES</vt:lpstr>
      <vt:lpstr>5. METODOLOGIES D’APRENENTATGE</vt:lpstr>
      <vt:lpstr>Projectes / centre d’interès:</vt:lpstr>
      <vt:lpstr>Racons:</vt:lpstr>
      <vt:lpstr>Ambients:</vt:lpstr>
      <vt:lpstr>Consciència fonològica:</vt:lpstr>
      <vt:lpstr>Innovamat:</vt:lpstr>
      <vt:lpstr>ESPECIALITATS</vt:lpstr>
      <vt:lpstr>Música:</vt:lpstr>
      <vt:lpstr>Anglès:</vt:lpstr>
      <vt:lpstr>Psicomotricitat:</vt:lpstr>
      <vt:lpstr>ACTIVITATS AMB FAMÍLIES</vt:lpstr>
      <vt:lpstr>Expert/a en…:</vt:lpstr>
      <vt:lpstr>Maleta viatgera:</vt:lpstr>
      <vt:lpstr>6. TEMPORITZACIÓ</vt:lpstr>
      <vt:lpstr>7. INFORMACIONS GENERALS </vt:lpstr>
      <vt:lpstr>Documentació:</vt:lpstr>
      <vt:lpstr>8. PRECS I PREGUNTES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Benvinguda a les famílies d’i4</dc:title>
  <dc:creator>argo</dc:creator>
  <cp:lastModifiedBy>argo</cp:lastModifiedBy>
  <cp:revision>5</cp:revision>
  <dcterms:modified xsi:type="dcterms:W3CDTF">2022-09-19T12:37:48Z</dcterms:modified>
</cp:coreProperties>
</file>