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Nunito SemiBold"/>
      <p:regular r:id="rId26"/>
      <p:bold r:id="rId27"/>
      <p:italic r:id="rId28"/>
      <p:boldItalic r:id="rId29"/>
    </p:embeddedFont>
    <p:embeddedFont>
      <p:font typeface="Nunit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4" roundtripDataSignature="AMtx7mhKX0i6w6e3LNiln7VoX0wPYNrc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64B967D-3BB5-45C5-AE20-33BD4A4C0D9A}">
  <a:tblStyle styleId="{E64B967D-3BB5-45C5-AE20-33BD4A4C0D9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NunitoSemiBold-regular.fntdata"/><Relationship Id="rId25" Type="http://schemas.openxmlformats.org/officeDocument/2006/relationships/slide" Target="slides/slide19.xml"/><Relationship Id="rId28" Type="http://schemas.openxmlformats.org/officeDocument/2006/relationships/font" Target="fonts/NunitoSemiBold-italic.fntdata"/><Relationship Id="rId27" Type="http://schemas.openxmlformats.org/officeDocument/2006/relationships/font" Target="fonts/NunitoSemiBold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NunitoSemiBold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Nunito-bold.fntdata"/><Relationship Id="rId30" Type="http://schemas.openxmlformats.org/officeDocument/2006/relationships/font" Target="fonts/Nunito-regular.fntdata"/><Relationship Id="rId11" Type="http://schemas.openxmlformats.org/officeDocument/2006/relationships/slide" Target="slides/slide5.xml"/><Relationship Id="rId33" Type="http://schemas.openxmlformats.org/officeDocument/2006/relationships/font" Target="fonts/Nunito-boldItalic.fntdata"/><Relationship Id="rId10" Type="http://schemas.openxmlformats.org/officeDocument/2006/relationships/slide" Target="slides/slide4.xml"/><Relationship Id="rId32" Type="http://schemas.openxmlformats.org/officeDocument/2006/relationships/font" Target="fonts/Nunito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customschemas.google.com/relationships/presentationmetadata" Target="meta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3b6e3892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13b6e3892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3b69e4a42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13b69e4a42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52f76adca9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152f76adca9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52f76adca9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152f76adca9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52f76adca9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52f76adca9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b69e4a42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13b69e4a4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3b69e4a42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13b69e4a42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b69e4a42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13b69e4a42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3b69e4a42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13b69e4a42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3b69e4a428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13b69e4a42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3b69e4a428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13b69e4a42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5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5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5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5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5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25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5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5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5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25"/>
          <p:cNvGrpSpPr/>
          <p:nvPr/>
        </p:nvGrpSpPr>
        <p:grpSpPr>
          <a:xfrm>
            <a:off x="7057468" y="5088"/>
            <a:ext cx="1851281" cy="752108"/>
            <a:chOff x="6917201" y="0"/>
            <a:chExt cx="2227776" cy="863400"/>
          </a:xfrm>
        </p:grpSpPr>
        <p:sp>
          <p:nvSpPr>
            <p:cNvPr id="23" name="Google Shape;23;p2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5"/>
          <p:cNvGrpSpPr/>
          <p:nvPr/>
        </p:nvGrpSpPr>
        <p:grpSpPr>
          <a:xfrm>
            <a:off x="6553032" y="4217852"/>
            <a:ext cx="2389067" cy="925737"/>
            <a:chOff x="6917201" y="0"/>
            <a:chExt cx="2227776" cy="863400"/>
          </a:xfrm>
        </p:grpSpPr>
        <p:sp>
          <p:nvSpPr>
            <p:cNvPr id="27" name="Google Shape;27;p2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25"/>
          <p:cNvGrpSpPr/>
          <p:nvPr/>
        </p:nvGrpSpPr>
        <p:grpSpPr>
          <a:xfrm>
            <a:off x="199149" y="4055652"/>
            <a:ext cx="2795413" cy="1083308"/>
            <a:chOff x="6917201" y="0"/>
            <a:chExt cx="2227776" cy="863400"/>
          </a:xfrm>
        </p:grpSpPr>
        <p:sp>
          <p:nvSpPr>
            <p:cNvPr id="31" name="Google Shape;31;p2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25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5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4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34"/>
          <p:cNvGrpSpPr/>
          <p:nvPr/>
        </p:nvGrpSpPr>
        <p:grpSpPr>
          <a:xfrm>
            <a:off x="5959222" y="4119576"/>
            <a:ext cx="2520951" cy="1024165"/>
            <a:chOff x="6917201" y="0"/>
            <a:chExt cx="2227776" cy="863400"/>
          </a:xfrm>
        </p:grpSpPr>
        <p:sp>
          <p:nvSpPr>
            <p:cNvPr id="112" name="Google Shape;112;p3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34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116" name="Google Shape;116;p3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34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34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3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2" name="Google Shape;42;p2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27"/>
          <p:cNvGrpSpPr/>
          <p:nvPr/>
        </p:nvGrpSpPr>
        <p:grpSpPr>
          <a:xfrm>
            <a:off x="5594191" y="3961115"/>
            <a:ext cx="2910144" cy="1182340"/>
            <a:chOff x="6917201" y="0"/>
            <a:chExt cx="2227776" cy="863400"/>
          </a:xfrm>
        </p:grpSpPr>
        <p:sp>
          <p:nvSpPr>
            <p:cNvPr id="47" name="Google Shape;47;p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27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51" name="Google Shape;51;p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7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2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28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28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2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0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30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1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1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31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3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1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1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31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31"/>
          <p:cNvGrpSpPr/>
          <p:nvPr/>
        </p:nvGrpSpPr>
        <p:grpSpPr>
          <a:xfrm>
            <a:off x="34934" y="4522125"/>
            <a:ext cx="1593305" cy="617072"/>
            <a:chOff x="6917201" y="0"/>
            <a:chExt cx="2227776" cy="863400"/>
          </a:xfrm>
        </p:grpSpPr>
        <p:sp>
          <p:nvSpPr>
            <p:cNvPr id="86" name="Google Shape;86;p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31"/>
          <p:cNvGrpSpPr/>
          <p:nvPr/>
        </p:nvGrpSpPr>
        <p:grpSpPr>
          <a:xfrm>
            <a:off x="5886353" y="1243"/>
            <a:ext cx="3257454" cy="1261514"/>
            <a:chOff x="6917201" y="0"/>
            <a:chExt cx="2227776" cy="863400"/>
          </a:xfrm>
        </p:grpSpPr>
        <p:sp>
          <p:nvSpPr>
            <p:cNvPr id="90" name="Google Shape;90;p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31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3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2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32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32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3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3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3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/>
          <p:nvPr>
            <p:ph type="ctrTitle"/>
          </p:nvPr>
        </p:nvSpPr>
        <p:spPr>
          <a:xfrm>
            <a:off x="760800" y="1475800"/>
            <a:ext cx="76224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s" sz="6000"/>
              <a:t>Benvinguda a les famílies de 6è</a:t>
            </a:r>
            <a:endParaRPr sz="6000"/>
          </a:p>
        </p:txBody>
      </p:sp>
      <p:sp>
        <p:nvSpPr>
          <p:cNvPr id="129" name="Google Shape;129;p1"/>
          <p:cNvSpPr txBox="1"/>
          <p:nvPr>
            <p:ph idx="1" type="subTitle"/>
          </p:nvPr>
        </p:nvSpPr>
        <p:spPr>
          <a:xfrm>
            <a:off x="1891350" y="32272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3900"/>
              <a:t>Curs 22/23</a:t>
            </a:r>
            <a:endParaRPr sz="3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"/>
          <p:cNvSpPr txBox="1"/>
          <p:nvPr>
            <p:ph type="title"/>
          </p:nvPr>
        </p:nvSpPr>
        <p:spPr>
          <a:xfrm>
            <a:off x="819150" y="4953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Treball cooperatiu:</a:t>
            </a:r>
            <a:endParaRPr/>
          </a:p>
        </p:txBody>
      </p:sp>
      <p:sp>
        <p:nvSpPr>
          <p:cNvPr id="193" name="Google Shape;193;p10"/>
          <p:cNvSpPr txBox="1"/>
          <p:nvPr/>
        </p:nvSpPr>
        <p:spPr>
          <a:xfrm>
            <a:off x="1379225" y="1279275"/>
            <a:ext cx="67299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És una eina d’aprenentatge a través de la qual els alumnes s’organitzen en petits grups per treballar junts amb la intenció d’aconseguir metes i objectius comuns. </a:t>
            </a:r>
            <a:endParaRPr b="0" i="0" sz="2000" u="none" cap="none" strike="noStrik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194" name="Google Shape;194;p10"/>
          <p:cNvSpPr txBox="1"/>
          <p:nvPr>
            <p:ph idx="1" type="body"/>
          </p:nvPr>
        </p:nvSpPr>
        <p:spPr>
          <a:xfrm>
            <a:off x="744800" y="2571750"/>
            <a:ext cx="7505700" cy="13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Char char="★"/>
            </a:pPr>
            <a:r>
              <a:rPr b="1" lang="es" sz="1900">
                <a:latin typeface="Nunito"/>
                <a:ea typeface="Nunito"/>
                <a:cs typeface="Nunito"/>
                <a:sym typeface="Nunito"/>
              </a:rPr>
              <a:t>Rols i funcions</a:t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  <a:p>
            <a:pPr indent="-3492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Char char="★"/>
            </a:pPr>
            <a:r>
              <a:rPr b="1" lang="es" sz="1900">
                <a:latin typeface="Nunito"/>
                <a:ea typeface="Nunito"/>
                <a:cs typeface="Nunito"/>
                <a:sym typeface="Nunito"/>
              </a:rPr>
              <a:t>A través de diferents tècniques</a:t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3b6e3892ab_0_0"/>
          <p:cNvSpPr txBox="1"/>
          <p:nvPr>
            <p:ph type="title"/>
          </p:nvPr>
        </p:nvSpPr>
        <p:spPr>
          <a:xfrm>
            <a:off x="819150" y="4953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Tallers:</a:t>
            </a:r>
            <a:endParaRPr/>
          </a:p>
        </p:txBody>
      </p:sp>
      <p:sp>
        <p:nvSpPr>
          <p:cNvPr id="200" name="Google Shape;200;g13b6e3892ab_0_0"/>
          <p:cNvSpPr txBox="1"/>
          <p:nvPr/>
        </p:nvSpPr>
        <p:spPr>
          <a:xfrm>
            <a:off x="1379225" y="1279275"/>
            <a:ext cx="67299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Fomentar l’aprenentatge entre iguals, l’autonomia, la interrelació, la creativitat, etc.</a:t>
            </a:r>
            <a:endParaRPr b="0" i="0" sz="2000" u="none" cap="none" strike="noStrik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01" name="Google Shape;201;g13b6e3892ab_0_0"/>
          <p:cNvSpPr txBox="1"/>
          <p:nvPr>
            <p:ph idx="1" type="body"/>
          </p:nvPr>
        </p:nvSpPr>
        <p:spPr>
          <a:xfrm>
            <a:off x="744800" y="2571750"/>
            <a:ext cx="7505700" cy="13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Char char="★"/>
            </a:pPr>
            <a:r>
              <a:rPr b="1" lang="es" sz="1900">
                <a:latin typeface="Nunito"/>
                <a:ea typeface="Nunito"/>
                <a:cs typeface="Nunito"/>
                <a:sym typeface="Nunito"/>
              </a:rPr>
              <a:t>Entre 7 i 8 tallers.</a:t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  <a:p>
            <a:pPr indent="-3492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Char char="★"/>
            </a:pPr>
            <a:r>
              <a:rPr b="1" lang="es" sz="1900">
                <a:latin typeface="Nunito"/>
                <a:ea typeface="Nunito"/>
                <a:cs typeface="Nunito"/>
                <a:sym typeface="Nunito"/>
              </a:rPr>
              <a:t>1 tarda a la setmana. </a:t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  <a:p>
            <a:pPr indent="-3492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Char char="★"/>
            </a:pPr>
            <a:r>
              <a:rPr b="1" lang="es" sz="1900">
                <a:latin typeface="Nunito"/>
                <a:ea typeface="Nunito"/>
                <a:cs typeface="Nunito"/>
                <a:sym typeface="Nunito"/>
              </a:rPr>
              <a:t>Internivell.</a:t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  <a:p>
            <a:pPr indent="-3492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Char char="★"/>
            </a:pPr>
            <a:r>
              <a:rPr b="1" lang="es" sz="1900">
                <a:latin typeface="Nunito"/>
                <a:ea typeface="Nunito"/>
                <a:cs typeface="Nunito"/>
                <a:sym typeface="Nunito"/>
              </a:rPr>
              <a:t>Centrat en l’àmbit artístic. </a:t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"/>
          <p:cNvSpPr txBox="1"/>
          <p:nvPr>
            <p:ph type="title"/>
          </p:nvPr>
        </p:nvSpPr>
        <p:spPr>
          <a:xfrm>
            <a:off x="819150" y="39622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Innovamat:</a:t>
            </a:r>
            <a:endParaRPr/>
          </a:p>
        </p:txBody>
      </p:sp>
      <p:sp>
        <p:nvSpPr>
          <p:cNvPr id="207" name="Google Shape;207;p8"/>
          <p:cNvSpPr txBox="1"/>
          <p:nvPr>
            <p:ph idx="1" type="body"/>
          </p:nvPr>
        </p:nvSpPr>
        <p:spPr>
          <a:xfrm>
            <a:off x="378900" y="2076775"/>
            <a:ext cx="8271300" cy="13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Laboratoris de nombres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Aventures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APP Bmath 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Material manipulatiu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8" name="Google Shape;208;p8"/>
          <p:cNvSpPr txBox="1"/>
          <p:nvPr/>
        </p:nvSpPr>
        <p:spPr>
          <a:xfrm>
            <a:off x="819150" y="1097925"/>
            <a:ext cx="74439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L’aula de matemàtiques ha de ser un entorn inspirador que els conviden a aprendre i a desenvolupar tot el seu potencial. </a:t>
            </a:r>
            <a:endParaRPr b="0" i="0" sz="2000" u="none" cap="none" strike="noStrik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3b69e4a428_0_45"/>
          <p:cNvSpPr txBox="1"/>
          <p:nvPr>
            <p:ph type="title"/>
          </p:nvPr>
        </p:nvSpPr>
        <p:spPr>
          <a:xfrm>
            <a:off x="495200" y="236400"/>
            <a:ext cx="38433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6. CONTINGUTS</a:t>
            </a:r>
            <a:endParaRPr/>
          </a:p>
        </p:txBody>
      </p:sp>
      <p:graphicFrame>
        <p:nvGraphicFramePr>
          <p:cNvPr id="214" name="Google Shape;214;g13b69e4a428_0_45"/>
          <p:cNvGraphicFramePr/>
          <p:nvPr/>
        </p:nvGraphicFramePr>
        <p:xfrm>
          <a:off x="572538" y="77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{E64B967D-3BB5-45C5-AE20-33BD4A4C0D9A}</a:tableStyleId>
              </a:tblPr>
              <a:tblGrid>
                <a:gridCol w="1630725"/>
                <a:gridCol w="1630725"/>
                <a:gridCol w="1705725"/>
                <a:gridCol w="1641450"/>
                <a:gridCol w="1545000"/>
              </a:tblGrid>
              <a:tr h="379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Llengües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Anglès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Medi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Mates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Música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290075">
                <a:tc row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CC0000"/>
                          </a:solidFill>
                        </a:rPr>
                        <a:t>-El correu electrònic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CC0000"/>
                          </a:solidFill>
                        </a:rPr>
                        <a:t>-La notícia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CC0000"/>
                          </a:solidFill>
                        </a:rPr>
                        <a:t>-El reglament del joc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CC0000"/>
                          </a:solidFill>
                        </a:rPr>
                        <a:t>-El còmic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CC0000"/>
                          </a:solidFill>
                        </a:rPr>
                        <a:t>-El text teatral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B45F06"/>
                          </a:solidFill>
                        </a:rPr>
                        <a:t>-La postal</a:t>
                      </a:r>
                      <a:endParaRPr>
                        <a:solidFill>
                          <a:srgbClr val="B45F06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B45F06"/>
                          </a:solidFill>
                        </a:rPr>
                        <a:t>-La poesia</a:t>
                      </a:r>
                      <a:endParaRPr>
                        <a:solidFill>
                          <a:srgbClr val="B45F06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B45F06"/>
                          </a:solidFill>
                        </a:rPr>
                        <a:t>-El Texto argumentativo</a:t>
                      </a:r>
                      <a:endParaRPr>
                        <a:solidFill>
                          <a:srgbClr val="B45F06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B45F06"/>
                          </a:solidFill>
                        </a:rPr>
                        <a:t>-Las fábulas</a:t>
                      </a:r>
                      <a:endParaRPr>
                        <a:solidFill>
                          <a:srgbClr val="B45F06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B45F06"/>
                          </a:solidFill>
                        </a:rPr>
                        <a:t>-La narración</a:t>
                      </a:r>
                      <a:endParaRPr>
                        <a:solidFill>
                          <a:srgbClr val="B45F0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-</a:t>
                      </a:r>
                      <a:r>
                        <a:rPr lang="es"/>
                        <a:t>Exposicions orals (individual o en grup).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-Producció de missatges d’intercanvi social a l’aula.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-Estratègies de lectura de diferents tipologies.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- Lectura expressiva.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- Producció de textos breus.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-Normes ortogràfiques. </a:t>
                      </a:r>
                      <a:endParaRPr/>
                    </a:p>
                  </a:txBody>
                  <a:tcPr marT="91425" marB="91425" marR="91425" marL="91425"/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-Projecte nom de la classe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-Experimentem (Electricitat i energia, llum i so, les màquines i la matèria)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-La reproducció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(plantes, animals i humana)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-Etapes de la història (mitjana, moderna i </a:t>
                      </a:r>
                      <a:r>
                        <a:rPr lang="es"/>
                        <a:t>contemporània)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N</a:t>
                      </a:r>
                      <a:r>
                        <a:rPr lang="es"/>
                        <a:t>ombres naturals, decimals i primers. -Operacions combinades, -Potències. </a:t>
                      </a:r>
                      <a:br>
                        <a:rPr lang="es"/>
                      </a:br>
                      <a:r>
                        <a:rPr lang="es"/>
                        <a:t>-Arrels quadrades,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- Fraccions. -Percentatges. -Proporcionalitat. - Múltiples i divisors. -Estimacions i deduccions.</a:t>
                      </a:r>
                      <a:endParaRPr/>
                    </a:p>
                  </a:txBody>
                  <a:tcPr marT="91425" marB="91425" marR="91425" marL="91425"/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-Instrumentació ORFF llenguatge musical.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-</a:t>
                      </a:r>
                      <a:r>
                        <a:rPr lang="es"/>
                        <a:t>Improvisació</a:t>
                      </a:r>
                      <a:r>
                        <a:rPr lang="es"/>
                        <a:t> i creativitat a través dels instruments.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-Treball de la veu a través de la Cantata Mr Scrooge.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-Expressió corporal, dansa i rítmica. </a:t>
                      </a:r>
                      <a:r>
                        <a:rPr lang="es"/>
                        <a:t>Mètode Dalcroze.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-Flamenkat.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-Final de curs.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25400">
                <a:tc vMerge="1"/>
                <a:tc vMerge="1"/>
                <a:tc vMerge="1"/>
                <a:tc vMerge="1"/>
                <a:tc vMerge="1"/>
              </a:tr>
              <a:tr h="3137675">
                <a:tc vMerge="1"/>
                <a:tc vMerge="1"/>
                <a:tc vMerge="1"/>
                <a:tc vMerge="1"/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52f76adca9_2_5"/>
          <p:cNvSpPr txBox="1"/>
          <p:nvPr>
            <p:ph type="title"/>
          </p:nvPr>
        </p:nvSpPr>
        <p:spPr>
          <a:xfrm>
            <a:off x="952500" y="236450"/>
            <a:ext cx="41562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7. TEMPORITZACIÓ</a:t>
            </a:r>
            <a:endParaRPr/>
          </a:p>
        </p:txBody>
      </p:sp>
      <p:graphicFrame>
        <p:nvGraphicFramePr>
          <p:cNvPr id="220" name="Google Shape;220;g152f76adca9_2_5"/>
          <p:cNvGraphicFramePr/>
          <p:nvPr/>
        </p:nvGraphicFramePr>
        <p:xfrm>
          <a:off x="952500" y="809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{E64B967D-3BB5-45C5-AE20-33BD4A4C0D9A}</a:tableStyleId>
              </a:tblPr>
              <a:tblGrid>
                <a:gridCol w="1805800"/>
                <a:gridCol w="1805800"/>
                <a:gridCol w="1805800"/>
                <a:gridCol w="1805800"/>
              </a:tblGrid>
              <a:tr h="371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1R TRIMESTRE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2N TRIMESTRE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3R TRIMESTRE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1771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ACTIVITATS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Santa Cecília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Concert Mr. Scrooge</a:t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Tallers de sexualitat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Gimcana de Pasqua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Concurs Tísner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Tallers de lectura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Concurs St. Jordi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1771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SORTIDES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Quin soroll fem, quin aire respirem?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Dinar de tardor</a:t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Sortida projecte</a:t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Sortida projecte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Teatre en anglès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Flamenkat (Palau de la música)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Sortida projecte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Atletisme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Colònies Cala Montjoi</a:t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 txBox="1"/>
          <p:nvPr>
            <p:ph type="title"/>
          </p:nvPr>
        </p:nvSpPr>
        <p:spPr>
          <a:xfrm>
            <a:off x="786900" y="35672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8</a:t>
            </a:r>
            <a:r>
              <a:rPr lang="es"/>
              <a:t>. INFORMACIONS GENERALS </a:t>
            </a:r>
            <a:endParaRPr/>
          </a:p>
        </p:txBody>
      </p:sp>
      <p:sp>
        <p:nvSpPr>
          <p:cNvPr id="226" name="Google Shape;226;p21"/>
          <p:cNvSpPr txBox="1"/>
          <p:nvPr>
            <p:ph idx="1" type="body"/>
          </p:nvPr>
        </p:nvSpPr>
        <p:spPr>
          <a:xfrm>
            <a:off x="338575" y="1122975"/>
            <a:ext cx="85539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DINANTIA:</a:t>
            </a:r>
            <a:r>
              <a:rPr lang="es" sz="1800">
                <a:latin typeface="Nunito"/>
                <a:ea typeface="Nunito"/>
                <a:cs typeface="Nunito"/>
                <a:sym typeface="Nunito"/>
              </a:rPr>
              <a:t> ús i horari (de 8:00 h a 18:00 h).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Informes i recull de feines.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Esmorzars </a:t>
            </a:r>
            <a:r>
              <a:rPr lang="es" sz="1800">
                <a:latin typeface="Nunito"/>
                <a:ea typeface="Nunito"/>
                <a:cs typeface="Nunito"/>
                <a:sym typeface="Nunito"/>
              </a:rPr>
              <a:t>(saludable, petit, en carmanyola i no dur envasos).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Administració de medicaments (en paper la recepta).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TOT marcat amb el nom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Què cal dur: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lang="es" sz="1800">
                <a:latin typeface="Nunito"/>
                <a:ea typeface="Nunito"/>
                <a:cs typeface="Nunito"/>
                <a:sym typeface="Nunito"/>
              </a:rPr>
              <a:t>Cantimplora /Ampolla d’aigua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lang="es" sz="1800">
                <a:latin typeface="Nunito"/>
                <a:ea typeface="Nunito"/>
                <a:cs typeface="Nunito"/>
                <a:sym typeface="Nunito"/>
              </a:rPr>
              <a:t>Mocadors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lang="es" sz="1800">
                <a:latin typeface="Nunito"/>
                <a:ea typeface="Nunito"/>
                <a:cs typeface="Nunito"/>
                <a:sym typeface="Nunito"/>
              </a:rPr>
              <a:t>Bata o samarreta gran per plàstica</a:t>
            </a: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 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"/>
          <p:cNvSpPr txBox="1"/>
          <p:nvPr>
            <p:ph type="title"/>
          </p:nvPr>
        </p:nvSpPr>
        <p:spPr>
          <a:xfrm>
            <a:off x="819150" y="4923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Documentació:</a:t>
            </a:r>
            <a:endParaRPr/>
          </a:p>
        </p:txBody>
      </p:sp>
      <p:sp>
        <p:nvSpPr>
          <p:cNvPr id="232" name="Google Shape;232;p5"/>
          <p:cNvSpPr txBox="1"/>
          <p:nvPr>
            <p:ph idx="1" type="body"/>
          </p:nvPr>
        </p:nvSpPr>
        <p:spPr>
          <a:xfrm>
            <a:off x="819150" y="1347750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Drets d’imatge.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Administració paracetamol.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Document reacció al·lèrgica.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Autorització sortides d’entorn proper.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Carta de compromís educatiu </a:t>
            </a:r>
            <a:r>
              <a:rPr lang="es" sz="2000">
                <a:latin typeface="Nunito"/>
                <a:ea typeface="Nunito"/>
                <a:cs typeface="Nunito"/>
                <a:sym typeface="Nunito"/>
              </a:rPr>
              <a:t>(nouvinguts/des).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52f76adca9_2_0"/>
          <p:cNvSpPr txBox="1"/>
          <p:nvPr>
            <p:ph type="title"/>
          </p:nvPr>
        </p:nvSpPr>
        <p:spPr>
          <a:xfrm>
            <a:off x="819150" y="4923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Colònies 6è: (entre el 14 i el 16 de juny)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238" name="Google Shape;238;g152f76adca9_2_0"/>
          <p:cNvSpPr txBox="1"/>
          <p:nvPr>
            <p:ph idx="1" type="body"/>
          </p:nvPr>
        </p:nvSpPr>
        <p:spPr>
          <a:xfrm>
            <a:off x="819150" y="1347750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lang="es" sz="2000">
                <a:latin typeface="Nunito"/>
                <a:ea typeface="Nunito"/>
                <a:cs typeface="Nunito"/>
                <a:sym typeface="Nunito"/>
              </a:rPr>
              <a:t>CALA MONTJOI, Roses (Alt Empordà, Costa Brava).</a:t>
            </a:r>
            <a:br>
              <a:rPr lang="es" sz="2000">
                <a:latin typeface="Nunito"/>
                <a:ea typeface="Nunito"/>
                <a:cs typeface="Nunito"/>
                <a:sym typeface="Nunito"/>
              </a:rPr>
            </a:br>
            <a:br>
              <a:rPr lang="es" sz="2000">
                <a:latin typeface="Nunito"/>
                <a:ea typeface="Nunito"/>
                <a:cs typeface="Nunito"/>
                <a:sym typeface="Nunito"/>
              </a:rPr>
            </a:b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2000">
                <a:latin typeface="Nunito"/>
                <a:ea typeface="Nunito"/>
                <a:cs typeface="Nunito"/>
                <a:sym typeface="Nunito"/>
              </a:rPr>
            </a:b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lang="es" sz="2000">
                <a:latin typeface="Nunito"/>
                <a:ea typeface="Nunito"/>
                <a:cs typeface="Nunito"/>
                <a:sym typeface="Nunito"/>
              </a:rPr>
              <a:t>El pagament de la reserva es realitzarà el mes de desembre de 2022 (ja rebreu informació més endavant).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39" name="Google Shape;239;g152f76adca9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3400" y="1836986"/>
            <a:ext cx="2334675" cy="1844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152f76adca9_2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6993" y="1885023"/>
            <a:ext cx="2200632" cy="164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152f76adca9_2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9150" y="1885025"/>
            <a:ext cx="2632074" cy="17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52f76adca9_2_10"/>
          <p:cNvSpPr txBox="1"/>
          <p:nvPr>
            <p:ph type="title"/>
          </p:nvPr>
        </p:nvSpPr>
        <p:spPr>
          <a:xfrm>
            <a:off x="819150" y="4277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9. Vacunació</a:t>
            </a:r>
            <a:endParaRPr/>
          </a:p>
        </p:txBody>
      </p:sp>
      <p:sp>
        <p:nvSpPr>
          <p:cNvPr id="247" name="Google Shape;247;g152f76adca9_2_10"/>
          <p:cNvSpPr txBox="1"/>
          <p:nvPr>
            <p:ph idx="1" type="body"/>
          </p:nvPr>
        </p:nvSpPr>
        <p:spPr>
          <a:xfrm>
            <a:off x="765575" y="10799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Nunito"/>
                <a:ea typeface="Nunito"/>
                <a:cs typeface="Nunito"/>
                <a:sym typeface="Nunito"/>
              </a:rPr>
              <a:t>Aquest curs es duu a terme la vacunació dels alumnes de 6è. Com a novetat, s’ofereix la vacuna del papil·loma tant a nenes com a nens.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Nunito"/>
                <a:ea typeface="Nunito"/>
                <a:cs typeface="Nunito"/>
                <a:sym typeface="Nunito"/>
              </a:rPr>
              <a:t>S’administren les següents vacunes: VPH, hepatitis A, varicel·la i antimeningocòccica conjugada tetravalent.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233A44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Dates: </a:t>
            </a:r>
            <a:endParaRPr sz="1800">
              <a:solidFill>
                <a:srgbClr val="233A44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●"/>
            </a:pPr>
            <a:r>
              <a:rPr lang="es" sz="1800">
                <a:solidFill>
                  <a:srgbClr val="233A44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17/11/2022</a:t>
            </a:r>
            <a:endParaRPr sz="1800">
              <a:solidFill>
                <a:srgbClr val="233A44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●"/>
            </a:pPr>
            <a:r>
              <a:rPr lang="es" sz="1800">
                <a:solidFill>
                  <a:srgbClr val="233A44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24/01/2023</a:t>
            </a:r>
            <a:endParaRPr sz="1800">
              <a:solidFill>
                <a:srgbClr val="233A44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●"/>
            </a:pPr>
            <a:r>
              <a:rPr lang="es" sz="1800">
                <a:solidFill>
                  <a:srgbClr val="233A44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18/05/2023</a:t>
            </a:r>
            <a:endParaRPr sz="1800">
              <a:solidFill>
                <a:srgbClr val="233A44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10. PRECS I PREGUNTES</a:t>
            </a:r>
            <a:endParaRPr/>
          </a:p>
        </p:txBody>
      </p:sp>
      <p:pic>
        <p:nvPicPr>
          <p:cNvPr id="253" name="Google Shape;25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7975" y="1168200"/>
            <a:ext cx="3299075" cy="328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3b69e4a428_0_0"/>
          <p:cNvSpPr txBox="1"/>
          <p:nvPr>
            <p:ph type="ctrTitle"/>
          </p:nvPr>
        </p:nvSpPr>
        <p:spPr>
          <a:xfrm>
            <a:off x="1351178" y="16208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s" sz="3300"/>
              <a:t>Temes a tractar:</a:t>
            </a:r>
            <a:endParaRPr sz="3300"/>
          </a:p>
        </p:txBody>
      </p:sp>
      <p:sp>
        <p:nvSpPr>
          <p:cNvPr id="135" name="Google Shape;135;g13b69e4a428_0_0"/>
          <p:cNvSpPr txBox="1"/>
          <p:nvPr>
            <p:ph idx="1" type="subTitle"/>
          </p:nvPr>
        </p:nvSpPr>
        <p:spPr>
          <a:xfrm>
            <a:off x="2536275" y="1238926"/>
            <a:ext cx="5361300" cy="20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Equip docent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Calendari del curs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Horari 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Entrevistes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Metodologies d’aprenentatge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Continguts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Temporització (activitats/sortides)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Informacions generals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Vacunació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Precs i preguntes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/>
          <p:nvPr>
            <p:ph type="title"/>
          </p:nvPr>
        </p:nvSpPr>
        <p:spPr>
          <a:xfrm>
            <a:off x="819150" y="4118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s"/>
              <a:t>EQUIP DOCENT</a:t>
            </a:r>
            <a:endParaRPr/>
          </a:p>
        </p:txBody>
      </p:sp>
      <p:sp>
        <p:nvSpPr>
          <p:cNvPr id="141" name="Google Shape;141;p2"/>
          <p:cNvSpPr txBox="1"/>
          <p:nvPr>
            <p:ph idx="1" type="body"/>
          </p:nvPr>
        </p:nvSpPr>
        <p:spPr>
          <a:xfrm>
            <a:off x="433400" y="1885325"/>
            <a:ext cx="3115200" cy="16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Open Sans"/>
              <a:buChar char="-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(6è A): </a:t>
            </a:r>
            <a:r>
              <a:rPr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Marina Vilaró</a:t>
            </a:r>
            <a:endParaRPr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-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(6è B): </a:t>
            </a:r>
            <a:r>
              <a:rPr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Borja Gómez</a:t>
            </a:r>
            <a:endParaRPr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2" name="Google Shape;142;p2"/>
          <p:cNvSpPr txBox="1"/>
          <p:nvPr/>
        </p:nvSpPr>
        <p:spPr>
          <a:xfrm>
            <a:off x="3693250" y="1885325"/>
            <a:ext cx="51687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Calibri"/>
              <a:buChar char="-"/>
            </a:pPr>
            <a:r>
              <a:rPr b="1" i="0" lang="es" sz="1800" u="none" cap="none" strike="noStrike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Montse Dulcet i Eloi Vidal </a:t>
            </a:r>
            <a:r>
              <a:rPr b="0" i="0" lang="es" sz="1800" u="none" cap="none" strike="noStrike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(Música)</a:t>
            </a:r>
            <a:endParaRPr b="0" i="0" sz="1800" u="none" cap="none" strike="noStrike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Calibri"/>
              <a:buChar char="-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Fèlix Aparicio </a:t>
            </a:r>
            <a:r>
              <a:rPr b="0" i="0" lang="es" sz="1800" u="none" cap="none" strike="noStrike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(Educació Física)</a:t>
            </a:r>
            <a:endParaRPr b="0" i="0" sz="1800" u="none" cap="none" strike="noStrike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Calibri"/>
              <a:buChar char="-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Anna Barragán i Helena Serrano </a:t>
            </a:r>
            <a:r>
              <a:rPr b="0" i="0" lang="es" sz="1800" u="none" cap="none" strike="noStrike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(Anglès)</a:t>
            </a:r>
            <a:endParaRPr b="0" i="0" sz="1800" u="none" cap="none" strike="noStrike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Calibri"/>
              <a:buChar char="-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Soraya Navas i Marta Capellas </a:t>
            </a:r>
            <a:r>
              <a:rPr b="0" i="0" lang="es" sz="1800" u="none" cap="none" strike="noStrike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(Atenció a la diversitat)</a:t>
            </a:r>
            <a:endParaRPr b="0" i="0" sz="1800" u="none" cap="none" strike="noStrike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3" name="Google Shape;143;p2"/>
          <p:cNvSpPr txBox="1"/>
          <p:nvPr>
            <p:ph idx="4294967295" type="ctrTitle"/>
          </p:nvPr>
        </p:nvSpPr>
        <p:spPr>
          <a:xfrm>
            <a:off x="819150" y="1212575"/>
            <a:ext cx="17688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</a:pPr>
            <a:r>
              <a:rPr b="0" i="0" lang="es" sz="2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Tutores:</a:t>
            </a:r>
            <a:endParaRPr b="0" i="0" sz="2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4" name="Google Shape;144;p2"/>
          <p:cNvSpPr txBox="1"/>
          <p:nvPr>
            <p:ph idx="4294967295" type="ctrTitle"/>
          </p:nvPr>
        </p:nvSpPr>
        <p:spPr>
          <a:xfrm>
            <a:off x="4191400" y="1212575"/>
            <a:ext cx="39342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</a:pPr>
            <a:r>
              <a:rPr b="0" i="0" lang="es" sz="2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Especialistes:</a:t>
            </a:r>
            <a:endParaRPr b="0" i="0" sz="2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b69e4a428_0_5"/>
          <p:cNvSpPr txBox="1"/>
          <p:nvPr>
            <p:ph type="title"/>
          </p:nvPr>
        </p:nvSpPr>
        <p:spPr>
          <a:xfrm>
            <a:off x="819150" y="652125"/>
            <a:ext cx="47436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2. CALENDARI DE CURS</a:t>
            </a:r>
            <a:endParaRPr/>
          </a:p>
        </p:txBody>
      </p:sp>
      <p:sp>
        <p:nvSpPr>
          <p:cNvPr id="150" name="Google Shape;150;g13b69e4a428_0_5"/>
          <p:cNvSpPr txBox="1"/>
          <p:nvPr>
            <p:ph idx="1" type="body"/>
          </p:nvPr>
        </p:nvSpPr>
        <p:spPr>
          <a:xfrm>
            <a:off x="4847675" y="2039100"/>
            <a:ext cx="38295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31/10/2022, dilluns (29-30-31-1)</a:t>
            </a:r>
            <a:endParaRPr sz="15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09/12/2022, divendres (8-9-10-11)</a:t>
            </a:r>
            <a:endParaRPr sz="15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17/02/2023, divendres (17-18-19)</a:t>
            </a:r>
            <a:endParaRPr sz="15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02/03/2023, dijous (2-3-4-5)</a:t>
            </a:r>
            <a:endParaRPr sz="15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29/05/2023, dilluns (27-28-29)</a:t>
            </a:r>
            <a:endParaRPr sz="15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151" name="Google Shape;151;g13b69e4a428_0_5"/>
          <p:cNvSpPr txBox="1"/>
          <p:nvPr>
            <p:ph idx="4294967295" type="ctrTitle"/>
          </p:nvPr>
        </p:nvSpPr>
        <p:spPr>
          <a:xfrm>
            <a:off x="4742975" y="1340675"/>
            <a:ext cx="39342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</a:pPr>
            <a:r>
              <a:rPr b="0" i="0" lang="es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Dies de lliure disposició: </a:t>
            </a:r>
            <a:endParaRPr b="0" i="0" sz="24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2" name="Google Shape;152;g13b69e4a428_0_5"/>
          <p:cNvSpPr txBox="1"/>
          <p:nvPr>
            <p:ph idx="1" type="body"/>
          </p:nvPr>
        </p:nvSpPr>
        <p:spPr>
          <a:xfrm>
            <a:off x="819150" y="1480175"/>
            <a:ext cx="3375000" cy="3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b="1"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Inici de curs:</a:t>
            </a: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5 de setembre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b="1"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Vacances de Nadal:</a:t>
            </a: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del 22 de desembre al 8 de gener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b="1"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Setmana Santa:</a:t>
            </a: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del 3 al 10 d’abril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b="1"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Inici jornada intensiva:</a:t>
            </a: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5 de juny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b="1"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Fi de curs:</a:t>
            </a: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22 de juny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cxnSp>
        <p:nvCxnSpPr>
          <p:cNvPr id="153" name="Google Shape;153;g13b69e4a428_0_5"/>
          <p:cNvCxnSpPr/>
          <p:nvPr/>
        </p:nvCxnSpPr>
        <p:spPr>
          <a:xfrm>
            <a:off x="4498550" y="1531775"/>
            <a:ext cx="8100" cy="2628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b69e4a428_0_15"/>
          <p:cNvSpPr txBox="1"/>
          <p:nvPr>
            <p:ph type="title"/>
          </p:nvPr>
        </p:nvSpPr>
        <p:spPr>
          <a:xfrm>
            <a:off x="819150" y="4828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3. HORARI</a:t>
            </a:r>
            <a:endParaRPr/>
          </a:p>
        </p:txBody>
      </p:sp>
      <p:sp>
        <p:nvSpPr>
          <p:cNvPr id="159" name="Google Shape;159;g13b69e4a428_0_15"/>
          <p:cNvSpPr txBox="1"/>
          <p:nvPr>
            <p:ph idx="1" type="body"/>
          </p:nvPr>
        </p:nvSpPr>
        <p:spPr>
          <a:xfrm>
            <a:off x="496950" y="1105900"/>
            <a:ext cx="8150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SETEMBRE</a:t>
            </a:r>
            <a:endParaRPr b="1"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omencem el dia 5 setembre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Infantil i primària   8'45h a 12'45h (dilluns a divendres)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OCTUBRE A MAIG</a:t>
            </a:r>
            <a:endParaRPr b="1"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</a:t>
            </a: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nfantil i primària   8'45h a 12'30h i 14'45h a 16'15h (dilluns, dimarts, dijous, divendres)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                                8'45h a 12'45h (dimecres) </a:t>
            </a:r>
            <a:r>
              <a:rPr b="1"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TARDA COBREIX ESPAI MIGDIA</a:t>
            </a:r>
            <a:endParaRPr b="1"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>
              <a:solidFill>
                <a:srgbClr val="233A4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b69e4a428_0_20"/>
          <p:cNvSpPr txBox="1"/>
          <p:nvPr/>
        </p:nvSpPr>
        <p:spPr>
          <a:xfrm>
            <a:off x="2191800" y="549875"/>
            <a:ext cx="70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s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r>
              <a:rPr b="1" i="0" lang="es" sz="1400" u="none" cap="none" strike="noStrike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è A</a:t>
            </a:r>
            <a:endParaRPr b="1" i="0" sz="1400" u="none" cap="none" strike="noStrike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5" name="Google Shape;165;g13b69e4a428_0_20"/>
          <p:cNvSpPr txBox="1"/>
          <p:nvPr/>
        </p:nvSpPr>
        <p:spPr>
          <a:xfrm>
            <a:off x="6667500" y="653000"/>
            <a:ext cx="79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s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r>
              <a:rPr b="1" i="0" lang="es" sz="1400" u="none" cap="none" strike="noStrike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è B</a:t>
            </a:r>
            <a:endParaRPr b="1" i="0" sz="1400" u="none" cap="none" strike="noStrike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6" name="Google Shape;166;g13b69e4a428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200" y="1155750"/>
            <a:ext cx="4303525" cy="295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13b69e4a428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3525" y="1155738"/>
            <a:ext cx="4303525" cy="304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b69e4a428_0_39"/>
          <p:cNvSpPr txBox="1"/>
          <p:nvPr>
            <p:ph type="title"/>
          </p:nvPr>
        </p:nvSpPr>
        <p:spPr>
          <a:xfrm>
            <a:off x="819150" y="5231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4. ENTREVISTES</a:t>
            </a:r>
            <a:endParaRPr/>
          </a:p>
        </p:txBody>
      </p:sp>
      <p:sp>
        <p:nvSpPr>
          <p:cNvPr id="173" name="Google Shape;173;g13b69e4a428_0_39"/>
          <p:cNvSpPr txBox="1"/>
          <p:nvPr/>
        </p:nvSpPr>
        <p:spPr>
          <a:xfrm>
            <a:off x="4420400" y="1562175"/>
            <a:ext cx="335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13b69e4a428_0_39"/>
          <p:cNvSpPr txBox="1"/>
          <p:nvPr>
            <p:ph idx="1" type="body"/>
          </p:nvPr>
        </p:nvSpPr>
        <p:spPr>
          <a:xfrm>
            <a:off x="912300" y="1347750"/>
            <a:ext cx="73194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D</a:t>
            </a: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ues al curs (desembre i tercer trimestre)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★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Telemàtiques o presencials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★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Horaris: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○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6è A → </a:t>
            </a:r>
            <a:r>
              <a:rPr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Dimecres de 10 a 10:45</a:t>
            </a:r>
            <a:endParaRPr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○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6è B → </a:t>
            </a:r>
            <a:r>
              <a:rPr lang="es" sz="1800">
                <a:latin typeface="Nunito"/>
                <a:ea typeface="Nunito"/>
                <a:cs typeface="Nunito"/>
                <a:sym typeface="Nunito"/>
              </a:rPr>
              <a:t>Dimecres de 10 a 10:45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Podeu demanar sempre que vulgueu una ent</a:t>
            </a: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revista a través de Dinantia.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3b69e4a428_0_34"/>
          <p:cNvSpPr txBox="1"/>
          <p:nvPr>
            <p:ph type="title"/>
          </p:nvPr>
        </p:nvSpPr>
        <p:spPr>
          <a:xfrm>
            <a:off x="819150" y="60375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5. METODOLOGIES D’APRENENTATGE</a:t>
            </a:r>
            <a:endParaRPr/>
          </a:p>
        </p:txBody>
      </p:sp>
      <p:sp>
        <p:nvSpPr>
          <p:cNvPr id="180" name="Google Shape;180;g13b69e4a428_0_34"/>
          <p:cNvSpPr txBox="1"/>
          <p:nvPr>
            <p:ph idx="1" type="body"/>
          </p:nvPr>
        </p:nvSpPr>
        <p:spPr>
          <a:xfrm>
            <a:off x="819150" y="1603750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400">
                <a:solidFill>
                  <a:srgbClr val="233A4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Projectes / APS</a:t>
            </a:r>
            <a:endParaRPr sz="2400">
              <a:solidFill>
                <a:srgbClr val="233A4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400">
                <a:solidFill>
                  <a:srgbClr val="233A4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Treball cooperatiu</a:t>
            </a:r>
            <a:endParaRPr sz="2400">
              <a:solidFill>
                <a:srgbClr val="233A4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400">
                <a:solidFill>
                  <a:srgbClr val="233A4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Tallers</a:t>
            </a:r>
            <a:endParaRPr sz="2400">
              <a:solidFill>
                <a:srgbClr val="233A4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400">
                <a:solidFill>
                  <a:srgbClr val="233A4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Innovamat</a:t>
            </a:r>
            <a:endParaRPr sz="2400">
              <a:solidFill>
                <a:srgbClr val="233A44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/>
          <p:nvPr>
            <p:ph type="title"/>
          </p:nvPr>
        </p:nvSpPr>
        <p:spPr>
          <a:xfrm>
            <a:off x="819150" y="4225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Projectes / APS:</a:t>
            </a:r>
            <a:endParaRPr/>
          </a:p>
        </p:txBody>
      </p:sp>
      <p:sp>
        <p:nvSpPr>
          <p:cNvPr id="186" name="Google Shape;186;p7"/>
          <p:cNvSpPr txBox="1"/>
          <p:nvPr>
            <p:ph idx="1" type="body"/>
          </p:nvPr>
        </p:nvSpPr>
        <p:spPr>
          <a:xfrm>
            <a:off x="819150" y="2252500"/>
            <a:ext cx="7505700" cy="13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Els projectes que durem a terme al llarg del curs: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Projecte del nom de la classe.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Concurs Tísner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Projectes d'interessos puntuals.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7" name="Google Shape;187;p7"/>
          <p:cNvSpPr txBox="1"/>
          <p:nvPr/>
        </p:nvSpPr>
        <p:spPr>
          <a:xfrm>
            <a:off x="1337250" y="1178800"/>
            <a:ext cx="64695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Potenciar l’aprenentatge significatiu, partint dels interessos dels infants i els seus coneixements previs.</a:t>
            </a:r>
            <a:endParaRPr b="0" i="0" sz="2000" u="none" cap="none" strike="noStrik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