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Nunito SemiBold"/>
      <p:regular r:id="rId27"/>
      <p:bold r:id="rId28"/>
      <p:italic r:id="rId29"/>
      <p:boldItalic r:id="rId30"/>
    </p:embeddedFont>
    <p:embeddedFont>
      <p:font typeface="Nuni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jG/EmmsNT9ISYW8+eOhFVABTJT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20C3E7-C554-4BD4-820F-2FD41A671609}">
  <a:tblStyle styleId="{9D20C3E7-C554-4BD4-820F-2FD41A67160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NunitoSemiBold-bold.fntdata"/><Relationship Id="rId27" Type="http://schemas.openxmlformats.org/officeDocument/2006/relationships/font" Target="fonts/NunitoSemiBol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SemiBol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regular.fntdata"/><Relationship Id="rId30" Type="http://schemas.openxmlformats.org/officeDocument/2006/relationships/font" Target="fonts/NunitoSemiBold-boldItalic.fntdata"/><Relationship Id="rId11" Type="http://schemas.openxmlformats.org/officeDocument/2006/relationships/slide" Target="slides/slide5.xml"/><Relationship Id="rId33" Type="http://schemas.openxmlformats.org/officeDocument/2006/relationships/font" Target="fonts/Nunito-italic.fntdata"/><Relationship Id="rId10" Type="http://schemas.openxmlformats.org/officeDocument/2006/relationships/slide" Target="slides/slide4.xml"/><Relationship Id="rId32" Type="http://schemas.openxmlformats.org/officeDocument/2006/relationships/font" Target="fonts/Nunito-bold.fntdata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Eugeni	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b69e4a42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13b69e4a42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Eugeni	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Eugeni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Eugeni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b6e3892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13b6e3892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Elena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Elena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93c2c70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393c2c70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b69e4a42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13b69e4a42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Eugeni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90ac982b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1390ac982b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Elena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Elena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Eugeni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b69e4a4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13b69e4a4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Eugeni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Eugeni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Elena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90ac982b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1390ac982b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Elena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2fa0477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152fa0477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Elena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b69e4a42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13b69e4a4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Elena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b69e4a42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13b69e4a42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Eugeni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b69e4a42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13b69e4a42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Eugeni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b69e4a42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13b69e4a42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Elena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5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5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5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5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5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5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23" name="Google Shape;23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5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27" name="Google Shape;27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5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1" name="Google Shape;31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5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34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3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34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3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4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34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3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27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27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28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0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30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31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3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1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1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3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31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1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31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3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2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32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32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3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3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5" Type="http://schemas.openxmlformats.org/officeDocument/2006/relationships/image" Target="../media/image2.png"/><Relationship Id="rId6" Type="http://schemas.openxmlformats.org/officeDocument/2006/relationships/image" Target="../media/image8.jpg"/><Relationship Id="rId7" Type="http://schemas.openxmlformats.org/officeDocument/2006/relationships/image" Target="../media/image12.png"/><Relationship Id="rId8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type="ctrTitle"/>
          </p:nvPr>
        </p:nvSpPr>
        <p:spPr>
          <a:xfrm>
            <a:off x="760800" y="1475800"/>
            <a:ext cx="76224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s" sz="6000"/>
              <a:t>Benvinguda a les famílies de 4t</a:t>
            </a:r>
            <a:endParaRPr sz="6000"/>
          </a:p>
        </p:txBody>
      </p:sp>
      <p:sp>
        <p:nvSpPr>
          <p:cNvPr id="129" name="Google Shape;129;p1"/>
          <p:cNvSpPr txBox="1"/>
          <p:nvPr>
            <p:ph idx="1" type="subTitle"/>
          </p:nvPr>
        </p:nvSpPr>
        <p:spPr>
          <a:xfrm>
            <a:off x="1891350" y="32272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3900"/>
              <a:t>Curs 22/23</a:t>
            </a:r>
            <a:endParaRPr sz="3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b69e4a428_0_34"/>
          <p:cNvSpPr txBox="1"/>
          <p:nvPr>
            <p:ph type="title"/>
          </p:nvPr>
        </p:nvSpPr>
        <p:spPr>
          <a:xfrm>
            <a:off x="819150" y="6037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5. METODOLOGIES D’APRENENTATGE</a:t>
            </a:r>
            <a:endParaRPr/>
          </a:p>
        </p:txBody>
      </p:sp>
      <p:sp>
        <p:nvSpPr>
          <p:cNvPr id="198" name="Google Shape;198;g13b69e4a428_0_34"/>
          <p:cNvSpPr txBox="1"/>
          <p:nvPr>
            <p:ph idx="1" type="body"/>
          </p:nvPr>
        </p:nvSpPr>
        <p:spPr>
          <a:xfrm>
            <a:off x="819150" y="1603750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Projectes / APS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Treball cooperatiu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Tallers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Innovamat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Música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/>
          <p:nvPr>
            <p:ph type="title"/>
          </p:nvPr>
        </p:nvSpPr>
        <p:spPr>
          <a:xfrm>
            <a:off x="819150" y="4225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Projectes / APS:</a:t>
            </a:r>
            <a:endParaRPr/>
          </a:p>
        </p:txBody>
      </p:sp>
      <p:sp>
        <p:nvSpPr>
          <p:cNvPr id="204" name="Google Shape;204;p7"/>
          <p:cNvSpPr txBox="1"/>
          <p:nvPr>
            <p:ph idx="1" type="body"/>
          </p:nvPr>
        </p:nvSpPr>
        <p:spPr>
          <a:xfrm>
            <a:off x="819150" y="2252500"/>
            <a:ext cx="75057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Els projectes que durem a terme al llarg del curs: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Projecte del nom de la classe → Els Guardians de la Terra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Projecte de les colònies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1337250" y="1178800"/>
            <a:ext cx="64695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Potenciar l’aprenentatge significatiu, partint dels interessos dels infants i els seus coneixements previs.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Treball cooperatiu:</a:t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1379225" y="1279275"/>
            <a:ext cx="67299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És una eina d’aprenentatge </a:t>
            </a:r>
            <a:r>
              <a:rPr lang="es" sz="2000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que possibilita</a:t>
            </a: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s" sz="2000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 l’alumnat</a:t>
            </a: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s" sz="2000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organitzar-se</a:t>
            </a: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en petits grups per treballar junts amb la intenció d’aconseguir objectius comuns. 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12" name="Google Shape;212;p10"/>
          <p:cNvSpPr txBox="1"/>
          <p:nvPr>
            <p:ph idx="1" type="body"/>
          </p:nvPr>
        </p:nvSpPr>
        <p:spPr>
          <a:xfrm>
            <a:off x="744800" y="2571750"/>
            <a:ext cx="75057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Càrrecs</a:t>
            </a: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 i funcions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Dinàmiques de treball cooperatiu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b6e3892ab_0_0"/>
          <p:cNvSpPr txBox="1"/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Tallers:</a:t>
            </a:r>
            <a:endParaRPr/>
          </a:p>
        </p:txBody>
      </p:sp>
      <p:sp>
        <p:nvSpPr>
          <p:cNvPr id="218" name="Google Shape;218;g13b6e3892ab_0_0"/>
          <p:cNvSpPr txBox="1"/>
          <p:nvPr/>
        </p:nvSpPr>
        <p:spPr>
          <a:xfrm>
            <a:off x="1379225" y="1279275"/>
            <a:ext cx="67299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Fomentar l’aprenentatge entre iguals, l’autonomia, la interrelació, la creativitat, etc.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19" name="Google Shape;219;g13b6e3892ab_0_0"/>
          <p:cNvSpPr txBox="1"/>
          <p:nvPr>
            <p:ph idx="1" type="body"/>
          </p:nvPr>
        </p:nvSpPr>
        <p:spPr>
          <a:xfrm>
            <a:off x="744800" y="2343150"/>
            <a:ext cx="75057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8 tallers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1 tarda a la setmana (dimarts) 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Barreja de l’alumnat de 3r i 4t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Propostes de visual i plàstica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/>
          <p:nvPr>
            <p:ph type="title"/>
          </p:nvPr>
        </p:nvSpPr>
        <p:spPr>
          <a:xfrm>
            <a:off x="819150" y="3962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Innovamat:</a:t>
            </a:r>
            <a:endParaRPr/>
          </a:p>
        </p:txBody>
      </p:sp>
      <p:sp>
        <p:nvSpPr>
          <p:cNvPr id="225" name="Google Shape;225;p8"/>
          <p:cNvSpPr txBox="1"/>
          <p:nvPr>
            <p:ph idx="1" type="body"/>
          </p:nvPr>
        </p:nvSpPr>
        <p:spPr>
          <a:xfrm>
            <a:off x="713925" y="2277650"/>
            <a:ext cx="82713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Laboratoris de nombres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Aventures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Plataforma Bmath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19150" y="1097925"/>
            <a:ext cx="74439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L’aula de matemàtiques ha de ser un entorn inspirador que els convid</a:t>
            </a:r>
            <a:r>
              <a:rPr lang="es" sz="2000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</a:t>
            </a: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a aprendre i a desenvolupar tot el seu potencial. 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1393c2c706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600" y="302541"/>
            <a:ext cx="2127849" cy="1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1393c2c706d_0_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393c2c706d_0_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393c2c706d_0_0"/>
          <p:cNvSpPr txBox="1"/>
          <p:nvPr/>
        </p:nvSpPr>
        <p:spPr>
          <a:xfrm>
            <a:off x="819150" y="3962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Música:</a:t>
            </a:r>
            <a:endParaRPr sz="3000">
              <a:solidFill>
                <a:srgbClr val="AF7B5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5" name="Google Shape;235;g1393c2c706d_0_0"/>
          <p:cNvSpPr txBox="1"/>
          <p:nvPr/>
        </p:nvSpPr>
        <p:spPr>
          <a:xfrm>
            <a:off x="378900" y="2076775"/>
            <a:ext cx="8271300" cy="25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/>
              <a:t>Instrumentació ORFF a través del llenguatge musical. 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/>
              <a:t>Utilització de carrillons, xilòfons, boomwhackers, percussió i percussió corporal.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/>
              <a:t>Improvització i creativitat a través dels instruments.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/>
              <a:t>Treball de la veu. 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/>
              <a:t>Cant coral. Mètode Kodaly. Fononimia i solmització.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/>
              <a:t>La partitura. Conceptes i lectura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/>
              <a:t>Expressió corporal, dansa i rítmica. Mètode Dalcroze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/>
              <a:t>Som artistes i sabem què implica i ho portem a terme.</a:t>
            </a:r>
            <a:endParaRPr sz="17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9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6" name="Google Shape;236;g1393c2c706d_0_0"/>
          <p:cNvSpPr txBox="1"/>
          <p:nvPr/>
        </p:nvSpPr>
        <p:spPr>
          <a:xfrm>
            <a:off x="2355350" y="1083525"/>
            <a:ext cx="3576900" cy="12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" sz="1600">
                <a:solidFill>
                  <a:srgbClr val="E69138"/>
                </a:solidFill>
                <a:latin typeface="Nunito"/>
                <a:ea typeface="Nunito"/>
                <a:cs typeface="Nunito"/>
                <a:sym typeface="Nunito"/>
              </a:rPr>
              <a:t>2 sessions de música</a:t>
            </a:r>
            <a:endParaRPr b="1" sz="1600">
              <a:solidFill>
                <a:srgbClr val="E6913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600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Montse D - Veu, moviment i dansa</a:t>
            </a:r>
            <a:endParaRPr sz="1600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600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Eloi V - Veu i instrumentació Orff</a:t>
            </a:r>
            <a:endParaRPr sz="1600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37" name="Google Shape;237;g1393c2c706d_0_0"/>
          <p:cNvPicPr preferRelativeResize="0"/>
          <p:nvPr/>
        </p:nvPicPr>
        <p:blipFill rotWithShape="1">
          <a:blip r:embed="rId4">
            <a:alphaModFix/>
          </a:blip>
          <a:srcRect b="4150" l="0" r="0" t="0"/>
          <a:stretch/>
        </p:blipFill>
        <p:spPr>
          <a:xfrm>
            <a:off x="934375" y="1222325"/>
            <a:ext cx="1154700" cy="7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1393c2c706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3450" y="605825"/>
            <a:ext cx="1496750" cy="149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1393c2c706d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8838" y="3019118"/>
            <a:ext cx="1890119" cy="1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b69e4a428_0_45"/>
          <p:cNvSpPr txBox="1"/>
          <p:nvPr>
            <p:ph type="title"/>
          </p:nvPr>
        </p:nvSpPr>
        <p:spPr>
          <a:xfrm>
            <a:off x="827200" y="396725"/>
            <a:ext cx="474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6. TEMPORITZACIÓ</a:t>
            </a:r>
            <a:endParaRPr/>
          </a:p>
        </p:txBody>
      </p:sp>
      <p:graphicFrame>
        <p:nvGraphicFramePr>
          <p:cNvPr id="245" name="Google Shape;245;g13b69e4a428_0_45"/>
          <p:cNvGraphicFramePr/>
          <p:nvPr/>
        </p:nvGraphicFramePr>
        <p:xfrm>
          <a:off x="952500" y="101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{9D20C3E7-C554-4BD4-820F-2FD41A671609}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1R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2N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3R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PROGRAMACIÓ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Català</a:t>
                      </a:r>
                      <a:endParaRPr b="1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C4587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C4587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1C4587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Castellà</a:t>
                      </a:r>
                      <a:endParaRPr b="1">
                        <a:solidFill>
                          <a:srgbClr val="1C4587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38761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38761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Medi</a:t>
                      </a:r>
                      <a:endParaRPr b="1">
                        <a:solidFill>
                          <a:srgbClr val="38761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500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L’argumentació i el debat</a:t>
                      </a:r>
                      <a:endParaRPr b="1" sz="1500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El text instructiu</a:t>
                      </a:r>
                      <a:endParaRPr b="1" sz="1500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La previsió meteorològica</a:t>
                      </a:r>
                      <a:endParaRPr b="1" sz="1500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0B539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500">
                          <a:solidFill>
                            <a:srgbClr val="0B539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L’entrevista</a:t>
                      </a:r>
                      <a:endParaRPr b="1" sz="1500">
                        <a:solidFill>
                          <a:srgbClr val="0B539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0B539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La narració humorística</a:t>
                      </a:r>
                      <a:endParaRPr b="1" sz="1500">
                        <a:solidFill>
                          <a:srgbClr val="0B539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500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500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Els guardians de la Terra </a:t>
                      </a:r>
                      <a:endParaRPr b="1" sz="1500">
                        <a:solidFill>
                          <a:srgbClr val="38761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Medi sa, vida sana</a:t>
                      </a:r>
                      <a:r>
                        <a:rPr b="1" lang="es" sz="15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endParaRPr b="1" sz="15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500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La descripció</a:t>
                      </a:r>
                      <a:endParaRPr b="1" sz="1500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El poema</a:t>
                      </a:r>
                      <a:endParaRPr b="1" sz="1500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5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5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5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0B539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500">
                          <a:solidFill>
                            <a:srgbClr val="0B539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La notícia</a:t>
                      </a:r>
                      <a:endParaRPr b="1" sz="1500">
                        <a:solidFill>
                          <a:srgbClr val="0B539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0B539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La fitxa tècnica d’un llibre</a:t>
                      </a:r>
                      <a:endParaRPr b="1" sz="1500">
                        <a:solidFill>
                          <a:srgbClr val="0B539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500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El medi es posa les piles</a:t>
                      </a:r>
                      <a:endParaRPr b="1" sz="1500">
                        <a:solidFill>
                          <a:srgbClr val="38761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A l’estiu, no tota cuca viu</a:t>
                      </a:r>
                      <a:endParaRPr b="1" sz="1500">
                        <a:solidFill>
                          <a:srgbClr val="38761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500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Els refranys</a:t>
                      </a:r>
                      <a:endParaRPr b="1" sz="1500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El cartell publicitari</a:t>
                      </a:r>
                      <a:endParaRPr b="1" sz="1500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5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5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7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0B539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500">
                          <a:solidFill>
                            <a:srgbClr val="0B539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L’autobiografia</a:t>
                      </a:r>
                      <a:endParaRPr b="1" sz="1500">
                        <a:solidFill>
                          <a:srgbClr val="0B539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0B539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La invitació</a:t>
                      </a:r>
                      <a:endParaRPr b="1" sz="1500">
                        <a:solidFill>
                          <a:srgbClr val="0B539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5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500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On hi havia arbres, ara hi ha edificis</a:t>
                      </a:r>
                      <a:endParaRPr b="1" sz="1500">
                        <a:solidFill>
                          <a:srgbClr val="38761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500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Anem de colònies! </a:t>
                      </a:r>
                      <a:endParaRPr b="1" sz="1500">
                        <a:solidFill>
                          <a:srgbClr val="38761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90ac982b3_0_17"/>
          <p:cNvSpPr txBox="1"/>
          <p:nvPr>
            <p:ph type="title"/>
          </p:nvPr>
        </p:nvSpPr>
        <p:spPr>
          <a:xfrm>
            <a:off x="827200" y="435625"/>
            <a:ext cx="474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6. TEMPORITZACIÓ</a:t>
            </a:r>
            <a:endParaRPr/>
          </a:p>
        </p:txBody>
      </p:sp>
      <p:graphicFrame>
        <p:nvGraphicFramePr>
          <p:cNvPr id="251" name="Google Shape;251;g1390ac982b3_0_17"/>
          <p:cNvGraphicFramePr/>
          <p:nvPr/>
        </p:nvGraphicFramePr>
        <p:xfrm>
          <a:off x="952500" y="105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{9D20C3E7-C554-4BD4-820F-2FD41A671609}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1R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2N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3R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TALLERS I 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SORTIDES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200">
                          <a:solidFill>
                            <a:srgbClr val="99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200">
                          <a:solidFill>
                            <a:srgbClr val="99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Fridays4future, al centre escolar 21/10/22</a:t>
                      </a:r>
                      <a:endParaRPr b="1" sz="1200">
                        <a:solidFill>
                          <a:srgbClr val="99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7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Cobla 2.0, al Palau de la música 15/11/22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7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Escape room de tardor, al centre escolar 28/10/22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200">
                          <a:solidFill>
                            <a:srgbClr val="99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Anem a la biblioteca, Bibl. Marta Pessarrodona 18/1/23</a:t>
                      </a:r>
                      <a:endParaRPr b="1" sz="1200">
                        <a:solidFill>
                          <a:srgbClr val="99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99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200">
                          <a:solidFill>
                            <a:srgbClr val="99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200">
                          <a:solidFill>
                            <a:srgbClr val="99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Construïm un cotxe sostenible i elèctric, al centre escolar </a:t>
                      </a:r>
                      <a:endParaRPr b="1" sz="1200">
                        <a:solidFill>
                          <a:srgbClr val="99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99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200">
                          <a:solidFill>
                            <a:srgbClr val="99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200">
                          <a:solidFill>
                            <a:srgbClr val="99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Desplastifiquem -nos!, al centre escolar</a:t>
                      </a:r>
                      <a:endParaRPr b="1" sz="1200">
                        <a:solidFill>
                          <a:srgbClr val="99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7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Dijous gras, al camp de futbol de Valldoreix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7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Cursa d’orientació, al Parc de la Pollancreda 14/2/23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7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200">
                          <a:solidFill>
                            <a:srgbClr val="99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200">
                          <a:solidFill>
                            <a:srgbClr val="99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Teatre en anglès, al Casal de Mira-sol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- </a:t>
                      </a:r>
                      <a:r>
                        <a:rPr b="1"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Colònies Mas Coromina, a la Vall de Bianya 31/5/23 i 1,2/6/23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- Sortida de final de curs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/>
          <p:nvPr>
            <p:ph type="title"/>
          </p:nvPr>
        </p:nvSpPr>
        <p:spPr>
          <a:xfrm>
            <a:off x="786900" y="3567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7. INFORMACIONS GENERALS </a:t>
            </a:r>
            <a:endParaRPr/>
          </a:p>
        </p:txBody>
      </p:sp>
      <p:sp>
        <p:nvSpPr>
          <p:cNvPr id="257" name="Google Shape;257;p21"/>
          <p:cNvSpPr txBox="1"/>
          <p:nvPr>
            <p:ph idx="1" type="body"/>
          </p:nvPr>
        </p:nvSpPr>
        <p:spPr>
          <a:xfrm>
            <a:off x="338575" y="1122975"/>
            <a:ext cx="85539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Dinantia:</a:t>
            </a:r>
            <a:r>
              <a:rPr lang="es" sz="1800">
                <a:latin typeface="Nunito"/>
                <a:ea typeface="Nunito"/>
                <a:cs typeface="Nunito"/>
                <a:sym typeface="Nunito"/>
              </a:rPr>
              <a:t> ús i horari (de 8:00 h a 18:00 h)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Informes, recull de feines i deures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Esmorzars </a:t>
            </a:r>
            <a:r>
              <a:rPr lang="es" sz="1800">
                <a:latin typeface="Nunito"/>
                <a:ea typeface="Nunito"/>
                <a:cs typeface="Nunito"/>
                <a:sym typeface="Nunito"/>
              </a:rPr>
              <a:t>(saludable, petit, en carmanyola i no dur envasos)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Administració de medicaments (la recepta en paper)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Tot marcat amb el nom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Què cal dur: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Ampolla d’aigua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Mocadors i rotlle de paper de cuina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Bata o samarreta gran per plàstica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"/>
          <p:cNvSpPr txBox="1"/>
          <p:nvPr>
            <p:ph type="title"/>
          </p:nvPr>
        </p:nvSpPr>
        <p:spPr>
          <a:xfrm>
            <a:off x="819150" y="4923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Documentació:</a:t>
            </a:r>
            <a:endParaRPr/>
          </a:p>
        </p:txBody>
      </p:sp>
      <p:sp>
        <p:nvSpPr>
          <p:cNvPr id="263" name="Google Shape;263;p5"/>
          <p:cNvSpPr txBox="1"/>
          <p:nvPr>
            <p:ph idx="1" type="body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Drets d’imatge.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Administració paracetamol.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Document reacció al·lèrgica.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Autorització sortides d’entorn proper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Carta de compromís educatiu </a:t>
            </a:r>
            <a:r>
              <a:rPr lang="es" sz="2000">
                <a:latin typeface="Nunito"/>
                <a:ea typeface="Nunito"/>
                <a:cs typeface="Nunito"/>
                <a:sym typeface="Nunito"/>
              </a:rPr>
              <a:t>(nouvinguts/des)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b69e4a428_0_0"/>
          <p:cNvSpPr txBox="1"/>
          <p:nvPr>
            <p:ph type="ctrTitle"/>
          </p:nvPr>
        </p:nvSpPr>
        <p:spPr>
          <a:xfrm>
            <a:off x="1351178" y="16208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s" sz="3300"/>
              <a:t>Temes a tractar:</a:t>
            </a:r>
            <a:endParaRPr sz="3300"/>
          </a:p>
        </p:txBody>
      </p:sp>
      <p:sp>
        <p:nvSpPr>
          <p:cNvPr id="135" name="Google Shape;135;g13b69e4a428_0_0"/>
          <p:cNvSpPr txBox="1"/>
          <p:nvPr>
            <p:ph idx="1" type="subTitle"/>
          </p:nvPr>
        </p:nvSpPr>
        <p:spPr>
          <a:xfrm>
            <a:off x="2536275" y="1238926"/>
            <a:ext cx="5361300" cy="20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Equip docent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Calendari del curs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Horari 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Entrevistes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Metodologies d’aprenentatge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Temporització (activitats/sortides)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Informacions generals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Precs i preguntes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8. PRECS I PREGUNTES</a:t>
            </a:r>
            <a:endParaRPr/>
          </a:p>
        </p:txBody>
      </p:sp>
      <p:pic>
        <p:nvPicPr>
          <p:cNvPr id="269" name="Google Shape;2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7975" y="1168200"/>
            <a:ext cx="3299075" cy="32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>
            <p:ph type="title"/>
          </p:nvPr>
        </p:nvSpPr>
        <p:spPr>
          <a:xfrm>
            <a:off x="819150" y="4118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"/>
              <a:t>EQUIP DOCENT</a:t>
            </a:r>
            <a:endParaRPr/>
          </a:p>
        </p:txBody>
      </p:sp>
      <p:sp>
        <p:nvSpPr>
          <p:cNvPr id="141" name="Google Shape;141;p2"/>
          <p:cNvSpPr txBox="1"/>
          <p:nvPr>
            <p:ph idx="1" type="body"/>
          </p:nvPr>
        </p:nvSpPr>
        <p:spPr>
          <a:xfrm>
            <a:off x="819150" y="1921175"/>
            <a:ext cx="3115200" cy="16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Open Sans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Elena Fernández</a:t>
            </a: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(4t A)</a:t>
            </a:r>
            <a:endParaRPr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Eugeni Castaño</a:t>
            </a:r>
            <a:r>
              <a:rPr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(4t B)</a:t>
            </a:r>
            <a:endParaRPr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2" name="Google Shape;142;p2"/>
          <p:cNvSpPr txBox="1"/>
          <p:nvPr>
            <p:ph idx="4294967295" type="ctrTitle"/>
          </p:nvPr>
        </p:nvSpPr>
        <p:spPr>
          <a:xfrm>
            <a:off x="819150" y="1212575"/>
            <a:ext cx="1768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b="0" i="0" lang="es" sz="2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Tutores: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3" name="Google Shape;143;p2"/>
          <p:cNvPicPr preferRelativeResize="0"/>
          <p:nvPr/>
        </p:nvPicPr>
        <p:blipFill rotWithShape="1">
          <a:blip r:embed="rId3">
            <a:alphaModFix/>
          </a:blip>
          <a:srcRect b="8153" l="16276" r="16383" t="23037"/>
          <a:stretch/>
        </p:blipFill>
        <p:spPr>
          <a:xfrm>
            <a:off x="4572000" y="1212575"/>
            <a:ext cx="3513001" cy="269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90ac982b3_0_1"/>
          <p:cNvSpPr txBox="1"/>
          <p:nvPr>
            <p:ph idx="1" type="body"/>
          </p:nvPr>
        </p:nvSpPr>
        <p:spPr>
          <a:xfrm>
            <a:off x="459225" y="1171825"/>
            <a:ext cx="4297200" cy="18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Montse Dulcet i Eloi Vidal </a:t>
            </a:r>
            <a:r>
              <a:rPr lang="es" sz="1800">
                <a:latin typeface="Nunito"/>
                <a:ea typeface="Nunito"/>
                <a:cs typeface="Nunito"/>
                <a:sym typeface="Nunito"/>
              </a:rPr>
              <a:t>(Música)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Marta Ollè </a:t>
            </a:r>
            <a:r>
              <a:rPr lang="es" sz="1800">
                <a:latin typeface="Nunito"/>
                <a:ea typeface="Nunito"/>
                <a:cs typeface="Nunito"/>
                <a:sym typeface="Nunito"/>
              </a:rPr>
              <a:t>(Educació Física)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Marta Sacristan</a:t>
            </a:r>
            <a:r>
              <a:rPr lang="es" sz="1800">
                <a:latin typeface="Nunito"/>
                <a:ea typeface="Nunito"/>
                <a:cs typeface="Nunito"/>
                <a:sym typeface="Nunito"/>
              </a:rPr>
              <a:t> (Anglès)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-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Núria Piqué</a:t>
            </a:r>
            <a:r>
              <a:rPr lang="es" sz="1800">
                <a:latin typeface="Nunito"/>
                <a:ea typeface="Nunito"/>
                <a:cs typeface="Nunito"/>
                <a:sym typeface="Nunito"/>
              </a:rPr>
              <a:t> (Religió)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Soraya Navas</a:t>
            </a:r>
            <a:r>
              <a:rPr lang="es" sz="1800">
                <a:latin typeface="Nunito"/>
                <a:ea typeface="Nunito"/>
                <a:cs typeface="Nunito"/>
                <a:sym typeface="Nunito"/>
              </a:rPr>
              <a:t> (Atenció a la diversitat)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-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Núria Santaulària</a:t>
            </a:r>
            <a:r>
              <a:rPr lang="es" sz="1800">
                <a:latin typeface="Nunito"/>
                <a:ea typeface="Nunito"/>
                <a:cs typeface="Nunito"/>
                <a:sym typeface="Nunito"/>
              </a:rPr>
              <a:t> (Suport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intensiu a l’escolarització inclusiva)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9" name="Google Shape;149;g1390ac982b3_0_1"/>
          <p:cNvSpPr txBox="1"/>
          <p:nvPr>
            <p:ph idx="4294967295" type="ctrTitle"/>
          </p:nvPr>
        </p:nvSpPr>
        <p:spPr>
          <a:xfrm>
            <a:off x="594200" y="526525"/>
            <a:ext cx="22953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lang="es" sz="2600"/>
              <a:t>Especialistes</a:t>
            </a:r>
            <a:r>
              <a:rPr b="0" i="0" lang="es" sz="2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0" name="Google Shape;150;g1390ac982b3_0_1"/>
          <p:cNvPicPr preferRelativeResize="0"/>
          <p:nvPr/>
        </p:nvPicPr>
        <p:blipFill rotWithShape="1">
          <a:blip r:embed="rId3">
            <a:alphaModFix/>
          </a:blip>
          <a:srcRect b="18853" l="8710" r="27244" t="18922"/>
          <a:stretch/>
        </p:blipFill>
        <p:spPr>
          <a:xfrm>
            <a:off x="4591375" y="926725"/>
            <a:ext cx="1322124" cy="174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390ac982b3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8825" y="926717"/>
            <a:ext cx="1305727" cy="174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390ac982b3_0_1"/>
          <p:cNvPicPr preferRelativeResize="0"/>
          <p:nvPr/>
        </p:nvPicPr>
        <p:blipFill rotWithShape="1">
          <a:blip r:embed="rId5">
            <a:alphaModFix/>
          </a:blip>
          <a:srcRect b="45287" l="45430" r="44183" t="31897"/>
          <a:stretch/>
        </p:blipFill>
        <p:spPr>
          <a:xfrm>
            <a:off x="7393475" y="926700"/>
            <a:ext cx="1380077" cy="174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:\Cicle Mitjà\3r\0 Silvia\0 3r 2020-21\REUNIÓ DE PARES 20-21\IMG-0737.jpg" id="153" name="Google Shape;153;g1390ac982b3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99563" y="2901725"/>
            <a:ext cx="1305749" cy="174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390ac982b3_0_1"/>
          <p:cNvPicPr preferRelativeResize="0"/>
          <p:nvPr/>
        </p:nvPicPr>
        <p:blipFill rotWithShape="1">
          <a:blip r:embed="rId7">
            <a:alphaModFix/>
          </a:blip>
          <a:srcRect b="14628" l="36156" r="36444" t="25566"/>
          <a:stretch/>
        </p:blipFill>
        <p:spPr>
          <a:xfrm>
            <a:off x="5999700" y="2901700"/>
            <a:ext cx="1322126" cy="17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390ac982b3_0_1"/>
          <p:cNvPicPr preferRelativeResize="0"/>
          <p:nvPr/>
        </p:nvPicPr>
        <p:blipFill rotWithShape="1">
          <a:blip r:embed="rId8">
            <a:alphaModFix/>
          </a:blip>
          <a:srcRect b="27909" l="53643" r="22605" t="37875"/>
          <a:stretch/>
        </p:blipFill>
        <p:spPr>
          <a:xfrm>
            <a:off x="7393475" y="2901725"/>
            <a:ext cx="1380076" cy="1740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2fa0477be_0_0"/>
          <p:cNvSpPr txBox="1"/>
          <p:nvPr>
            <p:ph idx="1" type="body"/>
          </p:nvPr>
        </p:nvSpPr>
        <p:spPr>
          <a:xfrm>
            <a:off x="666750" y="1616375"/>
            <a:ext cx="3115200" cy="16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Open Sans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Núria</a:t>
            </a: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Jurado </a:t>
            </a:r>
            <a:r>
              <a:rPr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(4t A)</a:t>
            </a:r>
            <a:endParaRPr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Arnau</a:t>
            </a:r>
            <a:r>
              <a:rPr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Blasco</a:t>
            </a:r>
            <a:r>
              <a:rPr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(4t B)</a:t>
            </a:r>
            <a:endParaRPr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1" name="Google Shape;161;g152fa0477be_0_0"/>
          <p:cNvSpPr txBox="1"/>
          <p:nvPr>
            <p:ph idx="4294967295" type="ctrTitle"/>
          </p:nvPr>
        </p:nvSpPr>
        <p:spPr>
          <a:xfrm>
            <a:off x="819150" y="907775"/>
            <a:ext cx="1768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lang="es" sz="2600"/>
              <a:t>Monitores</a:t>
            </a:r>
            <a:r>
              <a:rPr b="0" i="0" lang="es" sz="2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2" name="Google Shape;162;g152fa0477be_0_0"/>
          <p:cNvPicPr preferRelativeResize="0"/>
          <p:nvPr/>
        </p:nvPicPr>
        <p:blipFill rotWithShape="1">
          <a:blip r:embed="rId3">
            <a:alphaModFix/>
          </a:blip>
          <a:srcRect b="13370" l="13543" r="26716" t="27468"/>
          <a:stretch/>
        </p:blipFill>
        <p:spPr>
          <a:xfrm>
            <a:off x="3781950" y="1210225"/>
            <a:ext cx="4208000" cy="3143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b69e4a428_0_5"/>
          <p:cNvSpPr txBox="1"/>
          <p:nvPr>
            <p:ph type="title"/>
          </p:nvPr>
        </p:nvSpPr>
        <p:spPr>
          <a:xfrm>
            <a:off x="819150" y="652125"/>
            <a:ext cx="474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2. CALENDARI DE CURS</a:t>
            </a:r>
            <a:endParaRPr/>
          </a:p>
        </p:txBody>
      </p:sp>
      <p:sp>
        <p:nvSpPr>
          <p:cNvPr id="168" name="Google Shape;168;g13b69e4a428_0_5"/>
          <p:cNvSpPr txBox="1"/>
          <p:nvPr>
            <p:ph idx="1" type="body"/>
          </p:nvPr>
        </p:nvSpPr>
        <p:spPr>
          <a:xfrm>
            <a:off x="4847675" y="2039100"/>
            <a:ext cx="38295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dilluns </a:t>
            </a: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31/10/2022 ( del dia 29 a l’1)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latin typeface="Nunito"/>
                <a:ea typeface="Nunito"/>
                <a:cs typeface="Nunito"/>
                <a:sym typeface="Nunito"/>
              </a:rPr>
              <a:t>divendres </a:t>
            </a: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09/12/2022 (del dia 8 a l’11)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latin typeface="Nunito"/>
                <a:ea typeface="Nunito"/>
                <a:cs typeface="Nunito"/>
                <a:sym typeface="Nunito"/>
              </a:rPr>
              <a:t>divendres </a:t>
            </a: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17/02/2023 (del dia 17 al 19)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latin typeface="Nunito"/>
                <a:ea typeface="Nunito"/>
                <a:cs typeface="Nunito"/>
                <a:sym typeface="Nunito"/>
              </a:rPr>
              <a:t>dijous </a:t>
            </a: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02/03/2023 (del dia 2 al 5)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latin typeface="Nunito"/>
                <a:ea typeface="Nunito"/>
                <a:cs typeface="Nunito"/>
                <a:sym typeface="Nunito"/>
              </a:rPr>
              <a:t>dilluns </a:t>
            </a: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29/05/2023 (del 27 al 29)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69" name="Google Shape;169;g13b69e4a428_0_5"/>
          <p:cNvSpPr txBox="1"/>
          <p:nvPr>
            <p:ph idx="4294967295" type="ctrTitle"/>
          </p:nvPr>
        </p:nvSpPr>
        <p:spPr>
          <a:xfrm>
            <a:off x="4742975" y="1340675"/>
            <a:ext cx="39342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b="0" i="0" lang="e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Dies de lliure disposició: </a:t>
            </a:r>
            <a:endParaRPr b="0" i="0" sz="24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0" name="Google Shape;170;g13b69e4a428_0_5"/>
          <p:cNvSpPr txBox="1"/>
          <p:nvPr>
            <p:ph idx="1" type="body"/>
          </p:nvPr>
        </p:nvSpPr>
        <p:spPr>
          <a:xfrm>
            <a:off x="819150" y="1490900"/>
            <a:ext cx="3375000" cy="3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Inici de curs: 5 de setembre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Vacances de Nadal: del 22 de desembre al 8 de gener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Setmana Santa: del 3 al 10 d’abril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Inici jornada intensiva: 5 de juny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Fi de curs: 22 de juny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cxnSp>
        <p:nvCxnSpPr>
          <p:cNvPr id="171" name="Google Shape;171;g13b69e4a428_0_5"/>
          <p:cNvCxnSpPr/>
          <p:nvPr/>
        </p:nvCxnSpPr>
        <p:spPr>
          <a:xfrm>
            <a:off x="4498550" y="1531775"/>
            <a:ext cx="8100" cy="262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b69e4a428_0_15"/>
          <p:cNvSpPr txBox="1"/>
          <p:nvPr>
            <p:ph type="title"/>
          </p:nvPr>
        </p:nvSpPr>
        <p:spPr>
          <a:xfrm>
            <a:off x="819150" y="4828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3. HORARI</a:t>
            </a:r>
            <a:endParaRPr/>
          </a:p>
        </p:txBody>
      </p:sp>
      <p:sp>
        <p:nvSpPr>
          <p:cNvPr id="177" name="Google Shape;177;g13b69e4a428_0_15"/>
          <p:cNvSpPr txBox="1"/>
          <p:nvPr>
            <p:ph idx="1" type="body"/>
          </p:nvPr>
        </p:nvSpPr>
        <p:spPr>
          <a:xfrm>
            <a:off x="819150" y="1105900"/>
            <a:ext cx="7871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SETEMBRE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omença el dia 5 setembre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Primària   8'45 a 12'45h (dilluns a divendres)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OCTUBRE A MAIG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Primària   	               8'45 a 12'30 i 14'45 a 16'15 (dilluns, dimarts, dijous, divendres)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8'45 a 12'45 (dimecres) </a:t>
            </a:r>
            <a:r>
              <a:rPr b="1" lang="es" sz="14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LA T</a:t>
            </a:r>
            <a:r>
              <a:rPr b="1" lang="es" sz="14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ARDA LA COBREIX L’ESPAI MIGDIA</a:t>
            </a:r>
            <a:endParaRPr b="1" sz="14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13b69e4a428_0_20"/>
          <p:cNvPicPr preferRelativeResize="0"/>
          <p:nvPr/>
        </p:nvPicPr>
        <p:blipFill rotWithShape="1">
          <a:blip r:embed="rId3">
            <a:alphaModFix/>
          </a:blip>
          <a:srcRect b="18180" l="8870" r="11219" t="49204"/>
          <a:stretch/>
        </p:blipFill>
        <p:spPr>
          <a:xfrm>
            <a:off x="256025" y="209175"/>
            <a:ext cx="5681526" cy="239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3b69e4a428_0_20"/>
          <p:cNvPicPr preferRelativeResize="0"/>
          <p:nvPr/>
        </p:nvPicPr>
        <p:blipFill rotWithShape="1">
          <a:blip r:embed="rId4">
            <a:alphaModFix/>
          </a:blip>
          <a:srcRect b="30957" l="10228" r="9482" t="34977"/>
          <a:stretch/>
        </p:blipFill>
        <p:spPr>
          <a:xfrm>
            <a:off x="2809550" y="2532475"/>
            <a:ext cx="6102374" cy="248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3b69e4a428_0_20"/>
          <p:cNvSpPr txBox="1"/>
          <p:nvPr>
            <p:ph idx="4294967295" type="ctrTitle"/>
          </p:nvPr>
        </p:nvSpPr>
        <p:spPr>
          <a:xfrm>
            <a:off x="6026325" y="540450"/>
            <a:ext cx="1768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lang="es" sz="2600"/>
              <a:t>4t A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g13b69e4a428_0_20"/>
          <p:cNvSpPr txBox="1"/>
          <p:nvPr>
            <p:ph idx="4294967295" type="ctrTitle"/>
          </p:nvPr>
        </p:nvSpPr>
        <p:spPr>
          <a:xfrm>
            <a:off x="794675" y="3218600"/>
            <a:ext cx="1768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lang="es" sz="2600"/>
              <a:t>4t B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b69e4a428_0_39"/>
          <p:cNvSpPr txBox="1"/>
          <p:nvPr>
            <p:ph type="title"/>
          </p:nvPr>
        </p:nvSpPr>
        <p:spPr>
          <a:xfrm>
            <a:off x="819150" y="5231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4. ENTREVISTES</a:t>
            </a:r>
            <a:endParaRPr/>
          </a:p>
        </p:txBody>
      </p:sp>
      <p:sp>
        <p:nvSpPr>
          <p:cNvPr id="191" name="Google Shape;191;g13b69e4a428_0_39"/>
          <p:cNvSpPr txBox="1"/>
          <p:nvPr/>
        </p:nvSpPr>
        <p:spPr>
          <a:xfrm>
            <a:off x="4420400" y="1562175"/>
            <a:ext cx="33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3b69e4a428_0_39"/>
          <p:cNvSpPr txBox="1"/>
          <p:nvPr>
            <p:ph idx="1" type="body"/>
          </p:nvPr>
        </p:nvSpPr>
        <p:spPr>
          <a:xfrm>
            <a:off x="912300" y="1347750"/>
            <a:ext cx="73194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ues al curs (la primera de setembre a desembre, la segona de gener a juny)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Telemàtiques o presencials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Horaris: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4t A → dimarts de 8’45h a 9’45h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4t B → dimarts de 9’45h a 10’45h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Podeu demanar sempre que vulgueu una ent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revista mitjançant l’aplicació Dinantia.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