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Nunito SemiBold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iCzeu55j1SjvGyxFgtmgGEPb0p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B1B0D7-4BD9-4A9B-A6D2-48D7C86C3F52}">
  <a:tblStyle styleId="{AAB1B0D7-4BD9-4A9B-A6D2-48D7C86C3F5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6DD0C87-93AA-43BF-80BB-A4D50D9ECE3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SemiBold-regular.fntdata"/><Relationship Id="rId25" Type="http://schemas.openxmlformats.org/officeDocument/2006/relationships/slide" Target="slides/slide19.xml"/><Relationship Id="rId28" Type="http://schemas.openxmlformats.org/officeDocument/2006/relationships/font" Target="fonts/NunitoSemiBold-italic.fntdata"/><Relationship Id="rId27" Type="http://schemas.openxmlformats.org/officeDocument/2006/relationships/font" Target="fonts/NunitoSemiBol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5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b6e3892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13b6e3892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93a95da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393a95da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b69e4a4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3b69e4a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2beab71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52beab71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3b69e4a4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fb0f72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8fb0f72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69e4a4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3b69e4a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b69e4a4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13b69e4a4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b69e4a4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13b69e4a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b69e4a42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3b69e4a42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b69e4a42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13b69e4a42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Relationship Id="rId6" Type="http://schemas.openxmlformats.org/officeDocument/2006/relationships/image" Target="../media/image8.png"/><Relationship Id="rId7" Type="http://schemas.openxmlformats.org/officeDocument/2006/relationships/image" Target="../media/image5.jp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/>
              <a:t>Benvinguda a les famílies de 3r</a:t>
            </a:r>
            <a:endParaRPr sz="6000"/>
          </a:p>
        </p:txBody>
      </p:sp>
      <p:sp>
        <p:nvSpPr>
          <p:cNvPr id="129" name="Google Shape;129;p1"/>
          <p:cNvSpPr txBox="1"/>
          <p:nvPr>
            <p:ph idx="1" type="subTitle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/>
              <a:t>Curs 22/23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type="title"/>
          </p:nvPr>
        </p:nvSpPr>
        <p:spPr>
          <a:xfrm>
            <a:off x="819150" y="4225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Projectes / APS:</a:t>
            </a:r>
            <a:endParaRPr/>
          </a:p>
        </p:txBody>
      </p:sp>
      <p:sp>
        <p:nvSpPr>
          <p:cNvPr id="200" name="Google Shape;200;p7"/>
          <p:cNvSpPr txBox="1"/>
          <p:nvPr>
            <p:ph idx="1" type="body"/>
          </p:nvPr>
        </p:nvSpPr>
        <p:spPr>
          <a:xfrm>
            <a:off x="819150" y="2252500"/>
            <a:ext cx="75057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Els projectes que durem a terme al llarg del curs: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Projecte del nom de la classe.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Fem pa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On vivim?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337250" y="1178800"/>
            <a:ext cx="64695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Potenciar l’aprenentatge significatiu, partint dels interessos dels infants i els seus coneixements previs.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Treball cooperatiu: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És una eina d’aprenentatge a través de la qual els alumnes s’organitzen en petits grups per treballar junts amb la intenció d’aconseguir metes i objectius comuns.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Rols i funcions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Dinàmiques de treball cooperatiu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3b6e3892ab_0_0"/>
          <p:cNvSpPr txBox="1"/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Tallers:</a:t>
            </a:r>
            <a:endParaRPr/>
          </a:p>
        </p:txBody>
      </p:sp>
      <p:sp>
        <p:nvSpPr>
          <p:cNvPr id="214" name="Google Shape;214;g13b6e3892ab_0_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5" name="Google Shape;215;g13b6e3892ab_0_0"/>
          <p:cNvSpPr txBox="1"/>
          <p:nvPr>
            <p:ph idx="1" type="body"/>
          </p:nvPr>
        </p:nvSpPr>
        <p:spPr>
          <a:xfrm>
            <a:off x="744800" y="2571750"/>
            <a:ext cx="75801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8 tallers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1 tarda a la setmana (dimarts) 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Barreja de l’alumnat de 3r i 4t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b="1" lang="es" sz="1900">
                <a:latin typeface="Nunito"/>
                <a:ea typeface="Nunito"/>
                <a:cs typeface="Nunito"/>
                <a:sym typeface="Nunito"/>
              </a:rPr>
              <a:t>Propostes de visual i plàstica</a:t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/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Innovamat:</a:t>
            </a:r>
            <a:endParaRPr/>
          </a:p>
        </p:txBody>
      </p:sp>
      <p:sp>
        <p:nvSpPr>
          <p:cNvPr id="221" name="Google Shape;221;p8"/>
          <p:cNvSpPr txBox="1"/>
          <p:nvPr>
            <p:ph idx="1" type="body"/>
          </p:nvPr>
        </p:nvSpPr>
        <p:spPr>
          <a:xfrm>
            <a:off x="378900" y="2076775"/>
            <a:ext cx="82713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Laboratoris de nombres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Aventures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Plataforma Bmath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19150" y="1097925"/>
            <a:ext cx="74439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L’aula de matemàtiques ha de ser un entorn inspirador que els conviden a aprendre i a desenvolupar tot el seu potencial. </a:t>
            </a:r>
            <a:endParaRPr b="0" i="0" sz="2000" u="none" cap="none" strike="noStrik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393a95daee_0_5"/>
          <p:cNvSpPr txBox="1"/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Música</a:t>
            </a:r>
            <a:r>
              <a:rPr lang="es"/>
              <a:t>:</a:t>
            </a:r>
            <a:endParaRPr/>
          </a:p>
        </p:txBody>
      </p:sp>
      <p:sp>
        <p:nvSpPr>
          <p:cNvPr id="228" name="Google Shape;228;g1393a95daee_0_5"/>
          <p:cNvSpPr txBox="1"/>
          <p:nvPr>
            <p:ph idx="1" type="body"/>
          </p:nvPr>
        </p:nvSpPr>
        <p:spPr>
          <a:xfrm>
            <a:off x="378900" y="2076775"/>
            <a:ext cx="8271300" cy="25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Instrumentació ORFF a través del llenguatge musical. Utilització de carrillons, xilòfons, boomwhackers, percussió i percussió corporal.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Improvització i creativitat a través dels instruments.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Treball de la veu.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 coral. Mètode Kodaly. Fononimia i solmització.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partitura. Conceptes i lectura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Expressió corporal, dansa i rítmica. Mètode Dalcroze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★"/>
            </a:pPr>
            <a:r>
              <a:rPr lang="e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 artistes i sabem què implica i ho portem a terme.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b="1" sz="1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g1393a95daee_0_5"/>
          <p:cNvSpPr txBox="1"/>
          <p:nvPr/>
        </p:nvSpPr>
        <p:spPr>
          <a:xfrm>
            <a:off x="2441800" y="1097925"/>
            <a:ext cx="35769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" sz="1600">
                <a:solidFill>
                  <a:srgbClr val="E69138"/>
                </a:solidFill>
                <a:latin typeface="Nunito"/>
                <a:ea typeface="Nunito"/>
                <a:cs typeface="Nunito"/>
                <a:sym typeface="Nunito"/>
              </a:rPr>
              <a:t>2 sessions de música</a:t>
            </a:r>
            <a:endParaRPr b="1" sz="1600">
              <a:solidFill>
                <a:srgbClr val="E6913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Montse D - Veu, moviment i dansa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600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Eloi V - Veu i instrumentació Orff</a:t>
            </a:r>
            <a:endParaRPr sz="1600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30" name="Google Shape;230;g1393a95daee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900" y="2501227"/>
            <a:ext cx="2127850" cy="212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393a95daee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825" y="446616"/>
            <a:ext cx="2127849" cy="1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393a95daee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145" y="1097920"/>
            <a:ext cx="1509700" cy="10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3b69e4a428_0_45"/>
          <p:cNvSpPr txBox="1"/>
          <p:nvPr>
            <p:ph type="title"/>
          </p:nvPr>
        </p:nvSpPr>
        <p:spPr>
          <a:xfrm>
            <a:off x="827200" y="4828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38" name="Google Shape;238;g13b69e4a428_0_45"/>
          <p:cNvGraphicFramePr/>
          <p:nvPr/>
        </p:nvGraphicFramePr>
        <p:xfrm>
          <a:off x="1174175" y="100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{36DD0C87-93AA-43BF-80BB-A4D50D9ECE3C}</a:tableStyleId>
              </a:tblPr>
              <a:tblGrid>
                <a:gridCol w="1741325"/>
                <a:gridCol w="1741325"/>
                <a:gridCol w="1741325"/>
                <a:gridCol w="1741325"/>
              </a:tblGrid>
              <a:tr h="30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681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PROGRAMACIÓ</a:t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Català</a:t>
                      </a:r>
                      <a:endParaRPr b="1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1C4587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1C4587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</a:t>
                      </a:r>
                      <a:r>
                        <a:rPr b="1" lang="es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Castellà</a:t>
                      </a:r>
                      <a:endParaRPr b="1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solidFill>
                            <a:srgbClr val="38761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Medi</a:t>
                      </a:r>
                      <a:endParaRPr b="1">
                        <a:solidFill>
                          <a:srgbClr val="38761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</a:rPr>
                        <a:t>La carta.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</a:rPr>
                        <a:t>El text instructiu: (La recepta)</a:t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000"/>
                        <a:buChar char="●"/>
                      </a:pPr>
                      <a:r>
                        <a:rPr lang="es" sz="1000">
                          <a:solidFill>
                            <a:schemeClr val="accent6"/>
                          </a:solidFill>
                        </a:rPr>
                        <a:t>L’autodescripció</a:t>
                      </a:r>
                      <a:r>
                        <a:rPr lang="es" sz="1000">
                          <a:solidFill>
                            <a:schemeClr val="accent6"/>
                          </a:solidFill>
                        </a:rPr>
                        <a:t>        </a:t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000"/>
                        <a:buChar char="●"/>
                      </a:pPr>
                      <a:r>
                        <a:rPr lang="es" sz="1000">
                          <a:solidFill>
                            <a:schemeClr val="accent6"/>
                          </a:solidFill>
                        </a:rPr>
                        <a:t>L’entrevista</a:t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6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¿Quién es quién?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Sentits.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Fem pa ( cicle de la planta, alimentació..) 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descripció</a:t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 conte (obra de teatre)</a:t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refranys</a:t>
                      </a:r>
                      <a:endParaRPr sz="10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chemeClr val="accent6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fitxa tècnica d’un llibre</a:t>
                      </a:r>
                      <a:endParaRPr sz="1000">
                        <a:solidFill>
                          <a:schemeClr val="accent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Aparell digestiu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On vivim?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 Còmic</a:t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FF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Els cartells de festa.</a:t>
                      </a:r>
                      <a:endParaRPr sz="1000">
                        <a:solidFill>
                          <a:srgbClr val="FF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El </a:t>
                      </a:r>
                      <a:r>
                        <a:rPr lang="es" sz="1000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Poema</a:t>
                      </a:r>
                      <a:endParaRPr sz="1000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0000FF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notícia</a:t>
                      </a:r>
                      <a:endParaRPr sz="1000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C47D"/>
                        </a:buClr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solidFill>
                            <a:srgbClr val="93C47D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 línea del tiempo</a:t>
                      </a:r>
                      <a:endParaRPr sz="1000">
                        <a:solidFill>
                          <a:srgbClr val="93C47D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0000FF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2beab71fc_0_15"/>
          <p:cNvSpPr txBox="1"/>
          <p:nvPr>
            <p:ph type="title"/>
          </p:nvPr>
        </p:nvSpPr>
        <p:spPr>
          <a:xfrm>
            <a:off x="827200" y="4828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44" name="Google Shape;244;g152beab71fc_0_15"/>
          <p:cNvGraphicFramePr/>
          <p:nvPr/>
        </p:nvGraphicFramePr>
        <p:xfrm>
          <a:off x="901350" y="154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{36DD0C87-93AA-43BF-80BB-A4D50D9ECE3C}</a:tableStyleId>
              </a:tblPr>
              <a:tblGrid>
                <a:gridCol w="1741325"/>
                <a:gridCol w="1741325"/>
                <a:gridCol w="1741325"/>
                <a:gridCol w="1741325"/>
              </a:tblGrid>
              <a:tr h="30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1563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 I 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4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b="1" sz="14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Can Monmany.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(Fem pa,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primera part)Octubre pendent de confirmació.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Desembre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. 2na part de </a:t>
                      </a: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Fem pa(escola)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Escape room de tardor, 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al centre escolar 28/10/22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Coneguem la ciutat</a:t>
                      </a: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(Ajuntament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)23/02/23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Monestir de Sant Cugat.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Dijous gras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, al camp de futbol de Valldoreix.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100">
                          <a:solidFill>
                            <a:srgbClr val="233A4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Teatre en anglès,</a:t>
                      </a:r>
                      <a:r>
                        <a:rPr lang="es" sz="1100">
                          <a:solidFill>
                            <a:srgbClr val="233A4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al Casal de </a:t>
                      </a:r>
                      <a:r>
                        <a:rPr lang="es" sz="1000">
                          <a:solidFill>
                            <a:srgbClr val="233A4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Mira-sol.</a:t>
                      </a:r>
                      <a:endParaRPr sz="1000">
                        <a:solidFill>
                          <a:srgbClr val="233A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914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Museu del còmic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Händel &amp; friends. </a:t>
                      </a:r>
                      <a:r>
                        <a:rPr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Auditori de Barcelona (13/04/23)</a:t>
                      </a:r>
                      <a:endParaRPr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Nunito"/>
                        <a:buChar char="●"/>
                      </a:pPr>
                      <a:r>
                        <a:rPr b="1" lang="es" sz="10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de final de curs. (A concretar)</a:t>
                      </a:r>
                      <a:endParaRPr b="1" sz="10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/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7. INFORMACIONS GENERALS </a:t>
            </a:r>
            <a:endParaRPr/>
          </a:p>
        </p:txBody>
      </p:sp>
      <p:sp>
        <p:nvSpPr>
          <p:cNvPr id="250" name="Google Shape;250;p21"/>
          <p:cNvSpPr txBox="1"/>
          <p:nvPr>
            <p:ph idx="1" type="body"/>
          </p:nvPr>
        </p:nvSpPr>
        <p:spPr>
          <a:xfrm>
            <a:off x="338575" y="112297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 ús i horari (de 8:00 h a 18:00 h)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Informes i recull de feines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800">
                <a:latin typeface="Nunito"/>
                <a:ea typeface="Nunito"/>
                <a:cs typeface="Nunito"/>
                <a:sym typeface="Nunito"/>
              </a:rPr>
              <a:t>(saludable, petit, en carmanyola i no dur envasos)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Administració de medicaments (en paper la recepta)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Cantimplora /Ampolla d’aigua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Mocadors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>
                <a:latin typeface="Nunito"/>
                <a:ea typeface="Nunito"/>
                <a:cs typeface="Nunito"/>
                <a:sym typeface="Nunito"/>
              </a:rPr>
              <a:t>Bata o samarreta gran per plàstica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 amb veta.(jaquetes i abrics també).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"/>
          <p:cNvSpPr txBox="1"/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56" name="Google Shape;256;p5"/>
          <p:cNvSpPr txBox="1"/>
          <p:nvPr>
            <p:ph idx="1" type="body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Document reacció al·lèrgica.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Autorització sortides d’entorn proper</a:t>
            </a:r>
            <a:endParaRPr b="1" sz="2000"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b="1" lang="es" sz="2000">
                <a:latin typeface="Nunito"/>
                <a:ea typeface="Nunito"/>
                <a:cs typeface="Nunito"/>
                <a:sym typeface="Nunito"/>
              </a:rPr>
              <a:t>Carta de compromís educatiu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(nouvinguts/des)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/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/>
          <p:nvPr>
            <p:ph idx="1" type="subTitle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61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819150" y="1921175"/>
            <a:ext cx="31152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Silvia Álvarez</a:t>
            </a: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(3r A)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Dèlia Maestre (3r B)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2" name="Google Shape;142;p2"/>
          <p:cNvSpPr txBox="1"/>
          <p:nvPr/>
        </p:nvSpPr>
        <p:spPr>
          <a:xfrm>
            <a:off x="4053950" y="1761675"/>
            <a:ext cx="5007300" cy="25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Carlota 3rA           Alejandro 3rB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/>
          <p:nvPr>
            <p:ph idx="4294967295" type="ctrTitle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Tutores: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"/>
          <p:cNvSpPr txBox="1"/>
          <p:nvPr>
            <p:ph idx="4294967295" type="ctrTitle"/>
          </p:nvPr>
        </p:nvSpPr>
        <p:spPr>
          <a:xfrm>
            <a:off x="4388750" y="1212575"/>
            <a:ext cx="43377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lang="es" sz="2600"/>
              <a:t>Monitora  i monitor </a:t>
            </a:r>
            <a:endParaRPr b="0" i="0" sz="2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8141" l="0" r="0" t="22567"/>
          <a:stretch/>
        </p:blipFill>
        <p:spPr>
          <a:xfrm>
            <a:off x="7400475" y="2571751"/>
            <a:ext cx="975669" cy="15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4">
            <a:alphaModFix/>
          </a:blip>
          <a:srcRect b="11652" l="14640" r="23085" t="0"/>
          <a:stretch/>
        </p:blipFill>
        <p:spPr>
          <a:xfrm>
            <a:off x="5191150" y="2571750"/>
            <a:ext cx="1080933" cy="15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6433" y="2860625"/>
            <a:ext cx="1684817" cy="16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8fb0f72ae_0_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EQUIP DOCENT</a:t>
            </a:r>
            <a:endParaRPr/>
          </a:p>
        </p:txBody>
      </p:sp>
      <p:sp>
        <p:nvSpPr>
          <p:cNvPr id="153" name="Google Shape;153;g138fb0f72ae_0_0"/>
          <p:cNvSpPr txBox="1"/>
          <p:nvPr>
            <p:ph idx="1" type="body"/>
          </p:nvPr>
        </p:nvSpPr>
        <p:spPr>
          <a:xfrm>
            <a:off x="819150" y="1636975"/>
            <a:ext cx="4345500" cy="23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Montse Dulcet i Eloi Vidal 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(Música)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Marta Ollè 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(Educació Física)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Marta Sacristan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(Anglès)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Núria Piqué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(Religió)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Soraya Navas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(Atenció a la diversitat)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Núria Santaulària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(Suport intensiu a l’escolarització inclusiva).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unito"/>
              <a:buChar char="-"/>
            </a:pPr>
            <a:r>
              <a:rPr b="1" lang="es" sz="1600">
                <a:latin typeface="Nunito"/>
                <a:ea typeface="Nunito"/>
                <a:cs typeface="Nunito"/>
                <a:sym typeface="Nunito"/>
              </a:rPr>
              <a:t>Lori</a:t>
            </a:r>
            <a:r>
              <a:rPr lang="es" sz="1600">
                <a:latin typeface="Nunito"/>
                <a:ea typeface="Nunito"/>
                <a:cs typeface="Nunito"/>
                <a:sym typeface="Nunito"/>
              </a:rPr>
              <a:t> (SIEI)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g138fb0f72ae_0_0"/>
          <p:cNvPicPr preferRelativeResize="0"/>
          <p:nvPr/>
        </p:nvPicPr>
        <p:blipFill rotWithShape="1">
          <a:blip r:embed="rId3">
            <a:alphaModFix/>
          </a:blip>
          <a:srcRect b="0" l="0" r="0" t="22227"/>
          <a:stretch/>
        </p:blipFill>
        <p:spPr>
          <a:xfrm>
            <a:off x="5382775" y="1542349"/>
            <a:ext cx="1112099" cy="11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38fb0f72ae_0_0"/>
          <p:cNvPicPr preferRelativeResize="0"/>
          <p:nvPr/>
        </p:nvPicPr>
        <p:blipFill rotWithShape="1">
          <a:blip r:embed="rId4">
            <a:alphaModFix/>
          </a:blip>
          <a:srcRect b="0" l="0" r="0" t="6881"/>
          <a:stretch/>
        </p:blipFill>
        <p:spPr>
          <a:xfrm>
            <a:off x="4986575" y="2865363"/>
            <a:ext cx="928850" cy="11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38fb0f72ae_0_0"/>
          <p:cNvPicPr preferRelativeResize="0"/>
          <p:nvPr/>
        </p:nvPicPr>
        <p:blipFill rotWithShape="1">
          <a:blip r:embed="rId5">
            <a:alphaModFix/>
          </a:blip>
          <a:srcRect b="0" l="20297" r="13000" t="26691"/>
          <a:stretch/>
        </p:blipFill>
        <p:spPr>
          <a:xfrm>
            <a:off x="6643400" y="1579487"/>
            <a:ext cx="1308851" cy="10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38fb0f72ae_0_0"/>
          <p:cNvPicPr preferRelativeResize="0"/>
          <p:nvPr/>
        </p:nvPicPr>
        <p:blipFill rotWithShape="1">
          <a:blip r:embed="rId6">
            <a:alphaModFix/>
          </a:blip>
          <a:srcRect b="14628" l="30879" r="32910" t="25566"/>
          <a:stretch/>
        </p:blipFill>
        <p:spPr>
          <a:xfrm>
            <a:off x="6093450" y="2902500"/>
            <a:ext cx="877752" cy="107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:\Cicle Mitjà\3r\0 Silvia\0 3r 2020-21\REUNIÓ DE PARES 20-21\IMG-0737.jpg" id="158" name="Google Shape;158;g138fb0f72ae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6236" y="2902488"/>
            <a:ext cx="720014" cy="107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38fb0f72ae_0_0"/>
          <p:cNvPicPr preferRelativeResize="0"/>
          <p:nvPr/>
        </p:nvPicPr>
        <p:blipFill rotWithShape="1">
          <a:blip r:embed="rId8">
            <a:alphaModFix/>
          </a:blip>
          <a:srcRect b="28608" l="42568" r="40712" t="32575"/>
          <a:stretch/>
        </p:blipFill>
        <p:spPr>
          <a:xfrm>
            <a:off x="7900002" y="2902498"/>
            <a:ext cx="826522" cy="10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b69e4a428_0_5"/>
          <p:cNvSpPr txBox="1"/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65" name="Google Shape;165;g13b69e4a428_0_5"/>
          <p:cNvSpPr txBox="1"/>
          <p:nvPr>
            <p:ph idx="1" type="body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6" name="Google Shape;166;g13b69e4a428_0_5"/>
          <p:cNvSpPr txBox="1"/>
          <p:nvPr>
            <p:ph idx="4294967295" type="ctrTitle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</a:pPr>
            <a:r>
              <a:rPr b="0" i="0" lang="es" sz="2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Dies de lliure disposició: </a:t>
            </a:r>
            <a:endParaRPr b="0" i="0" sz="2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g13b69e4a428_0_5"/>
          <p:cNvSpPr txBox="1"/>
          <p:nvPr>
            <p:ph idx="1" type="body"/>
          </p:nvPr>
        </p:nvSpPr>
        <p:spPr>
          <a:xfrm>
            <a:off x="819150" y="1606725"/>
            <a:ext cx="33750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cxnSp>
        <p:nvCxnSpPr>
          <p:cNvPr id="168" name="Google Shape;168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b69e4a428_0_15"/>
          <p:cNvSpPr txBox="1"/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74" name="Google Shape;174;g13b69e4a428_0_15"/>
          <p:cNvSpPr txBox="1"/>
          <p:nvPr>
            <p:ph idx="1" type="body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omença el dia 5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Primària   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Primària   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8'45 a 12'45 (dimecres) </a:t>
            </a:r>
            <a:r>
              <a:rPr b="1"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b="1"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g13b69e4a428_0_20"/>
          <p:cNvGraphicFramePr/>
          <p:nvPr/>
        </p:nvGraphicFramePr>
        <p:xfrm>
          <a:off x="957575" y="88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{AAB1B0D7-4BD9-4A9B-A6D2-48D7C86C3F52}</a:tableStyleId>
              </a:tblPr>
              <a:tblGrid>
                <a:gridCol w="649925"/>
                <a:gridCol w="559225"/>
                <a:gridCol w="567475"/>
                <a:gridCol w="568925"/>
                <a:gridCol w="560550"/>
                <a:gridCol w="599475"/>
              </a:tblGrid>
              <a:tr h="442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3r A</a:t>
                      </a:r>
                      <a:r>
                        <a:rPr lang="es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</a:t>
                      </a:r>
                      <a:r>
                        <a:rPr b="1" lang="es" sz="12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Sílvia</a:t>
                      </a:r>
                      <a:endParaRPr b="1" sz="5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Dilluns</a:t>
                      </a:r>
                      <a:endParaRPr b="1"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Dimarts</a:t>
                      </a:r>
                      <a:r>
                        <a:rPr b="1" lang="es" sz="700">
                          <a:solidFill>
                            <a:schemeClr val="dk1"/>
                          </a:solidFill>
                        </a:rPr>
                        <a:t>di</a:t>
                      </a:r>
                      <a:endParaRPr b="1" sz="7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Dimecres</a:t>
                      </a:r>
                      <a:endParaRPr b="1" sz="700"/>
                    </a:p>
                  </a:txBody>
                  <a:tcPr marT="63500" marB="63500" marR="63500" marL="63500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Dijous</a:t>
                      </a:r>
                      <a:endParaRPr b="1"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Divendres</a:t>
                      </a:r>
                      <a:endParaRPr b="1" sz="700"/>
                    </a:p>
                  </a:txBody>
                  <a:tcPr marT="63500" marB="63500" marR="63500" marL="63500" anchor="ctr"/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8:45-9:45</a:t>
                      </a:r>
                      <a:endParaRPr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chemeClr val="dk1"/>
                          </a:solidFill>
                        </a:rPr>
                        <a:t>EF</a:t>
                      </a:r>
                      <a:endParaRPr sz="7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AULA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9:45-10:45</a:t>
                      </a:r>
                      <a:endParaRPr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chemeClr val="dk1"/>
                          </a:solidFill>
                        </a:rPr>
                        <a:t>EF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AULA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10:45-11:15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11:15-12:30</a:t>
                      </a:r>
                      <a:endParaRPr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½</a:t>
                      </a:r>
                      <a:r>
                        <a:rPr lang="es" sz="700">
                          <a:highlight>
                            <a:srgbClr val="FFFF00"/>
                          </a:highlight>
                        </a:rPr>
                        <a:t> ANG</a:t>
                      </a:r>
                      <a:endParaRPr sz="7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½ AULA</a:t>
                      </a:r>
                      <a:endParaRPr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12:30-12:45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303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12:45-14:45</a:t>
                      </a:r>
                      <a:endParaRPr sz="700"/>
                    </a:p>
                  </a:txBody>
                  <a:tcPr marT="63500" marB="63500" marR="63500" marL="6350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32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14:45-16:15</a:t>
                      </a:r>
                      <a:endParaRPr sz="700"/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rgbClr val="FFFFFF"/>
                          </a:solidFill>
                        </a:rPr>
                        <a:t>TALLERS</a:t>
                      </a:r>
                      <a:endParaRPr sz="7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80" name="Google Shape;180;g13b69e4a428_0_20"/>
          <p:cNvGraphicFramePr/>
          <p:nvPr/>
        </p:nvGraphicFramePr>
        <p:xfrm>
          <a:off x="4611150" y="88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{AAB1B0D7-4BD9-4A9B-A6D2-48D7C86C3F52}</a:tableStyleId>
              </a:tblPr>
              <a:tblGrid>
                <a:gridCol w="679925"/>
                <a:gridCol w="589575"/>
                <a:gridCol w="618350"/>
                <a:gridCol w="601925"/>
                <a:gridCol w="577325"/>
                <a:gridCol w="593750"/>
              </a:tblGrid>
              <a:tr h="52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" sz="1200">
                          <a:solidFill>
                            <a:schemeClr val="dk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3r B Dèlia</a:t>
                      </a:r>
                      <a:endParaRPr b="1" sz="5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Dilluns</a:t>
                      </a:r>
                      <a:endParaRPr b="1" sz="7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Dimarts</a:t>
                      </a:r>
                      <a:r>
                        <a:rPr b="1" lang="es" sz="700">
                          <a:solidFill>
                            <a:schemeClr val="dk1"/>
                          </a:solidFill>
                        </a:rPr>
                        <a:t>di</a:t>
                      </a:r>
                      <a:endParaRPr b="1" sz="7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Dimecres</a:t>
                      </a:r>
                      <a:endParaRPr b="1"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Dijous</a:t>
                      </a:r>
                      <a:endParaRPr b="1"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700"/>
                        <a:t>Divendres</a:t>
                      </a:r>
                      <a:endParaRPr b="1"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8:45-9:45</a:t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chemeClr val="dk1"/>
                          </a:solidFill>
                        </a:rPr>
                        <a:t>EF</a:t>
                      </a:r>
                      <a:endParaRPr sz="7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MÚSICA</a:t>
                      </a:r>
                      <a:endParaRPr sz="7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9900"/>
                    </a:solidFill>
                  </a:tcPr>
                </a:tc>
              </a:tr>
              <a:tr h="52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9:45-10:45</a:t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chemeClr val="dk1"/>
                          </a:solidFill>
                        </a:rPr>
                        <a:t>EF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</a:tr>
              <a:tr h="52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10:45-11:15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2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11:15-12:30</a:t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ANGLÈS</a:t>
                      </a:r>
                      <a:endParaRPr sz="7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/>
                </a:tc>
              </a:tr>
              <a:tr h="34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12:30-12:45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342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12:45-14:45</a:t>
                      </a:r>
                      <a:endParaRPr sz="700" u="none" cap="none" strike="noStrike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 u="none" cap="none" strike="noStrike"/>
                    </a:p>
                  </a:txBody>
                  <a:tcPr marT="63500" marB="63500" marR="63500" marL="63500">
                    <a:solidFill>
                      <a:srgbClr val="D9D9D9"/>
                    </a:solidFill>
                  </a:tcPr>
                </a:tc>
              </a:tr>
              <a:tr h="52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14:45-16:15</a:t>
                      </a:r>
                      <a:endParaRPr sz="700"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700"/>
                        <a:t>AULA</a:t>
                      </a:r>
                      <a:endParaRPr sz="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>
                          <a:solidFill>
                            <a:srgbClr val="FFFFFF"/>
                          </a:solidFill>
                        </a:rPr>
                        <a:t>TALLERS</a:t>
                      </a:r>
                      <a:endParaRPr sz="7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63500" marB="63500" marR="63500" marL="6350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AULA</a:t>
                      </a:r>
                      <a:endParaRPr sz="11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½</a:t>
                      </a:r>
                      <a:r>
                        <a:rPr lang="es" sz="70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" sz="700">
                          <a:highlight>
                            <a:srgbClr val="FFFF00"/>
                          </a:highlight>
                        </a:rPr>
                        <a:t>ANG</a:t>
                      </a:r>
                      <a:endParaRPr sz="7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sz="700"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" sz="700"/>
                        <a:t>½ AULA</a:t>
                      </a:r>
                      <a:endParaRPr sz="7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81" name="Google Shape;181;g13b69e4a428_0_20"/>
          <p:cNvSpPr txBox="1"/>
          <p:nvPr/>
        </p:nvSpPr>
        <p:spPr>
          <a:xfrm>
            <a:off x="5440475" y="593925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b69e4a428_0_39"/>
          <p:cNvSpPr txBox="1"/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87" name="Google Shape;187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3b69e4a428_0_39"/>
          <p:cNvSpPr txBox="1"/>
          <p:nvPr>
            <p:ph idx="1" type="body"/>
          </p:nvPr>
        </p:nvSpPr>
        <p:spPr>
          <a:xfrm>
            <a:off x="912300" y="1347750"/>
            <a:ext cx="73194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Dues al curs (la primera de setembre a desembre, la segona de gener a juny)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3r A → Dimarts de 9’45h fins a 10’45h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3r B → Dilluns de 8’45h fins a 9’45h</a:t>
            </a:r>
            <a:endParaRPr b="1" sz="18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b="1" lang="es" sz="18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revista </a:t>
            </a:r>
            <a:r>
              <a:rPr b="1" lang="es" sz="1800">
                <a:latin typeface="Nunito"/>
                <a:ea typeface="Nunito"/>
                <a:cs typeface="Nunito"/>
                <a:sym typeface="Nunito"/>
              </a:rPr>
              <a:t>mitjançant l’aplicació Dinantia.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b69e4a428_0_34"/>
          <p:cNvSpPr txBox="1"/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5</a:t>
            </a:r>
            <a:r>
              <a:rPr lang="es"/>
              <a:t>. METODOLOGIES D’APRENENTATGE</a:t>
            </a:r>
            <a:endParaRPr/>
          </a:p>
        </p:txBody>
      </p:sp>
      <p:sp>
        <p:nvSpPr>
          <p:cNvPr id="194" name="Google Shape;194;g13b69e4a428_0_34"/>
          <p:cNvSpPr txBox="1"/>
          <p:nvPr>
            <p:ph idx="1" type="body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/ APS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Treball cooperatiu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Tallers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