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Nunito SemiBold"/>
      <p:regular r:id="rId24"/>
      <p:bold r:id="rId25"/>
      <p:italic r:id="rId26"/>
      <p:boldItalic r:id="rId27"/>
    </p:embeddedFont>
    <p:embeddedFont>
      <p:font typeface="Nunito"/>
      <p:regular r:id="rId28"/>
      <p:bold r:id="rId29"/>
      <p:italic r:id="rId30"/>
      <p:boldItalic r:id="rId31"/>
    </p:embeddedFont>
    <p:embeddedFont>
      <p:font typeface="Amatic SC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nAtfoWaJLi1avkomV51ql5/FQ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6FAA5A-24C7-4253-928D-D8730433CCE3}">
  <a:tblStyle styleId="{606FAA5A-24C7-4253-928D-D8730433CCE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E369F7E-DFB1-437B-8C84-9ABC71D8F1F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SemiBold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emiBold-italic.fntdata"/><Relationship Id="rId25" Type="http://schemas.openxmlformats.org/officeDocument/2006/relationships/font" Target="fonts/NunitoSemiBold-bold.fntdata"/><Relationship Id="rId28" Type="http://schemas.openxmlformats.org/officeDocument/2006/relationships/font" Target="fonts/Nunito-regular.fntdata"/><Relationship Id="rId27" Type="http://schemas.openxmlformats.org/officeDocument/2006/relationships/font" Target="fonts/Nunito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5.xml"/><Relationship Id="rId33" Type="http://schemas.openxmlformats.org/officeDocument/2006/relationships/font" Target="fonts/AmaticSC-bold.fntdata"/><Relationship Id="rId10" Type="http://schemas.openxmlformats.org/officeDocument/2006/relationships/slide" Target="slides/slide4.xml"/><Relationship Id="rId32" Type="http://schemas.openxmlformats.org/officeDocument/2006/relationships/font" Target="fonts/AmaticS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b6e3892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3b6e389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957a2b8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3957a2b8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2f77633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52f77633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90b9e6b5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90b9e6b5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90b9e6b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1390b9e6b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b69e4a4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3b69e4a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view.genial.ly/631f3c0ea7d3020018e569f6/presentation-presentacion-pincel-circular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1.jp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de 2n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b6e3892ab_0_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s" sz="2400">
                <a:solidFill>
                  <a:schemeClr val="dk2"/>
                </a:solidFill>
              </a:rPr>
              <a:t>TALLERS</a:t>
            </a:r>
            <a:endParaRPr/>
          </a:p>
        </p:txBody>
      </p:sp>
      <p:sp>
        <p:nvSpPr>
          <p:cNvPr id="203" name="Google Shape;203;g13b6e3892ab_0_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4" name="Google Shape;204;g13b6e3892ab_0_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Entre 7 i 8 tallers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1 tarda a la setmana (Dimarts) 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Internivell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957a2b80e_0_0"/>
          <p:cNvSpPr txBox="1"/>
          <p:nvPr/>
        </p:nvSpPr>
        <p:spPr>
          <a:xfrm>
            <a:off x="827200" y="4066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MÚSICA</a:t>
            </a:r>
            <a:endParaRPr sz="3000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g13957a2b80e_0_0"/>
          <p:cNvSpPr txBox="1"/>
          <p:nvPr/>
        </p:nvSpPr>
        <p:spPr>
          <a:xfrm>
            <a:off x="436350" y="1570550"/>
            <a:ext cx="8271300" cy="3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Instrumentació ORFF a través del llenguatge musical. </a:t>
            </a:r>
            <a:r>
              <a:rPr lang="es" sz="1700"/>
              <a:t>Utilització de carrillons, xilòfons, boomwhackers, percussió i percussió corporal.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Improvisació i creativitat a través dels instruments.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700"/>
              <a:buFont typeface="Calibri"/>
              <a:buChar char="★"/>
            </a:pPr>
            <a:r>
              <a:rPr lang="es" sz="1700"/>
              <a:t>Expressió corporal, dansa i rítmica. Mètode Dalcroze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A través de Cantata: </a:t>
            </a:r>
            <a:r>
              <a:rPr lang="es" sz="1700"/>
              <a:t>Cant coral. Mètode Kodály (fononimia)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s" sz="1700"/>
              <a:t>Treballem la veu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s" sz="1700"/>
              <a:t>Iniciació al xifrat musical - la partitura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s" sz="1700"/>
              <a:t>Activitat cultural i social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s" sz="1700"/>
              <a:t>Som artistes i sabem què implica i ho portem a terme.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9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g13957a2b80e_0_0"/>
          <p:cNvSpPr txBox="1"/>
          <p:nvPr/>
        </p:nvSpPr>
        <p:spPr>
          <a:xfrm>
            <a:off x="2411100" y="468425"/>
            <a:ext cx="33618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1600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2 sessions de música</a:t>
            </a:r>
            <a:endParaRPr b="1" sz="1600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Montse D - Veu, moviment i dansa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Eloi V - Veu i instrumentació Orff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12" name="Google Shape;212;g13957a2b8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800" y="255416"/>
            <a:ext cx="2127849" cy="1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3957a2b8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6138" y="1941668"/>
            <a:ext cx="1890119" cy="1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3957a2b80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825" y="3425700"/>
            <a:ext cx="1496750" cy="14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b69e4a428_0_45"/>
          <p:cNvSpPr txBox="1"/>
          <p:nvPr>
            <p:ph type="title"/>
          </p:nvPr>
        </p:nvSpPr>
        <p:spPr>
          <a:xfrm>
            <a:off x="827200" y="4828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20" name="Google Shape;220;g13b69e4a428_0_45"/>
          <p:cNvGraphicFramePr/>
          <p:nvPr/>
        </p:nvGraphicFramePr>
        <p:xfrm>
          <a:off x="952500" y="125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{FE369F7E-DFB1-437B-8C84-9ABC71D8F1F3}</a:tableStyleId>
              </a:tblPr>
              <a:tblGrid>
                <a:gridCol w="1560875"/>
                <a:gridCol w="1909300"/>
                <a:gridCol w="1842925"/>
                <a:gridCol w="1925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Colònies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Bufalletres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Bufalletres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Educació viària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Jocs </a:t>
                      </a: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cooperatius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Teatre anglès 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Cantata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“Collim olives” (Can Monmany)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Castanyada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Dijous gras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Carnestoltes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Nom de la classe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Char char="-"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Final de curs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INFORMACIONS GENERALS </a:t>
            </a:r>
            <a:endParaRPr/>
          </a:p>
        </p:txBody>
      </p:sp>
      <p:sp>
        <p:nvSpPr>
          <p:cNvPr id="226" name="Google Shape;226;p21"/>
          <p:cNvSpPr txBox="1"/>
          <p:nvPr>
            <p:ph idx="1" type="body"/>
          </p:nvPr>
        </p:nvSpPr>
        <p:spPr>
          <a:xfrm>
            <a:off x="378000" y="874100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ús i horari (de 8:00 h a 18:00 h)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Deures: 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comencem aquest primer trimestre dos dies a la setmana.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Informes i recull de feines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(saludable, petit, en carmanyola i no dur envasos)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Administració de medicaments (en paper la recepta)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★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s" sz="1600">
                <a:latin typeface="Nunito"/>
                <a:ea typeface="Nunito"/>
                <a:cs typeface="Nunito"/>
                <a:sym typeface="Nunito"/>
              </a:rPr>
              <a:t>Cantimplora /Ampolla d’aigua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s" sz="1600">
                <a:latin typeface="Nunito"/>
                <a:ea typeface="Nunito"/>
                <a:cs typeface="Nunito"/>
                <a:sym typeface="Nunito"/>
              </a:rPr>
              <a:t>Mocadors i tovalloletes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s" sz="1600">
                <a:latin typeface="Nunito"/>
                <a:ea typeface="Nunito"/>
                <a:cs typeface="Nunito"/>
                <a:sym typeface="Nunito"/>
              </a:rPr>
              <a:t>Bata o samarreta gran per plàstica</a:t>
            </a: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s" sz="1600">
                <a:latin typeface="Nunito"/>
                <a:ea typeface="Nunito"/>
                <a:cs typeface="Nunito"/>
                <a:sym typeface="Nunito"/>
              </a:rPr>
              <a:t>Auriculars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32" name="Google Shape;232;p5"/>
          <p:cNvSpPr txBox="1"/>
          <p:nvPr/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Autorització sortides d’entorn proper.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Actualitzar al·lèrgies.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2f776339d_0_11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PISCINA</a:t>
            </a:r>
            <a:endParaRPr/>
          </a:p>
        </p:txBody>
      </p:sp>
      <p:sp>
        <p:nvSpPr>
          <p:cNvPr id="238" name="Google Shape;238;g152f776339d_0_11"/>
          <p:cNvSpPr txBox="1"/>
          <p:nvPr/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Comencem el 5 d’octubre.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L’activitat és de 12h45 a 13h45.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 marcar amb el nom tota la roba.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Esmorzar bé aquell dia.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b="1" lang="es" sz="2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Activitat obligatòria, forma part del currículum. </a:t>
            </a:r>
            <a:endParaRPr b="1"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90b9e6b53_0_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9. COLÒNIES</a:t>
            </a:r>
            <a:endParaRPr/>
          </a:p>
        </p:txBody>
      </p:sp>
      <p:pic>
        <p:nvPicPr>
          <p:cNvPr id="244" name="Google Shape;244;g1390b9e6b53_0_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689" y="2204614"/>
            <a:ext cx="3035825" cy="20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390b9e6b53_0_18"/>
          <p:cNvSpPr txBox="1"/>
          <p:nvPr/>
        </p:nvSpPr>
        <p:spPr>
          <a:xfrm>
            <a:off x="2099375" y="1532550"/>
            <a:ext cx="5038500" cy="66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00">
                <a:solidFill>
                  <a:srgbClr val="A64D79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es" sz="3100">
                <a:solidFill>
                  <a:srgbClr val="A64D79"/>
                </a:solidFill>
                <a:latin typeface="Amatic SC"/>
                <a:ea typeface="Amatic SC"/>
                <a:cs typeface="Amatic SC"/>
                <a:sym typeface="Amatic SC"/>
              </a:rPr>
              <a:t>CASA DE COLÒNIES LA LLOBETA</a:t>
            </a:r>
            <a:endParaRPr b="1" sz="3200">
              <a:solidFill>
                <a:srgbClr val="A64D7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819150" y="1921175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Mònica Heredia (2n 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Mercè Granja (2n B)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/>
          <p:nvPr>
            <p:ph idx="4294967295" type="ctrTitle"/>
          </p:nvPr>
        </p:nvSpPr>
        <p:spPr>
          <a:xfrm>
            <a:off x="819150" y="2965200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Monitors espai migdia: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1001025" y="3477888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Jan (2n 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Júlia (2n B)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200" y="1340950"/>
            <a:ext cx="2119549" cy="28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90b9e6b53_0_5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51" name="Google Shape;151;g1390b9e6b53_0_5"/>
          <p:cNvSpPr txBox="1"/>
          <p:nvPr>
            <p:ph idx="4294967295" type="ctrTitle"/>
          </p:nvPr>
        </p:nvSpPr>
        <p:spPr>
          <a:xfrm>
            <a:off x="819150" y="1366400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Especialistes: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g1390b9e6b53_0_5"/>
          <p:cNvPicPr preferRelativeResize="0"/>
          <p:nvPr/>
        </p:nvPicPr>
        <p:blipFill rotWithShape="1">
          <a:blip r:embed="rId3">
            <a:alphaModFix/>
          </a:blip>
          <a:srcRect b="21575" l="8710" r="27244" t="21570"/>
          <a:stretch/>
        </p:blipFill>
        <p:spPr>
          <a:xfrm>
            <a:off x="430525" y="1964850"/>
            <a:ext cx="1470824" cy="17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390b9e6b53_0_5"/>
          <p:cNvSpPr txBox="1"/>
          <p:nvPr/>
        </p:nvSpPr>
        <p:spPr>
          <a:xfrm>
            <a:off x="220200" y="3789400"/>
            <a:ext cx="18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Calibri"/>
                <a:ea typeface="Calibri"/>
                <a:cs typeface="Calibri"/>
                <a:sym typeface="Calibri"/>
              </a:rPr>
              <a:t>Música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Montse Dulcet i Eloi Vidal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390b9e6b53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075" y="1964850"/>
            <a:ext cx="1305727" cy="17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390b9e6b53_0_5"/>
          <p:cNvSpPr txBox="1"/>
          <p:nvPr/>
        </p:nvSpPr>
        <p:spPr>
          <a:xfrm>
            <a:off x="1840500" y="3791550"/>
            <a:ext cx="18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Calibri"/>
                <a:ea typeface="Calibri"/>
                <a:cs typeface="Calibri"/>
                <a:sym typeface="Calibri"/>
              </a:rPr>
              <a:t>Educació Física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Marta Ollé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390b9e6b53_0_5"/>
          <p:cNvPicPr preferRelativeResize="0"/>
          <p:nvPr/>
        </p:nvPicPr>
        <p:blipFill rotWithShape="1">
          <a:blip r:embed="rId5">
            <a:alphaModFix/>
          </a:blip>
          <a:srcRect b="44609" l="45394" r="43536" t="32575"/>
          <a:stretch/>
        </p:blipFill>
        <p:spPr>
          <a:xfrm>
            <a:off x="3732000" y="1967925"/>
            <a:ext cx="1470823" cy="174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:\Cicle Mitjà\3r\0 Silvia\0 3r 2020-21\REUNIÓ DE PARES 20-21\IMG-0737.jpg" id="157" name="Google Shape;157;g1390b9e6b53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5713" y="1967925"/>
            <a:ext cx="1305749" cy="17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390b9e6b53_0_5"/>
          <p:cNvPicPr preferRelativeResize="0"/>
          <p:nvPr/>
        </p:nvPicPr>
        <p:blipFill rotWithShape="1">
          <a:blip r:embed="rId7">
            <a:alphaModFix/>
          </a:blip>
          <a:srcRect b="14628" l="36156" r="36444" t="25566"/>
          <a:stretch/>
        </p:blipFill>
        <p:spPr>
          <a:xfrm>
            <a:off x="7240400" y="1967875"/>
            <a:ext cx="1380086" cy="1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390b9e6b53_0_5"/>
          <p:cNvSpPr txBox="1"/>
          <p:nvPr/>
        </p:nvSpPr>
        <p:spPr>
          <a:xfrm>
            <a:off x="3458150" y="3791550"/>
            <a:ext cx="18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Calibri"/>
                <a:ea typeface="Calibri"/>
                <a:cs typeface="Calibri"/>
                <a:sym typeface="Calibri"/>
              </a:rPr>
              <a:t>Anglès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Marta Sacristán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90b9e6b53_0_5"/>
          <p:cNvSpPr txBox="1"/>
          <p:nvPr/>
        </p:nvSpPr>
        <p:spPr>
          <a:xfrm>
            <a:off x="5202825" y="3778788"/>
            <a:ext cx="18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Calibri"/>
                <a:ea typeface="Calibri"/>
                <a:cs typeface="Calibri"/>
                <a:sym typeface="Calibri"/>
              </a:rPr>
              <a:t>Atenció a la diversitat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Soraya Navas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90b9e6b53_0_5"/>
          <p:cNvSpPr txBox="1"/>
          <p:nvPr/>
        </p:nvSpPr>
        <p:spPr>
          <a:xfrm>
            <a:off x="7115975" y="3778788"/>
            <a:ext cx="18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Calibri"/>
                <a:ea typeface="Calibri"/>
                <a:cs typeface="Calibri"/>
                <a:sym typeface="Calibri"/>
              </a:rPr>
              <a:t>Religió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Núria Piqué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67" name="Google Shape;167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8" name="Google Shape;168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g13b69e4a428_0_5"/>
          <p:cNvSpPr txBox="1"/>
          <p:nvPr>
            <p:ph idx="1" type="body"/>
          </p:nvPr>
        </p:nvSpPr>
        <p:spPr>
          <a:xfrm>
            <a:off x="819150" y="1490900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70" name="Google Shape;170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76" name="Google Shape;176;g13b69e4a428_0_15"/>
          <p:cNvSpPr txBox="1"/>
          <p:nvPr>
            <p:ph idx="1" type="body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8'45 a 12'45 (dimecres) </a:t>
            </a: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g13b69e4a428_0_20"/>
          <p:cNvGraphicFramePr/>
          <p:nvPr/>
        </p:nvGraphicFramePr>
        <p:xfrm>
          <a:off x="819150" y="16656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{606FAA5A-24C7-4253-928D-D8730433CCE3}</a:tableStyleId>
              </a:tblPr>
              <a:tblGrid>
                <a:gridCol w="626375"/>
                <a:gridCol w="604250"/>
                <a:gridCol w="730175"/>
                <a:gridCol w="689225"/>
                <a:gridCol w="437550"/>
              </a:tblGrid>
              <a:tr h="30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AO</a:t>
                      </a:r>
                      <a:endParaRPr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  <a:tr h="30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  <a:tr h="3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30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ED.FÍSICA</a:t>
                      </a:r>
                      <a:endParaRPr sz="700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AO/PISCINA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  <a:tr h="3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36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TALLERS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ANGLES/AO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graphicFrame>
        <p:nvGraphicFramePr>
          <p:cNvPr id="182" name="Google Shape;182;g13b69e4a428_0_20"/>
          <p:cNvGraphicFramePr/>
          <p:nvPr/>
        </p:nvGraphicFramePr>
        <p:xfrm>
          <a:off x="5111225" y="1665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{606FAA5A-24C7-4253-928D-D8730433CCE3}</a:tableStyleId>
              </a:tblPr>
              <a:tblGrid>
                <a:gridCol w="642725"/>
                <a:gridCol w="642725"/>
                <a:gridCol w="747700"/>
                <a:gridCol w="537750"/>
                <a:gridCol w="642725"/>
              </a:tblGrid>
              <a:tr h="29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MÚSICA</a:t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  <a:tr h="29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AO/PISCINA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ED.FÍSICA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EAD1DC"/>
                    </a:solidFill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29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ANGLÈS/</a:t>
                      </a: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TALLERS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AO</a:t>
                      </a:r>
                      <a:endParaRPr sz="700" u="none" cap="none" strike="noStrike"/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183" name="Google Shape;183;g13b69e4a428_0_20"/>
          <p:cNvSpPr txBox="1"/>
          <p:nvPr/>
        </p:nvSpPr>
        <p:spPr>
          <a:xfrm>
            <a:off x="819150" y="1155750"/>
            <a:ext cx="169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2n </a:t>
            </a: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b="1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g13b69e4a428_0_20"/>
          <p:cNvSpPr txBox="1"/>
          <p:nvPr/>
        </p:nvSpPr>
        <p:spPr>
          <a:xfrm>
            <a:off x="5562600" y="1155750"/>
            <a:ext cx="169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2n </a:t>
            </a: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b="1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90" name="Google Shape;190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ues al curs (desembre i tercer trimestre)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2n A → Dijous a les 9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2n B → Dijous a les 10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a través de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197" name="Google Shape;197;g13b69e4a428_0_34"/>
          <p:cNvSpPr txBox="1"/>
          <p:nvPr>
            <p:ph idx="1" type="body"/>
          </p:nvPr>
        </p:nvSpPr>
        <p:spPr>
          <a:xfrm>
            <a:off x="819150" y="1603750"/>
            <a:ext cx="75057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" sz="24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Projectes : nom de la classe</a:t>
            </a:r>
            <a:endParaRPr b="1" sz="24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Els coales i Els dinosaures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Colònies: el circ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Altres</a:t>
            </a:r>
            <a:endParaRPr b="1" sz="24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" sz="24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Innovamat</a:t>
            </a:r>
            <a:endParaRPr b="1" sz="24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