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Nunito SemiBold"/>
      <p:regular r:id="rId20"/>
      <p:bold r:id="rId21"/>
      <p:italic r:id="rId22"/>
      <p:boldItalic r:id="rId23"/>
    </p:embeddedFon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KszC9gQjAqcYQphRwXMCU3FbO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B35C71-FC8C-4EDC-994C-B51D27306AAC}">
  <a:tblStyle styleId="{20B35C71-FC8C-4EDC-994C-B51D27306A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705944A-36F1-411C-AD07-F0EAABF183B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emiBold-regular.fntdata"/><Relationship Id="rId22" Type="http://schemas.openxmlformats.org/officeDocument/2006/relationships/font" Target="fonts/NunitoSemiBold-italic.fntdata"/><Relationship Id="rId21" Type="http://schemas.openxmlformats.org/officeDocument/2006/relationships/font" Target="fonts/NunitoSemiBold-bold.fntdata"/><Relationship Id="rId24" Type="http://schemas.openxmlformats.org/officeDocument/2006/relationships/font" Target="fonts/Nunito-regular.fntdata"/><Relationship Id="rId23" Type="http://schemas.openxmlformats.org/officeDocument/2006/relationships/font" Target="fonts/Nunito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customschemas.google.com/relationships/presentationmetadata" Target="metadata"/><Relationship Id="rId27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b69e4a42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3b69e4a4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69e4a4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3b69e4a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8f828982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8f828982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b69e4a4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3b69e4a4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b69e4a4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3b69e4a4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b69e4a4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3b69e4a4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b69e4a42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3b69e4a42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b69e4a42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3b69e4a42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5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5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5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4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1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1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7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760800" y="1475800"/>
            <a:ext cx="76224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6000"/>
              <a:t>Benvinguda a les famílies de 1r</a:t>
            </a:r>
            <a:endParaRPr sz="6000"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891350" y="3227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3900"/>
              <a:t>Curs 22/23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b69e4a428_0_45"/>
          <p:cNvSpPr txBox="1"/>
          <p:nvPr>
            <p:ph type="title"/>
          </p:nvPr>
        </p:nvSpPr>
        <p:spPr>
          <a:xfrm>
            <a:off x="827200" y="4828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199" name="Google Shape;199;g13b69e4a428_0_45"/>
          <p:cNvGraphicFramePr/>
          <p:nvPr/>
        </p:nvGraphicFramePr>
        <p:xfrm>
          <a:off x="701000" y="10899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{A705944A-36F1-411C-AD07-F0EAABF183BC}</a:tableStyleId>
              </a:tblPr>
              <a:tblGrid>
                <a:gridCol w="1948575"/>
                <a:gridCol w="1948575"/>
                <a:gridCol w="1948575"/>
                <a:gridCol w="1948575"/>
              </a:tblGrid>
              <a:tr h="27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10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ACTIVITATS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Castanyada (sortida?)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Treball del gos Pigall (els sentits)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Nom de la classe?</a:t>
                      </a:r>
                      <a:endParaRPr i="1" sz="1400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19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SORTIDES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Visitem parcs de Sant Cugat (plantes)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Obra de teatre: La llàntia meravellosa (TA)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Monestir de Sant Cugat (l’entorn)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Dijous gras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Hípica Can Caldés: Genets per un dia!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Sortida Fi de curs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819150" y="168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7. INFORMACIONS GENERALS </a:t>
            </a:r>
            <a:endParaRPr/>
          </a:p>
        </p:txBody>
      </p:sp>
      <p:sp>
        <p:nvSpPr>
          <p:cNvPr id="205" name="Google Shape;205;p21"/>
          <p:cNvSpPr txBox="1"/>
          <p:nvPr>
            <p:ph idx="1" type="body"/>
          </p:nvPr>
        </p:nvSpPr>
        <p:spPr>
          <a:xfrm>
            <a:off x="327125" y="836875"/>
            <a:ext cx="85539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b="1" lang="es" sz="1700">
                <a:latin typeface="Nunito"/>
                <a:ea typeface="Nunito"/>
                <a:cs typeface="Nunito"/>
                <a:sym typeface="Nunito"/>
              </a:rPr>
              <a:t>DINANTIA:</a:t>
            </a:r>
            <a:r>
              <a:rPr lang="es" sz="1700">
                <a:latin typeface="Nunito"/>
                <a:ea typeface="Nunito"/>
                <a:cs typeface="Nunito"/>
                <a:sym typeface="Nunito"/>
              </a:rPr>
              <a:t> ús i horari (de 7:00 h a 18:00 h)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b="1" lang="es" sz="1700">
                <a:latin typeface="Nunito"/>
                <a:ea typeface="Nunito"/>
                <a:cs typeface="Nunito"/>
                <a:sym typeface="Nunito"/>
              </a:rPr>
              <a:t>Informes i recull de feines</a:t>
            </a:r>
            <a:endParaRPr b="1"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b="1" lang="es" sz="1700">
                <a:latin typeface="Nunito"/>
                <a:ea typeface="Nunito"/>
                <a:cs typeface="Nunito"/>
                <a:sym typeface="Nunito"/>
              </a:rPr>
              <a:t>Esmorzars </a:t>
            </a:r>
            <a:r>
              <a:rPr lang="es" sz="1700">
                <a:latin typeface="Nunito"/>
                <a:ea typeface="Nunito"/>
                <a:cs typeface="Nunito"/>
                <a:sym typeface="Nunito"/>
              </a:rPr>
              <a:t>(saludable, petit, en carmanyola i no dur envasos) i cantimplora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b="1" lang="es" sz="1700">
                <a:latin typeface="Nunito"/>
                <a:ea typeface="Nunito"/>
                <a:cs typeface="Nunito"/>
                <a:sym typeface="Nunito"/>
              </a:rPr>
              <a:t>Administració de medicaments (en paper la recepta)</a:t>
            </a:r>
            <a:endParaRPr b="1"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b="1" lang="es" sz="1700">
                <a:latin typeface="Nunito"/>
                <a:ea typeface="Nunito"/>
                <a:cs typeface="Nunito"/>
                <a:sym typeface="Nunito"/>
              </a:rPr>
              <a:t>Què cal dur:</a:t>
            </a:r>
            <a:r>
              <a:rPr lang="es" sz="1700">
                <a:latin typeface="Nunito"/>
                <a:ea typeface="Nunito"/>
                <a:cs typeface="Nunito"/>
                <a:sym typeface="Nunito"/>
              </a:rPr>
              <a:t>		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○"/>
            </a:pPr>
            <a:r>
              <a:rPr lang="es" sz="1700">
                <a:latin typeface="Nunito"/>
                <a:ea typeface="Nunito"/>
                <a:cs typeface="Nunito"/>
                <a:sym typeface="Nunito"/>
              </a:rPr>
              <a:t>Mocadors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○"/>
            </a:pPr>
            <a:r>
              <a:rPr lang="es" sz="1700">
                <a:latin typeface="Nunito"/>
                <a:ea typeface="Nunito"/>
                <a:cs typeface="Nunito"/>
                <a:sym typeface="Nunito"/>
              </a:rPr>
              <a:t>Tovalloletes humides ECO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○"/>
            </a:pPr>
            <a:r>
              <a:rPr lang="es" sz="1700">
                <a:latin typeface="Nunito"/>
                <a:ea typeface="Nunito"/>
                <a:cs typeface="Nunito"/>
                <a:sym typeface="Nunito"/>
              </a:rPr>
              <a:t>Bata o samarreta gran per plàstica</a:t>
            </a:r>
            <a:r>
              <a:rPr b="1" lang="es" sz="17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7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○"/>
            </a:pPr>
            <a:r>
              <a:rPr lang="es" sz="1700">
                <a:latin typeface="Nunito"/>
                <a:ea typeface="Nunito"/>
                <a:cs typeface="Nunito"/>
                <a:sym typeface="Nunito"/>
              </a:rPr>
              <a:t>Auriculars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Documentació:</a:t>
            </a:r>
            <a:endParaRPr/>
          </a:p>
        </p:txBody>
      </p:sp>
      <p:sp>
        <p:nvSpPr>
          <p:cNvPr id="211" name="Google Shape;211;p5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Drets d’imatge.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Administració paracetamol.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Autorització sortides d’entorn proper. </a:t>
            </a:r>
            <a:br>
              <a:rPr b="1" lang="es" sz="2000">
                <a:latin typeface="Nunito"/>
                <a:ea typeface="Nunito"/>
                <a:cs typeface="Nunito"/>
                <a:sym typeface="Nunito"/>
              </a:rPr>
            </a:b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Actualitzar al·lèrgies.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8. PRECS I PREGUNTES</a:t>
            </a:r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975" y="1168200"/>
            <a:ext cx="3299075" cy="3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9e4a428_0_0"/>
          <p:cNvSpPr txBox="1"/>
          <p:nvPr>
            <p:ph type="ctrTitle"/>
          </p:nvPr>
        </p:nvSpPr>
        <p:spPr>
          <a:xfrm>
            <a:off x="1351178" y="1620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3300"/>
              <a:t>Temes a tractar:</a:t>
            </a:r>
            <a:endParaRPr sz="3300"/>
          </a:p>
        </p:txBody>
      </p:sp>
      <p:sp>
        <p:nvSpPr>
          <p:cNvPr id="135" name="Google Shape;135;g13b69e4a428_0_0"/>
          <p:cNvSpPr txBox="1"/>
          <p:nvPr>
            <p:ph idx="1" type="subTitle"/>
          </p:nvPr>
        </p:nvSpPr>
        <p:spPr>
          <a:xfrm>
            <a:off x="2536275" y="1238926"/>
            <a:ext cx="53613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Equip docent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Calendari del curs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Entrevistes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Metodologies d’aprenentatge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Temporització (activitats/sortides)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Informacions generals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Precs i preguntes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819150" y="1921175"/>
            <a:ext cx="33399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Yasmina Sánchez (1r A)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Evelyn Alés (1r B)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"/>
          <p:cNvSpPr txBox="1"/>
          <p:nvPr>
            <p:ph idx="4294967295" type="ctrTitle"/>
          </p:nvPr>
        </p:nvSpPr>
        <p:spPr>
          <a:xfrm>
            <a:off x="819150" y="12125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Tutores: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74550" y="32719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Monitor</a:t>
            </a:r>
            <a:r>
              <a:rPr lang="es" sz="2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s/es:</a:t>
            </a:r>
            <a:endParaRPr/>
          </a:p>
        </p:txBody>
      </p:sp>
      <p:sp>
        <p:nvSpPr>
          <p:cNvPr id="144" name="Google Shape;144;p2"/>
          <p:cNvSpPr txBox="1"/>
          <p:nvPr>
            <p:ph idx="1" type="body"/>
          </p:nvPr>
        </p:nvSpPr>
        <p:spPr>
          <a:xfrm>
            <a:off x="957250" y="3856950"/>
            <a:ext cx="33399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Nekane i Carlos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5" name="Google Shape;14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050" y="939250"/>
            <a:ext cx="4542049" cy="340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8f828982d_0_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EQUIP DOCENT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38f828982d_0_2"/>
          <p:cNvSpPr txBox="1"/>
          <p:nvPr>
            <p:ph idx="4294967295" type="ctrTitle"/>
          </p:nvPr>
        </p:nvSpPr>
        <p:spPr>
          <a:xfrm>
            <a:off x="937200" y="1478025"/>
            <a:ext cx="3934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Especialistes: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g138f828982d_0_2"/>
          <p:cNvSpPr txBox="1"/>
          <p:nvPr/>
        </p:nvSpPr>
        <p:spPr>
          <a:xfrm>
            <a:off x="724750" y="2057125"/>
            <a:ext cx="49305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Montse Dulcet i Eloi Vidal</a:t>
            </a: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(Música)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Marta Ollé</a:t>
            </a: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Educació Física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Laia Meschede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(Anglès)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Laura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(Atenció a la diversitat)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Núria Santaulària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(SIEI)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3" name="Google Shape;153;g138f828982d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225" y="576025"/>
            <a:ext cx="1305750" cy="174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38f828982d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000" y="1333275"/>
            <a:ext cx="928850" cy="123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38f828982d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2225" y="2571750"/>
            <a:ext cx="928851" cy="123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38f828982d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2100" y="2748450"/>
            <a:ext cx="1962327" cy="14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38f828982d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2300" y="895400"/>
            <a:ext cx="1062023" cy="12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b69e4a428_0_5"/>
          <p:cNvSpPr txBox="1"/>
          <p:nvPr>
            <p:ph type="title"/>
          </p:nvPr>
        </p:nvSpPr>
        <p:spPr>
          <a:xfrm>
            <a:off x="819150" y="6521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2. CALENDARI DE CURS</a:t>
            </a:r>
            <a:endParaRPr/>
          </a:p>
        </p:txBody>
      </p:sp>
      <p:sp>
        <p:nvSpPr>
          <p:cNvPr id="163" name="Google Shape;163;g13b69e4a428_0_5"/>
          <p:cNvSpPr txBox="1"/>
          <p:nvPr>
            <p:ph idx="1" type="body"/>
          </p:nvPr>
        </p:nvSpPr>
        <p:spPr>
          <a:xfrm>
            <a:off x="4847675" y="2039100"/>
            <a:ext cx="3829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31/10/2022, dilluns (29-30-31-1)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09/12/2022, divendres (8-9-10-11)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17/02/2023, divendres (17-18-19)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02/03/2023, dijous (2-3-4-5)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29/05/2023, dilluns (27-28-29)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64" name="Google Shape;164;g13b69e4a428_0_5"/>
          <p:cNvSpPr txBox="1"/>
          <p:nvPr>
            <p:ph idx="4294967295" type="ctrTitle"/>
          </p:nvPr>
        </p:nvSpPr>
        <p:spPr>
          <a:xfrm>
            <a:off x="4742975" y="1340675"/>
            <a:ext cx="3934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Dies de lliure disposició: </a:t>
            </a:r>
            <a:endParaRPr b="0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g13b69e4a428_0_5"/>
          <p:cNvSpPr txBox="1"/>
          <p:nvPr>
            <p:ph idx="1" type="body"/>
          </p:nvPr>
        </p:nvSpPr>
        <p:spPr>
          <a:xfrm>
            <a:off x="819150" y="1490900"/>
            <a:ext cx="33750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de curs: 5 de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Vacances de Nadal: del 22 de desembre al 8 de gener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Setmana Santa: del 3 al 10 d’abril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jornada intensiva: 5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Fi de curs: 22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cxnSp>
        <p:nvCxnSpPr>
          <p:cNvPr id="166" name="Google Shape;166;g13b69e4a428_0_5"/>
          <p:cNvCxnSpPr/>
          <p:nvPr/>
        </p:nvCxnSpPr>
        <p:spPr>
          <a:xfrm>
            <a:off x="4498550" y="1531775"/>
            <a:ext cx="8100" cy="262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b69e4a428_0_15"/>
          <p:cNvSpPr txBox="1"/>
          <p:nvPr>
            <p:ph type="title"/>
          </p:nvPr>
        </p:nvSpPr>
        <p:spPr>
          <a:xfrm>
            <a:off x="819150" y="482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3. HORARI</a:t>
            </a:r>
            <a:endParaRPr/>
          </a:p>
        </p:txBody>
      </p:sp>
      <p:sp>
        <p:nvSpPr>
          <p:cNvPr id="172" name="Google Shape;172;g13b69e4a428_0_15"/>
          <p:cNvSpPr txBox="1"/>
          <p:nvPr>
            <p:ph idx="1" type="body"/>
          </p:nvPr>
        </p:nvSpPr>
        <p:spPr>
          <a:xfrm>
            <a:off x="819150" y="1105900"/>
            <a:ext cx="7871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SETEMBRE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8'45 a 12'45h (dilluns a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OCTUBRE A MAIG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 8'45 a 12'30 i 14'45 a 16'15 (dilluns, dimarts, dijous,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 8'45 a 12'45 (dimecres) </a:t>
            </a: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TARDA COBREIX ESPAI MIGDIA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g13b69e4a428_0_20"/>
          <p:cNvGraphicFramePr/>
          <p:nvPr/>
        </p:nvGraphicFramePr>
        <p:xfrm>
          <a:off x="819150" y="174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{20B35C71-FC8C-4EDC-994C-B51D27306AAC}</a:tableStyleId>
              </a:tblPr>
              <a:tblGrid>
                <a:gridCol w="621125"/>
                <a:gridCol w="569600"/>
                <a:gridCol w="666900"/>
                <a:gridCol w="531850"/>
                <a:gridCol w="667500"/>
              </a:tblGrid>
              <a:tr h="2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ANGLÈS 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  <a:tr h="2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2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2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EDUCACIÓ FÍSICA /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ANGLÈS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  <a:tr h="2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2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TALLERS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EDUCACIÓ FÍSICA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78" name="Google Shape;178;g13b69e4a428_0_20"/>
          <p:cNvGraphicFramePr/>
          <p:nvPr/>
        </p:nvGraphicFramePr>
        <p:xfrm>
          <a:off x="5174750" y="168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{20B35C71-FC8C-4EDC-994C-B51D27306AAC}</a:tableStyleId>
              </a:tblPr>
              <a:tblGrid>
                <a:gridCol w="626200"/>
                <a:gridCol w="626200"/>
                <a:gridCol w="718375"/>
                <a:gridCol w="566475"/>
                <a:gridCol w="755900"/>
              </a:tblGrid>
              <a:tr h="2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  <a:tr h="29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ANGLÈS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29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34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ANGLÈS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EDUCACIÓ FÍSICA /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  <a:tr h="29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34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EDUCACIÓ FÍSICA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TALLERS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9" name="Google Shape;179;g13b69e4a428_0_20"/>
          <p:cNvSpPr txBox="1"/>
          <p:nvPr/>
        </p:nvSpPr>
        <p:spPr>
          <a:xfrm>
            <a:off x="819150" y="1155750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1r</a:t>
            </a:r>
            <a:r>
              <a:rPr b="0" i="0" lang="es" sz="14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A</a:t>
            </a:r>
            <a:endParaRPr b="0" i="0" sz="14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0" name="Google Shape;180;g13b69e4a428_0_20"/>
          <p:cNvSpPr txBox="1"/>
          <p:nvPr/>
        </p:nvSpPr>
        <p:spPr>
          <a:xfrm>
            <a:off x="5562600" y="1155750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1r </a:t>
            </a:r>
            <a:r>
              <a:rPr b="0" i="0" lang="es" sz="14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b="0" i="0" sz="14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b69e4a428_0_39"/>
          <p:cNvSpPr txBox="1"/>
          <p:nvPr>
            <p:ph type="title"/>
          </p:nvPr>
        </p:nvSpPr>
        <p:spPr>
          <a:xfrm>
            <a:off x="819150" y="5231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4. ENTREVISTES</a:t>
            </a:r>
            <a:endParaRPr/>
          </a:p>
        </p:txBody>
      </p:sp>
      <p:sp>
        <p:nvSpPr>
          <p:cNvPr id="186" name="Google Shape;186;g13b69e4a428_0_39"/>
          <p:cNvSpPr txBox="1"/>
          <p:nvPr/>
        </p:nvSpPr>
        <p:spPr>
          <a:xfrm>
            <a:off x="4420400" y="1562175"/>
            <a:ext cx="3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3b69e4a428_0_39"/>
          <p:cNvSpPr txBox="1"/>
          <p:nvPr>
            <p:ph idx="1" type="body"/>
          </p:nvPr>
        </p:nvSpPr>
        <p:spPr>
          <a:xfrm>
            <a:off x="912300" y="1347750"/>
            <a:ext cx="73194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ues al curs (abans de Nadal i tercer trimestre)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Telemàtiques o presencials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Horaris: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1r A → Dimecres a les 9h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1r B → Dijous a les 10h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Podeu demanar sempre que vulgueu una ent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revista a través de Dinantia.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b69e4a428_0_34"/>
          <p:cNvSpPr txBox="1"/>
          <p:nvPr>
            <p:ph type="title"/>
          </p:nvPr>
        </p:nvSpPr>
        <p:spPr>
          <a:xfrm>
            <a:off x="819150" y="6037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5. METODOLOGIES D’APRENENTATGE</a:t>
            </a:r>
            <a:endParaRPr/>
          </a:p>
        </p:txBody>
      </p:sp>
      <p:sp>
        <p:nvSpPr>
          <p:cNvPr id="193" name="Google Shape;193;g13b69e4a428_0_34"/>
          <p:cNvSpPr txBox="1"/>
          <p:nvPr>
            <p:ph idx="1" type="body"/>
          </p:nvPr>
        </p:nvSpPr>
        <p:spPr>
          <a:xfrm>
            <a:off x="819150" y="1603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Projectes 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Treball cooperatiu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Tallers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Innovamat</a:t>
            </a:r>
            <a:endParaRPr sz="24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