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embeddedFontLst>
    <p:embeddedFont>
      <p:font typeface="Caveat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4" roundtripDataSignature="AMtx7mhQjY9FZckNucGOLfvMpMXdzLfQ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aveat-bold.fntdata"/><Relationship Id="rId12" Type="http://schemas.openxmlformats.org/officeDocument/2006/relationships/font" Target="fonts/Cave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30" name="Google Shape;130;p5:notes"/>
          <p:cNvSpPr txBox="1"/>
          <p:nvPr/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title"/>
          </p:nvPr>
        </p:nvSpPr>
        <p:spPr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0" type="dt"/>
          </p:nvPr>
        </p:nvSpPr>
        <p:spPr>
          <a:xfrm>
            <a:off x="457200" y="6245225"/>
            <a:ext cx="2128838" cy="471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1" type="ftr"/>
          </p:nvPr>
        </p:nvSpPr>
        <p:spPr>
          <a:xfrm>
            <a:off x="3124200" y="6245225"/>
            <a:ext cx="2890838" cy="471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2" type="sldNum"/>
          </p:nvPr>
        </p:nvSpPr>
        <p:spPr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diagrama u organigrama" type="dgm">
  <p:cSld name="DIAGRAM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/>
          <p:nvPr>
            <p:ph idx="2" type="dgm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1" name="Google Shape;51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2" name="Google Shape;5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9" name="Google Shape;59;p1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1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>
            <p:ph type="title"/>
          </p:nvPr>
        </p:nvSpPr>
        <p:spPr>
          <a:xfrm>
            <a:off x="457200" y="285728"/>
            <a:ext cx="8224838" cy="1214446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62962"/>
              <a:buFont typeface="Calibri"/>
              <a:buNone/>
            </a:pPr>
            <a:br>
              <a:rPr lang="es-ES">
                <a:solidFill>
                  <a:srgbClr val="7030A0"/>
                </a:solidFill>
              </a:rPr>
            </a:br>
            <a:r>
              <a:rPr b="1" lang="es-ES">
                <a:solidFill>
                  <a:srgbClr val="7030A0"/>
                </a:solidFill>
                <a:latin typeface="Arial Rounded"/>
                <a:ea typeface="Arial Rounded"/>
                <a:cs typeface="Arial Rounded"/>
                <a:sym typeface="Arial Rounded"/>
              </a:rPr>
              <a:t>ESCOLA  CATALUNYA</a:t>
            </a:r>
            <a:br>
              <a:rPr lang="es-ES">
                <a:solidFill>
                  <a:srgbClr val="7030A0"/>
                </a:solidFill>
              </a:rPr>
            </a:br>
            <a:r>
              <a:rPr b="1" lang="es-ES" sz="2700"/>
              <a:t>Atenció a alumnes amb dèficit auditiu </a:t>
            </a:r>
            <a:r>
              <a:rPr lang="es-ES" sz="2700"/>
              <a:t>des del curs </a:t>
            </a:r>
            <a:r>
              <a:rPr b="1" lang="es-ES" sz="2700"/>
              <a:t>2001-2002</a:t>
            </a:r>
            <a:br>
              <a:rPr lang="es-ES" sz="2700"/>
            </a:br>
            <a:r>
              <a:rPr lang="es-ES" sz="2700"/>
              <a:t>PROJECTE </a:t>
            </a:r>
            <a:r>
              <a:rPr b="1" lang="es-ES" sz="2700"/>
              <a:t>SIAL</a:t>
            </a:r>
            <a:r>
              <a:rPr lang="es-ES" sz="2700"/>
              <a:t> (Suport Intensiu a l’Audició i el Llenguatge)</a:t>
            </a:r>
            <a:br>
              <a:rPr lang="es-ES" sz="2700"/>
            </a:br>
            <a:br>
              <a:rPr lang="es-ES" sz="2700"/>
            </a:br>
            <a:r>
              <a:rPr lang="es-ES" sz="2700"/>
              <a:t> </a:t>
            </a:r>
            <a:endParaRPr sz="2700"/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538" y="1785926"/>
            <a:ext cx="7072362" cy="3786214"/>
          </a:xfrm>
          <a:prstGeom prst="rect">
            <a:avLst/>
          </a:prstGeom>
          <a:noFill/>
          <a:ln cap="flat" cmpd="sng" w="2857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16" y="5608240"/>
            <a:ext cx="2157407" cy="124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</a:pPr>
            <a:r>
              <a:rPr b="1" lang="es-ES" sz="2400">
                <a:solidFill>
                  <a:schemeClr val="accent2"/>
                </a:solidFill>
              </a:rPr>
              <a:t>RECURSOS HUMANS DE LES ESCOLES AMB PROJECTE SIAL</a:t>
            </a:r>
            <a:endParaRPr/>
          </a:p>
        </p:txBody>
      </p:sp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857224" y="1142984"/>
            <a:ext cx="7358114" cy="1714512"/>
          </a:xfrm>
          <a:prstGeom prst="rect">
            <a:avLst/>
          </a:prstGeom>
          <a:solidFill>
            <a:srgbClr val="F2DADA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 sz="2800"/>
              <a:t>      </a:t>
            </a:r>
            <a:r>
              <a:rPr lang="es-ES" sz="2800"/>
              <a:t>                   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 sz="2800"/>
              <a:t>                   </a:t>
            </a:r>
            <a:r>
              <a:rPr b="1" lang="es-ES" sz="2800">
                <a:solidFill>
                  <a:srgbClr val="974806"/>
                </a:solidFill>
              </a:rPr>
              <a:t>Logopedes</a:t>
            </a:r>
            <a:r>
              <a:rPr b="1" lang="es-ES" sz="2800">
                <a:solidFill>
                  <a:srgbClr val="F4F0E2"/>
                </a:solidFill>
              </a:rPr>
              <a:t> depenents del </a:t>
            </a:r>
            <a:r>
              <a:rPr b="1" lang="es-ES" sz="2800"/>
              <a:t>CREDA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rgbClr val="F4F0E2"/>
              </a:buClr>
              <a:buSzPct val="100000"/>
              <a:buFont typeface="Calibri"/>
              <a:buNone/>
            </a:pPr>
            <a:r>
              <a:rPr b="1" lang="es-ES" sz="2800">
                <a:solidFill>
                  <a:srgbClr val="F4F0E2"/>
                </a:solidFill>
              </a:rPr>
              <a:t>                       </a:t>
            </a:r>
            <a:r>
              <a:rPr b="1" lang="es-ES" sz="2800">
                <a:solidFill>
                  <a:srgbClr val="974806"/>
                </a:solidFill>
              </a:rPr>
              <a:t>MALLs </a:t>
            </a:r>
            <a:r>
              <a:rPr b="1" lang="es-ES" sz="2800">
                <a:solidFill>
                  <a:srgbClr val="F4F0E2"/>
                </a:solidFill>
              </a:rPr>
              <a:t>depenents de </a:t>
            </a:r>
            <a:r>
              <a:rPr b="1" lang="es-ES" sz="2800"/>
              <a:t>l’escola</a:t>
            </a:r>
            <a:endParaRPr b="1" sz="2800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/>
              <a:t> </a:t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928926" y="3214686"/>
            <a:ext cx="3643338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   RECURSOS  EXTERNS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EAP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SSAP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CDIAP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CSMIJ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SEETDIC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Altres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ES" sz="3600"/>
              <a:t>Qui constitueix </a:t>
            </a:r>
            <a:r>
              <a:rPr b="1" i="1" lang="es-ES" sz="3600"/>
              <a:t>el nostre Equip</a:t>
            </a:r>
            <a:r>
              <a:rPr lang="es-ES" sz="3600"/>
              <a:t> </a:t>
            </a:r>
            <a:r>
              <a:rPr b="1" i="1" lang="es-ES" sz="3600"/>
              <a:t>SIAL</a:t>
            </a:r>
            <a:r>
              <a:rPr lang="es-ES" sz="3600"/>
              <a:t>?</a:t>
            </a:r>
            <a:endParaRPr sz="3600"/>
          </a:p>
        </p:txBody>
      </p:sp>
      <p:sp>
        <p:nvSpPr>
          <p:cNvPr id="114" name="Google Shape;114;p3"/>
          <p:cNvSpPr txBox="1"/>
          <p:nvPr>
            <p:ph idx="4294967295" type="body"/>
          </p:nvPr>
        </p:nvSpPr>
        <p:spPr>
          <a:xfrm>
            <a:off x="990600" y="1600200"/>
            <a:ext cx="8153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s-ES"/>
              <a:t>                      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3"/>
          <p:cNvGrpSpPr/>
          <p:nvPr/>
        </p:nvGrpSpPr>
        <p:grpSpPr>
          <a:xfrm>
            <a:off x="503237" y="1666875"/>
            <a:ext cx="8076667" cy="4642747"/>
            <a:chOff x="369" y="999"/>
            <a:chExt cx="1858" cy="761"/>
          </a:xfrm>
        </p:grpSpPr>
        <p:cxnSp>
          <p:nvCxnSpPr>
            <p:cNvPr id="116" name="Google Shape;116;p3"/>
            <p:cNvCxnSpPr>
              <a:stCxn id="117" idx="0"/>
              <a:endCxn id="118" idx="2"/>
            </p:cNvCxnSpPr>
            <p:nvPr/>
          </p:nvCxnSpPr>
          <p:spPr>
            <a:xfrm>
              <a:off x="1495" y="1131"/>
              <a:ext cx="0" cy="600"/>
            </a:xfrm>
            <a:prstGeom prst="bentConnector3">
              <a:avLst>
                <a:gd fmla="val 489582" name="adj1"/>
              </a:avLst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19" name="Google Shape;119;p3"/>
            <p:cNvCxnSpPr>
              <a:stCxn id="120" idx="0"/>
              <a:endCxn id="118" idx="2"/>
            </p:cNvCxnSpPr>
            <p:nvPr/>
          </p:nvCxnSpPr>
          <p:spPr>
            <a:xfrm rot="10800000">
              <a:off x="1101" y="1131"/>
              <a:ext cx="0" cy="600"/>
            </a:xfrm>
            <a:prstGeom prst="bentConnector3">
              <a:avLst>
                <a:gd fmla="val 489582" name="adj1"/>
              </a:avLst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18" name="Google Shape;118;p3"/>
            <p:cNvSpPr/>
            <p:nvPr/>
          </p:nvSpPr>
          <p:spPr>
            <a:xfrm>
              <a:off x="873" y="999"/>
              <a:ext cx="864" cy="288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b="0" i="0" lang="es-ES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Membres de l’Equip</a:t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69" y="1431"/>
              <a:ext cx="864" cy="329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s-ES" sz="2000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MALLs</a:t>
              </a:r>
              <a:r>
                <a:rPr b="1" lang="es-E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363" y="1431"/>
              <a:ext cx="864" cy="329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s-ES" sz="2000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Logopedes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639701" y="476672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ES" sz="3600"/>
              <a:t>L’Equip </a:t>
            </a:r>
            <a:r>
              <a:rPr b="1" lang="es-ES" sz="3600"/>
              <a:t>SIAL</a:t>
            </a:r>
            <a:r>
              <a:rPr lang="es-ES" sz="3600"/>
              <a:t> en el </a:t>
            </a:r>
            <a:r>
              <a:rPr b="1" lang="es-ES" sz="3600"/>
              <a:t>Marc de l’Escola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1979712" y="1340768"/>
            <a:ext cx="6696744" cy="5517232"/>
          </a:xfrm>
          <a:prstGeom prst="rect">
            <a:avLst/>
          </a:prstGeom>
          <a:blipFill rotWithShape="1">
            <a:blip r:embed="rId3">
              <a:alphaModFix amt="37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 txBox="1"/>
          <p:nvPr>
            <p:ph idx="1" type="body"/>
          </p:nvPr>
        </p:nvSpPr>
        <p:spPr>
          <a:xfrm>
            <a:off x="639701" y="2060848"/>
            <a:ext cx="8137525" cy="2953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b="1" lang="es-ES" sz="2800">
                <a:solidFill>
                  <a:srgbClr val="002060"/>
                </a:solidFill>
              </a:rPr>
              <a:t>Un equip més </a:t>
            </a:r>
            <a:r>
              <a:rPr lang="es-ES" sz="2800">
                <a:solidFill>
                  <a:srgbClr val="366092"/>
                </a:solidFill>
              </a:rPr>
              <a:t>de l’escola amb les seves funcions.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s-ES" sz="2800">
                <a:solidFill>
                  <a:srgbClr val="366092"/>
                </a:solidFill>
              </a:rPr>
              <a:t>Representació a la</a:t>
            </a:r>
            <a:r>
              <a:rPr b="1" lang="es-ES" sz="2800">
                <a:solidFill>
                  <a:srgbClr val="366092"/>
                </a:solidFill>
              </a:rPr>
              <a:t> </a:t>
            </a:r>
            <a:r>
              <a:rPr b="1" lang="es-ES" sz="2800">
                <a:solidFill>
                  <a:srgbClr val="002060"/>
                </a:solidFill>
              </a:rPr>
              <a:t>CAD</a:t>
            </a:r>
            <a:r>
              <a:rPr lang="es-ES" sz="2800">
                <a:solidFill>
                  <a:srgbClr val="002060"/>
                </a:solidFill>
              </a:rPr>
              <a:t>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</a:pPr>
            <a:r>
              <a:rPr lang="es-ES" sz="2800">
                <a:solidFill>
                  <a:srgbClr val="366092"/>
                </a:solidFill>
              </a:rPr>
              <a:t>Formant part en els </a:t>
            </a:r>
            <a:r>
              <a:rPr b="1" lang="es-ES" sz="2800">
                <a:solidFill>
                  <a:srgbClr val="002060"/>
                </a:solidFill>
              </a:rPr>
              <a:t>criteris d’atenció a la</a:t>
            </a:r>
            <a:r>
              <a:rPr lang="es-ES" sz="2800">
                <a:solidFill>
                  <a:srgbClr val="002060"/>
                </a:solidFill>
              </a:rPr>
              <a:t> </a:t>
            </a:r>
            <a:r>
              <a:rPr b="1" lang="es-ES" sz="2800">
                <a:solidFill>
                  <a:srgbClr val="002060"/>
                </a:solidFill>
              </a:rPr>
              <a:t>diversitat</a:t>
            </a:r>
            <a:r>
              <a:rPr lang="es-ES" sz="2800">
                <a:solidFill>
                  <a:srgbClr val="002060"/>
                </a:solidFill>
              </a:rPr>
              <a:t> </a:t>
            </a:r>
            <a:r>
              <a:rPr lang="es-ES" sz="2800">
                <a:solidFill>
                  <a:srgbClr val="366092"/>
                </a:solidFill>
              </a:rPr>
              <a:t>de l’escola, </a:t>
            </a:r>
            <a:r>
              <a:rPr b="1" lang="es-ES" sz="2800"/>
              <a:t>fomentant la inclusió</a:t>
            </a:r>
            <a:r>
              <a:rPr lang="es-ES" sz="2800">
                <a:solidFill>
                  <a:srgbClr val="366092"/>
                </a:solidFill>
              </a:rPr>
              <a:t>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s-ES" sz="2800"/>
              <a:t>Participació activa </a:t>
            </a:r>
            <a:r>
              <a:rPr lang="es-ES" sz="2800">
                <a:solidFill>
                  <a:srgbClr val="366092"/>
                </a:solidFill>
              </a:rPr>
              <a:t>en tots els projectes d’escola.</a:t>
            </a:r>
            <a:endParaRPr sz="2800">
              <a:solidFill>
                <a:srgbClr val="366092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/>
          <p:nvPr/>
        </p:nvSpPr>
        <p:spPr>
          <a:xfrm>
            <a:off x="1549793" y="228600"/>
            <a:ext cx="6191223" cy="10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Què fem les logopedes i les MALLs?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Tasques compartides</a:t>
            </a:r>
            <a:endParaRPr/>
          </a:p>
        </p:txBody>
      </p:sp>
      <p:sp>
        <p:nvSpPr>
          <p:cNvPr id="135" name="Google Shape;135;p5"/>
          <p:cNvSpPr txBox="1"/>
          <p:nvPr/>
        </p:nvSpPr>
        <p:spPr>
          <a:xfrm>
            <a:off x="539750" y="1484313"/>
            <a:ext cx="7848600" cy="452649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Anticipació de conceptes i verificació.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2400"/>
              <a:buFont typeface="Arial"/>
              <a:buChar char="•"/>
            </a:pPr>
            <a:r>
              <a:rPr b="1" lang="es-ES" sz="24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Col·laboració amb el tutor/a en l'elaboració i el seguiment del PI.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Coordinació amb tutors/es i especialistes.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2400"/>
              <a:buFont typeface="Arial"/>
              <a:buChar char="•"/>
            </a:pPr>
            <a:r>
              <a:rPr b="1" lang="es-ES" sz="24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Col·laborar en els aspectes d’organització de l’aula i de l’escola que facilitin la inclusió i atenció de l’alumne sord.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Acompanyar l’alumne sord en el seu procés de maduració tenint cura tant dels aspectes cognitius, socials i emocionals.</a:t>
            </a:r>
            <a:endParaRPr/>
          </a:p>
          <a:p>
            <a:pPr indent="-152400" lvl="1" marL="0" marR="0" rtl="0" algn="l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2400"/>
              <a:buFont typeface="Arial"/>
              <a:buChar char="•"/>
            </a:pPr>
            <a:r>
              <a:rPr b="1" i="0" lang="es-ES" sz="24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Avaluació conjunta</a:t>
            </a:r>
            <a:r>
              <a:rPr b="0" i="0" lang="es-ES" sz="24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: Mestre tutor / Especialistes / Malls / Logopedes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es-ES" sz="3600">
                <a:latin typeface="Arial"/>
                <a:ea typeface="Arial"/>
                <a:cs typeface="Arial"/>
                <a:sym typeface="Arial"/>
              </a:rPr>
            </a:br>
            <a:r>
              <a:rPr b="1" lang="es-ES" sz="3600">
                <a:highlight>
                  <a:srgbClr val="FCE5CD"/>
                </a:highlight>
                <a:latin typeface="Caveat"/>
                <a:ea typeface="Caveat"/>
                <a:cs typeface="Caveat"/>
                <a:sym typeface="Caveat"/>
              </a:rPr>
              <a:t>UN  CAMÍ COMPARTIT…</a:t>
            </a:r>
            <a:br>
              <a:rPr lang="es-ES" sz="3600">
                <a:highlight>
                  <a:srgbClr val="FCE5CD"/>
                </a:highlight>
                <a:latin typeface="Arial"/>
                <a:ea typeface="Arial"/>
                <a:cs typeface="Arial"/>
                <a:sym typeface="Arial"/>
              </a:rPr>
            </a:br>
            <a:endParaRPr sz="3600">
              <a:highlight>
                <a:srgbClr val="FCE5CD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 txBox="1"/>
          <p:nvPr>
            <p:ph idx="1" type="body"/>
          </p:nvPr>
        </p:nvSpPr>
        <p:spPr>
          <a:xfrm>
            <a:off x="428596" y="1428736"/>
            <a:ext cx="8186766" cy="4757758"/>
          </a:xfrm>
          <a:prstGeom prst="rect">
            <a:avLst/>
          </a:prstGeom>
          <a:solidFill>
            <a:srgbClr val="FDE9D8"/>
          </a:solidFill>
          <a:ln cap="flat" cmpd="sng" w="127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rgbClr val="FFC000"/>
              </a:solidFill>
            </a:endParaRPr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918" y="2143116"/>
            <a:ext cx="5625941" cy="3711828"/>
          </a:xfrm>
          <a:prstGeom prst="rect">
            <a:avLst/>
          </a:prstGeom>
          <a:noFill/>
          <a:ln cap="flat" cmpd="sng" w="38100">
            <a:solidFill>
              <a:srgbClr val="E36C09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2018-09-30T19:47:29Z</dcterms:created>
  <dc:creator>Laura Bringué Roqué</dc:creator>
</cp:coreProperties>
</file>