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Overlock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1" roundtripDataSignature="AMtx7mhZ887SzO3JF0ynTxUxWSQvpQMU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verlock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verlock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verlock-italic.fntdata"/><Relationship Id="rId6" Type="http://schemas.openxmlformats.org/officeDocument/2006/relationships/slide" Target="slides/slide1.xml"/><Relationship Id="rId18" Type="http://schemas.openxmlformats.org/officeDocument/2006/relationships/font" Target="fonts/Overlock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3" name="Google Shape;28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8" name="Google Shape;29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3" name="Google Shape;18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3" name="Google Shape;20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3" name="Google Shape;22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3" name="Google Shape;24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3" name="Google Shape;26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t d'imatges de escola bellaterra"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57200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escola bellaterra"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312" y="0"/>
            <a:ext cx="4624387" cy="1136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_0077.jpg"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714179"/>
            <a:ext cx="9144000" cy="514382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0" y="1928802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BENVINGUTS AL CURS 2020-2021</a:t>
            </a:r>
            <a:endParaRPr b="1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214282" y="5429264"/>
            <a:ext cx="871543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Hola a tothom. Queden pocs dies per començar el curs. Un curs diferent. Tenim ganes que comenci i entomar aquest repte. Però per a que les coses rutllin, us hem d’explicar alguns canvis en el funcionament de l’escola. Segur que entre totes les persones que estimem l’Escoleta, farem que tot rutlli i recordarem aquest curs d’una manera especial.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t d'imatges de escola bellaterra" id="285" name="Google Shape;28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57200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escola bellaterra" id="286" name="Google Shape;28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0"/>
            <a:ext cx="45720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0"/>
          <p:cNvSpPr txBox="1"/>
          <p:nvPr/>
        </p:nvSpPr>
        <p:spPr>
          <a:xfrm>
            <a:off x="57150" y="873125"/>
            <a:ext cx="9029700" cy="1123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0"/>
          <p:cNvSpPr txBox="1"/>
          <p:nvPr/>
        </p:nvSpPr>
        <p:spPr>
          <a:xfrm>
            <a:off x="2147483600" y="2147483600"/>
            <a:ext cx="2147482727" cy="733366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verlock"/>
              <a:buNone/>
            </a:pPr>
            <a:r>
              <a:rPr b="0" i="0" lang="es-ES" sz="2400" u="none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Presentació mestres i personal de l’escola.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ultat d'imatges de escola bellaterra" id="289" name="Google Shape;28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7483600" y="2147483600"/>
            <a:ext cx="524192500" cy="50655063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0"/>
          <p:cNvSpPr txBox="1"/>
          <p:nvPr/>
        </p:nvSpPr>
        <p:spPr>
          <a:xfrm>
            <a:off x="0" y="1071546"/>
            <a:ext cx="9144000" cy="4647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ACTUAREM EN CAS DE TENIR UN GRUP CONFINAT?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un grup queda confinat, les classes seguiran de manera telemàtica.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1" name="Google Shape;291;p10"/>
          <p:cNvGrpSpPr/>
          <p:nvPr/>
        </p:nvGrpSpPr>
        <p:grpSpPr>
          <a:xfrm>
            <a:off x="3571868" y="1857364"/>
            <a:ext cx="2100772" cy="2095642"/>
            <a:chOff x="5214942" y="2428868"/>
            <a:chExt cx="2100772" cy="2095642"/>
          </a:xfrm>
        </p:grpSpPr>
        <p:grpSp>
          <p:nvGrpSpPr>
            <p:cNvPr id="292" name="Google Shape;292;p10"/>
            <p:cNvGrpSpPr/>
            <p:nvPr/>
          </p:nvGrpSpPr>
          <p:grpSpPr>
            <a:xfrm>
              <a:off x="5214942" y="2428868"/>
              <a:ext cx="2100772" cy="2095642"/>
              <a:chOff x="3500430" y="642918"/>
              <a:chExt cx="2100772" cy="2095642"/>
            </a:xfrm>
          </p:grpSpPr>
          <p:sp>
            <p:nvSpPr>
              <p:cNvPr id="293" name="Google Shape;293;p10"/>
              <p:cNvSpPr/>
              <p:nvPr/>
            </p:nvSpPr>
            <p:spPr>
              <a:xfrm>
                <a:off x="3500430" y="642918"/>
                <a:ext cx="2100772" cy="209564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0"/>
              <p:cNvSpPr txBox="1"/>
              <p:nvPr/>
            </p:nvSpPr>
            <p:spPr>
              <a:xfrm>
                <a:off x="3786182" y="1000108"/>
                <a:ext cx="160070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5" name="Google Shape;295;p10"/>
            <p:cNvSpPr txBox="1"/>
            <p:nvPr/>
          </p:nvSpPr>
          <p:spPr>
            <a:xfrm>
              <a:off x="5286380" y="2857496"/>
              <a:ext cx="2000264" cy="1323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L’ESCOLA CONTINUARÀ DE MANERA TELEMÀTICA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t d'imatges de escola bellaterra" id="300" name="Google Shape;30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7422" y="1500174"/>
            <a:ext cx="4219574" cy="40005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escola bellaterra" id="301" name="Google Shape;30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57200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escola bellaterra" id="302" name="Google Shape;30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2312" y="0"/>
            <a:ext cx="4624387" cy="113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t d'imatges de escola bellaterra"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57200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escola bellaterra"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0"/>
            <a:ext cx="45720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57150" y="873125"/>
            <a:ext cx="9029700" cy="1123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2147483600" y="2147483600"/>
            <a:ext cx="2147482727" cy="733366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verlock"/>
              <a:buNone/>
            </a:pPr>
            <a:r>
              <a:rPr b="0" i="0" lang="es-ES" sz="2400" u="none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Presentació mestres i personal de l’escola.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ultat d'imatges de escola bellaterra" id="101" name="Google Shape;10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7483600" y="2147483600"/>
            <a:ext cx="524192500" cy="50655063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0" y="1071546"/>
            <a:ext cx="9144000" cy="624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SERÀ L’ESCOLA AQUEST ANY?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 organitzarem per grups de convivència de 25 alumnes i una tutora.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L’espai de treball de cada grup serà l’aula, la terrasseta i l’espai exterior.</a:t>
            </a:r>
            <a:endParaRPr/>
          </a:p>
          <a:p>
            <a:pPr indent="-1270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 grups estables no es podran barrejar.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material de l’aula serà només d’us d’un sol grup.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-Tindrem més hores de mestres de reforç a l’aula.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-Farem desdoblaments del grup i classes a l’exterior sempre que puguem.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-Els alumnes de 1r a 6è han d’anar amb mascaretes quan siguin a l’aula.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-Es faran colònies i sortides segons la normativa vigent.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103;p2"/>
          <p:cNvGrpSpPr/>
          <p:nvPr/>
        </p:nvGrpSpPr>
        <p:grpSpPr>
          <a:xfrm>
            <a:off x="214282" y="1785926"/>
            <a:ext cx="2100772" cy="2095642"/>
            <a:chOff x="2195736" y="2132856"/>
            <a:chExt cx="1872208" cy="1656184"/>
          </a:xfrm>
        </p:grpSpPr>
        <p:sp>
          <p:nvSpPr>
            <p:cNvPr id="104" name="Google Shape;104;p2"/>
            <p:cNvSpPr/>
            <p:nvPr/>
          </p:nvSpPr>
          <p:spPr>
            <a:xfrm>
              <a:off x="2195736" y="2132856"/>
              <a:ext cx="1872208" cy="16561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2348974" y="2564904"/>
              <a:ext cx="1591639" cy="8026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GRUPS DE CONVIVÈNCIA ESTABLES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2"/>
          <p:cNvGrpSpPr/>
          <p:nvPr/>
        </p:nvGrpSpPr>
        <p:grpSpPr>
          <a:xfrm>
            <a:off x="3464711" y="1785926"/>
            <a:ext cx="2100772" cy="2095642"/>
            <a:chOff x="3500430" y="642918"/>
            <a:chExt cx="2100772" cy="2095642"/>
          </a:xfrm>
        </p:grpSpPr>
        <p:sp>
          <p:nvSpPr>
            <p:cNvPr id="107" name="Google Shape;107;p2"/>
            <p:cNvSpPr/>
            <p:nvPr/>
          </p:nvSpPr>
          <p:spPr>
            <a:xfrm>
              <a:off x="3500430" y="642918"/>
              <a:ext cx="2100772" cy="209564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3786182" y="857232"/>
              <a:ext cx="1600706" cy="1754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MESTRES I ALUMNES AMB MASCARETA </a:t>
              </a:r>
              <a:r>
                <a:rPr lang="es-E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(EXCEPTE INFANTS DE PARVULARI)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6715140" y="1785926"/>
            <a:ext cx="2100772" cy="2095642"/>
            <a:chOff x="3500430" y="642918"/>
            <a:chExt cx="2100772" cy="2095642"/>
          </a:xfrm>
        </p:grpSpPr>
        <p:sp>
          <p:nvSpPr>
            <p:cNvPr id="110" name="Google Shape;110;p2"/>
            <p:cNvSpPr/>
            <p:nvPr/>
          </p:nvSpPr>
          <p:spPr>
            <a:xfrm>
              <a:off x="3500430" y="642918"/>
              <a:ext cx="2100772" cy="209564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3786182" y="1142984"/>
              <a:ext cx="160070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ESPAIS DE TREBALL NO COMPARTITS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t d'imatges de escola bellaterra" id="116" name="Google Shape;1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57200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escola bellaterra" id="117" name="Google Shape;1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0"/>
            <a:ext cx="45720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57150" y="873125"/>
            <a:ext cx="9029700" cy="1123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2147483600" y="2147483600"/>
            <a:ext cx="2147482727" cy="733366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verlock"/>
              <a:buNone/>
            </a:pPr>
            <a:r>
              <a:rPr b="0" i="0" lang="es-ES" sz="2400" u="none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Presentació mestres i personal de l’escola.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ultat d'imatges de escola bellaterra" id="120" name="Google Shape;12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7483600" y="2147483600"/>
            <a:ext cx="524192500" cy="50655063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/>
          <p:nvPr/>
        </p:nvSpPr>
        <p:spPr>
          <a:xfrm>
            <a:off x="0" y="1071546"/>
            <a:ext cx="9144000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ENTRATEM I SORTIREM DE L’ESCOLA?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-Protegim els espais: els adults evitarem circular massa pels patis.</a:t>
            </a:r>
            <a:endParaRPr/>
          </a:p>
          <a:p>
            <a:pPr indent="-1270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famílies non entrareu a l’edifici.</a:t>
            </a:r>
            <a:endParaRPr/>
          </a:p>
          <a:p>
            <a:pPr indent="-1270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-Només pot acompanyar a cada infant un adult.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famílies haureu de vetllar per no venir amb símptomes de covid-19.</a:t>
            </a:r>
            <a:endParaRPr/>
          </a:p>
          <a:p>
            <a:pPr indent="-1270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 haurà un punt de trobada per a cada grup estable de convivencia.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3"/>
          <p:cNvGrpSpPr/>
          <p:nvPr/>
        </p:nvGrpSpPr>
        <p:grpSpPr>
          <a:xfrm>
            <a:off x="357158" y="1857364"/>
            <a:ext cx="2100772" cy="2095642"/>
            <a:chOff x="5214942" y="2428868"/>
            <a:chExt cx="2100772" cy="2095642"/>
          </a:xfrm>
        </p:grpSpPr>
        <p:grpSp>
          <p:nvGrpSpPr>
            <p:cNvPr id="123" name="Google Shape;123;p3"/>
            <p:cNvGrpSpPr/>
            <p:nvPr/>
          </p:nvGrpSpPr>
          <p:grpSpPr>
            <a:xfrm>
              <a:off x="5214942" y="2428868"/>
              <a:ext cx="2100772" cy="2095642"/>
              <a:chOff x="3500430" y="642918"/>
              <a:chExt cx="2100772" cy="2095642"/>
            </a:xfrm>
          </p:grpSpPr>
          <p:sp>
            <p:nvSpPr>
              <p:cNvPr id="124" name="Google Shape;124;p3"/>
              <p:cNvSpPr/>
              <p:nvPr/>
            </p:nvSpPr>
            <p:spPr>
              <a:xfrm>
                <a:off x="3500430" y="642918"/>
                <a:ext cx="2100772" cy="209564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3"/>
              <p:cNvSpPr txBox="1"/>
              <p:nvPr/>
            </p:nvSpPr>
            <p:spPr>
              <a:xfrm>
                <a:off x="3786182" y="1000108"/>
                <a:ext cx="160070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6" name="Google Shape;126;p3"/>
            <p:cNvSpPr txBox="1"/>
            <p:nvPr/>
          </p:nvSpPr>
          <p:spPr>
            <a:xfrm>
              <a:off x="5500694" y="2786058"/>
              <a:ext cx="160070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 FAMÍLIES NO ENTRARAN ALS EDIFICIS.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3464711" y="1857364"/>
            <a:ext cx="2100772" cy="2095642"/>
            <a:chOff x="5214942" y="2428868"/>
            <a:chExt cx="2100772" cy="2095642"/>
          </a:xfrm>
        </p:grpSpPr>
        <p:grpSp>
          <p:nvGrpSpPr>
            <p:cNvPr id="128" name="Google Shape;128;p3"/>
            <p:cNvGrpSpPr/>
            <p:nvPr/>
          </p:nvGrpSpPr>
          <p:grpSpPr>
            <a:xfrm>
              <a:off x="5214942" y="2428868"/>
              <a:ext cx="2100772" cy="2095642"/>
              <a:chOff x="3500430" y="642918"/>
              <a:chExt cx="2100772" cy="2095642"/>
            </a:xfrm>
          </p:grpSpPr>
          <p:sp>
            <p:nvSpPr>
              <p:cNvPr id="129" name="Google Shape;129;p3"/>
              <p:cNvSpPr/>
              <p:nvPr/>
            </p:nvSpPr>
            <p:spPr>
              <a:xfrm>
                <a:off x="3500430" y="642918"/>
                <a:ext cx="2100772" cy="209564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3"/>
              <p:cNvSpPr txBox="1"/>
              <p:nvPr/>
            </p:nvSpPr>
            <p:spPr>
              <a:xfrm>
                <a:off x="3786182" y="1000108"/>
                <a:ext cx="160070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1" name="Google Shape;131;p3"/>
            <p:cNvSpPr txBox="1"/>
            <p:nvPr/>
          </p:nvSpPr>
          <p:spPr>
            <a:xfrm>
              <a:off x="5500694" y="2786058"/>
              <a:ext cx="160070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 ADULT PER INFANT. AMB MASCARETA </a:t>
              </a:r>
              <a:endParaRPr/>
            </a:p>
          </p:txBody>
        </p:sp>
      </p:grpSp>
      <p:grpSp>
        <p:nvGrpSpPr>
          <p:cNvPr id="132" name="Google Shape;132;p3"/>
          <p:cNvGrpSpPr/>
          <p:nvPr/>
        </p:nvGrpSpPr>
        <p:grpSpPr>
          <a:xfrm>
            <a:off x="6572264" y="1857364"/>
            <a:ext cx="2100772" cy="2095642"/>
            <a:chOff x="5214942" y="2428868"/>
            <a:chExt cx="2100772" cy="2095642"/>
          </a:xfrm>
        </p:grpSpPr>
        <p:grpSp>
          <p:nvGrpSpPr>
            <p:cNvPr id="133" name="Google Shape;133;p3"/>
            <p:cNvGrpSpPr/>
            <p:nvPr/>
          </p:nvGrpSpPr>
          <p:grpSpPr>
            <a:xfrm>
              <a:off x="5214942" y="2428868"/>
              <a:ext cx="2100772" cy="2095642"/>
              <a:chOff x="3500430" y="642918"/>
              <a:chExt cx="2100772" cy="209564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3500430" y="642918"/>
                <a:ext cx="2100772" cy="209564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3"/>
              <p:cNvSpPr txBox="1"/>
              <p:nvPr/>
            </p:nvSpPr>
            <p:spPr>
              <a:xfrm>
                <a:off x="3786182" y="1000108"/>
                <a:ext cx="160070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6" name="Google Shape;136;p3"/>
            <p:cNvSpPr txBox="1"/>
            <p:nvPr/>
          </p:nvSpPr>
          <p:spPr>
            <a:xfrm>
              <a:off x="5357818" y="2928934"/>
              <a:ext cx="178595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PRENDREM LA TEMPERATURA A L’ARRIBADA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/>
          <p:nvPr/>
        </p:nvSpPr>
        <p:spPr>
          <a:xfrm>
            <a:off x="0" y="116633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PORTES PER ON HEU D’ENTRAR I SORTIR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2511464" y="1196753"/>
            <a:ext cx="1063502" cy="584775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P3</a:t>
            </a:r>
            <a:r>
              <a:rPr b="1" lang="es-ES"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ESCALA INTERNA</a:t>
            </a:r>
            <a:endParaRPr b="1" sz="1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3" name="Google Shape;143;p4"/>
          <p:cNvCxnSpPr/>
          <p:nvPr/>
        </p:nvCxnSpPr>
        <p:spPr>
          <a:xfrm rot="10800000">
            <a:off x="3385140" y="1635542"/>
            <a:ext cx="301636" cy="216024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44" name="Google Shape;144;p4"/>
          <p:cNvCxnSpPr/>
          <p:nvPr/>
        </p:nvCxnSpPr>
        <p:spPr>
          <a:xfrm flipH="1" rot="10800000">
            <a:off x="3442028" y="2636912"/>
            <a:ext cx="864096" cy="648072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dash"/>
            <a:round/>
            <a:headEnd len="sm" w="sm" type="none"/>
            <a:tailEnd len="med" w="med" type="stealth"/>
          </a:ln>
        </p:spPr>
      </p:cxnSp>
      <p:grpSp>
        <p:nvGrpSpPr>
          <p:cNvPr id="145" name="Google Shape;145;p4"/>
          <p:cNvGrpSpPr/>
          <p:nvPr/>
        </p:nvGrpSpPr>
        <p:grpSpPr>
          <a:xfrm>
            <a:off x="1609742" y="652060"/>
            <a:ext cx="7534258" cy="6205940"/>
            <a:chOff x="725701" y="652060"/>
            <a:chExt cx="8162113" cy="6205940"/>
          </a:xfrm>
        </p:grpSpPr>
        <p:grpSp>
          <p:nvGrpSpPr>
            <p:cNvPr id="146" name="Google Shape;146;p4"/>
            <p:cNvGrpSpPr/>
            <p:nvPr/>
          </p:nvGrpSpPr>
          <p:grpSpPr>
            <a:xfrm>
              <a:off x="725701" y="652060"/>
              <a:ext cx="8162113" cy="6205940"/>
              <a:chOff x="725701" y="652060"/>
              <a:chExt cx="8162113" cy="6205940"/>
            </a:xfrm>
          </p:grpSpPr>
          <p:grpSp>
            <p:nvGrpSpPr>
              <p:cNvPr id="147" name="Google Shape;147;p4"/>
              <p:cNvGrpSpPr/>
              <p:nvPr/>
            </p:nvGrpSpPr>
            <p:grpSpPr>
              <a:xfrm>
                <a:off x="725701" y="652060"/>
                <a:ext cx="8162113" cy="6205940"/>
                <a:chOff x="679318" y="465628"/>
                <a:chExt cx="8162113" cy="6205940"/>
              </a:xfrm>
            </p:grpSpPr>
            <p:pic>
              <p:nvPicPr>
                <p:cNvPr id="148" name="Google Shape;148;p4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8157" l="34494" r="7716" t="13717"/>
                <a:stretch/>
              </p:blipFill>
              <p:spPr>
                <a:xfrm>
                  <a:off x="679318" y="465628"/>
                  <a:ext cx="8162113" cy="620373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49" name="Google Shape;149;p4"/>
                <p:cNvSpPr txBox="1"/>
                <p:nvPr/>
              </p:nvSpPr>
              <p:spPr>
                <a:xfrm>
                  <a:off x="4376935" y="674192"/>
                  <a:ext cx="3626025" cy="954107"/>
                </a:xfrm>
                <a:prstGeom prst="rect">
                  <a:avLst/>
                </a:prstGeom>
                <a:solidFill>
                  <a:schemeClr val="lt1">
                    <a:alpha val="70980"/>
                  </a:schemeClr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s-ES" sz="280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PARVULARI, 1r i 2n i 3r</a:t>
                  </a:r>
                  <a:endParaRPr b="1" sz="28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50" name="Google Shape;150;p4"/>
                <p:cNvCxnSpPr/>
                <p:nvPr/>
              </p:nvCxnSpPr>
              <p:spPr>
                <a:xfrm flipH="1">
                  <a:off x="4016896" y="1197412"/>
                  <a:ext cx="432048" cy="503396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C00000"/>
                  </a:solidFill>
                  <a:prstDash val="solid"/>
                  <a:round/>
                  <a:headEnd len="sm" w="sm" type="none"/>
                  <a:tailEnd len="med" w="med" type="stealth"/>
                </a:ln>
              </p:spPr>
            </p:cxnSp>
            <p:sp>
              <p:nvSpPr>
                <p:cNvPr id="151" name="Google Shape;151;p4"/>
                <p:cNvSpPr txBox="1"/>
                <p:nvPr/>
              </p:nvSpPr>
              <p:spPr>
                <a:xfrm>
                  <a:off x="6619552" y="3230706"/>
                  <a:ext cx="1599433" cy="523220"/>
                </a:xfrm>
                <a:prstGeom prst="rect">
                  <a:avLst/>
                </a:prstGeom>
                <a:solidFill>
                  <a:schemeClr val="lt1">
                    <a:alpha val="70980"/>
                  </a:schemeClr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s-ES" sz="280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4t,5è,6è</a:t>
                  </a:r>
                  <a:endParaRPr b="1" sz="28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52" name="Google Shape;152;p4"/>
                <p:cNvCxnSpPr/>
                <p:nvPr/>
              </p:nvCxnSpPr>
              <p:spPr>
                <a:xfrm flipH="1">
                  <a:off x="7257256" y="3788082"/>
                  <a:ext cx="620700" cy="64903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C00000"/>
                  </a:solidFill>
                  <a:prstDash val="solid"/>
                  <a:round/>
                  <a:headEnd len="sm" w="sm" type="none"/>
                  <a:tailEnd len="med" w="med" type="stealth"/>
                </a:ln>
              </p:spPr>
            </p:cxnSp>
            <p:sp>
              <p:nvSpPr>
                <p:cNvPr id="153" name="Google Shape;153;p4"/>
                <p:cNvSpPr txBox="1"/>
                <p:nvPr/>
              </p:nvSpPr>
              <p:spPr>
                <a:xfrm>
                  <a:off x="6609184" y="5821848"/>
                  <a:ext cx="2088232" cy="523220"/>
                </a:xfrm>
                <a:prstGeom prst="rect">
                  <a:avLst/>
                </a:prstGeom>
                <a:solidFill>
                  <a:schemeClr val="lt1">
                    <a:alpha val="70980"/>
                  </a:schemeClr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s-ES" sz="280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4t,5è,6è</a:t>
                  </a:r>
                  <a:endParaRPr b="1" sz="28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54" name="Google Shape;154;p4"/>
                <p:cNvCxnSpPr/>
                <p:nvPr/>
              </p:nvCxnSpPr>
              <p:spPr>
                <a:xfrm rot="10800000">
                  <a:off x="6753200" y="5301208"/>
                  <a:ext cx="504056" cy="504057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C00000"/>
                  </a:solidFill>
                  <a:prstDash val="solid"/>
                  <a:round/>
                  <a:headEnd len="sm" w="sm" type="none"/>
                  <a:tailEnd len="med" w="med" type="stealth"/>
                </a:ln>
              </p:spPr>
            </p:cxnSp>
            <p:cxnSp>
              <p:nvCxnSpPr>
                <p:cNvPr id="155" name="Google Shape;155;p4"/>
                <p:cNvCxnSpPr/>
                <p:nvPr/>
              </p:nvCxnSpPr>
              <p:spPr>
                <a:xfrm flipH="1">
                  <a:off x="2864768" y="1916832"/>
                  <a:ext cx="1512169" cy="1575484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C00000"/>
                  </a:solidFill>
                  <a:prstDash val="dash"/>
                  <a:round/>
                  <a:headEnd len="sm" w="sm" type="none"/>
                  <a:tailEnd len="med" w="med" type="stealth"/>
                </a:ln>
              </p:spPr>
            </p:cxnSp>
            <p:cxnSp>
              <p:nvCxnSpPr>
                <p:cNvPr id="156" name="Google Shape;156;p4"/>
                <p:cNvCxnSpPr/>
                <p:nvPr/>
              </p:nvCxnSpPr>
              <p:spPr>
                <a:xfrm flipH="1">
                  <a:off x="5565328" y="4581128"/>
                  <a:ext cx="1547912" cy="1795276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C00000"/>
                  </a:solidFill>
                  <a:prstDash val="dash"/>
                  <a:round/>
                  <a:headEnd len="sm" w="sm" type="none"/>
                  <a:tailEnd len="med" w="med" type="stealth"/>
                </a:ln>
              </p:spPr>
            </p:cxnSp>
            <p:sp>
              <p:nvSpPr>
                <p:cNvPr id="157" name="Google Shape;157;p4"/>
                <p:cNvSpPr txBox="1"/>
                <p:nvPr/>
              </p:nvSpPr>
              <p:spPr>
                <a:xfrm>
                  <a:off x="2488348" y="6271458"/>
                  <a:ext cx="720080" cy="400110"/>
                </a:xfrm>
                <a:prstGeom prst="rect">
                  <a:avLst/>
                </a:prstGeom>
                <a:solidFill>
                  <a:srgbClr val="C4BD9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0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58" name="Google Shape;158;p4"/>
                <p:cNvCxnSpPr/>
                <p:nvPr/>
              </p:nvCxnSpPr>
              <p:spPr>
                <a:xfrm flipH="1">
                  <a:off x="5457056" y="5301208"/>
                  <a:ext cx="1296144" cy="1368152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C00000"/>
                  </a:solidFill>
                  <a:prstDash val="dash"/>
                  <a:round/>
                  <a:headEnd len="sm" w="sm" type="none"/>
                  <a:tailEnd len="med" w="med" type="stealth"/>
                </a:ln>
              </p:spPr>
            </p:cxnSp>
            <p:sp>
              <p:nvSpPr>
                <p:cNvPr id="159" name="Google Shape;159;p4"/>
                <p:cNvSpPr txBox="1"/>
                <p:nvPr/>
              </p:nvSpPr>
              <p:spPr>
                <a:xfrm rot="2339300">
                  <a:off x="1842933" y="5411707"/>
                  <a:ext cx="2179111" cy="646331"/>
                </a:xfrm>
                <a:prstGeom prst="rect">
                  <a:avLst/>
                </a:prstGeom>
                <a:solidFill>
                  <a:schemeClr val="lt1">
                    <a:alpha val="70980"/>
                  </a:schemeClr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s-ES" sz="160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PUNTS DE TROBADA</a:t>
                  </a:r>
                  <a:endParaRPr/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s-ES" sz="200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4t, 5è, 6è</a:t>
                  </a:r>
                  <a:endParaRPr b="1" sz="20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160;p4"/>
                <p:cNvSpPr txBox="1"/>
                <p:nvPr/>
              </p:nvSpPr>
              <p:spPr>
                <a:xfrm rot="2612149">
                  <a:off x="1021318" y="2651574"/>
                  <a:ext cx="2004939" cy="892552"/>
                </a:xfrm>
                <a:prstGeom prst="rect">
                  <a:avLst/>
                </a:prstGeom>
                <a:solidFill>
                  <a:schemeClr val="lt1">
                    <a:alpha val="70980"/>
                  </a:schemeClr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s-ES" sz="160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PUNTS DE TROBADA</a:t>
                  </a:r>
                  <a:endParaRPr/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s-ES" sz="200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P4 i P5</a:t>
                  </a:r>
                  <a:endParaRPr b="1" sz="20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" name="Google Shape;161;p4"/>
                <p:cNvSpPr txBox="1"/>
                <p:nvPr/>
              </p:nvSpPr>
              <p:spPr>
                <a:xfrm rot="2474430">
                  <a:off x="3637701" y="3461172"/>
                  <a:ext cx="1965797" cy="892552"/>
                </a:xfrm>
                <a:prstGeom prst="rect">
                  <a:avLst/>
                </a:prstGeom>
                <a:solidFill>
                  <a:schemeClr val="lt1">
                    <a:alpha val="70980"/>
                  </a:schemeClr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s-ES" sz="160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PUNTS DE TROBADA</a:t>
                  </a:r>
                  <a:endParaRPr b="1" sz="20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s-ES" sz="200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1r i 2n </a:t>
                  </a:r>
                  <a:endParaRPr b="1" sz="20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62" name="Google Shape;162;p4"/>
                <p:cNvCxnSpPr/>
                <p:nvPr/>
              </p:nvCxnSpPr>
              <p:spPr>
                <a:xfrm>
                  <a:off x="3503536" y="3097849"/>
                  <a:ext cx="476064" cy="403664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C00000"/>
                  </a:solidFill>
                  <a:prstDash val="dash"/>
                  <a:round/>
                  <a:headEnd len="sm" w="sm" type="none"/>
                  <a:tailEnd len="med" w="med" type="stealth"/>
                </a:ln>
              </p:spPr>
            </p:cxnSp>
            <p:cxnSp>
              <p:nvCxnSpPr>
                <p:cNvPr id="163" name="Google Shape;163;p4"/>
                <p:cNvCxnSpPr/>
                <p:nvPr/>
              </p:nvCxnSpPr>
              <p:spPr>
                <a:xfrm flipH="1">
                  <a:off x="3503537" y="1916832"/>
                  <a:ext cx="945407" cy="1181017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C00000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4" name="Google Shape;164;p4"/>
                <p:cNvCxnSpPr/>
                <p:nvPr/>
              </p:nvCxnSpPr>
              <p:spPr>
                <a:xfrm rot="10800000">
                  <a:off x="4016896" y="1700808"/>
                  <a:ext cx="326772" cy="216024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C00000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65" name="Google Shape;165;p4"/>
                <p:cNvCxnSpPr/>
                <p:nvPr/>
              </p:nvCxnSpPr>
              <p:spPr>
                <a:xfrm rot="10800000">
                  <a:off x="4141991" y="1700808"/>
                  <a:ext cx="326772" cy="216024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C00000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66" name="Google Shape;166;p4"/>
                <p:cNvSpPr txBox="1"/>
                <p:nvPr/>
              </p:nvSpPr>
              <p:spPr>
                <a:xfrm>
                  <a:off x="8182981" y="6271458"/>
                  <a:ext cx="645739" cy="400110"/>
                </a:xfrm>
                <a:prstGeom prst="rect">
                  <a:avLst/>
                </a:prstGeom>
                <a:solidFill>
                  <a:srgbClr val="D99593">
                    <a:alpha val="97647"/>
                  </a:srgbClr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0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7" name="Google Shape;167;p4"/>
              <p:cNvSpPr txBox="1"/>
              <p:nvPr/>
            </p:nvSpPr>
            <p:spPr>
              <a:xfrm rot="2474430">
                <a:off x="4372126" y="2446741"/>
                <a:ext cx="1429295" cy="707886"/>
              </a:xfrm>
              <a:prstGeom prst="rect">
                <a:avLst/>
              </a:prstGeom>
              <a:solidFill>
                <a:schemeClr val="lt1">
                  <a:alpha val="7098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ES" sz="12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PUNT DE TROBADA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ES" sz="12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b="1" lang="es-ES" sz="160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3r</a:t>
                </a:r>
                <a:endParaRPr b="1" sz="1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8" name="Google Shape;168;p4"/>
            <p:cNvSpPr txBox="1"/>
            <p:nvPr/>
          </p:nvSpPr>
          <p:spPr>
            <a:xfrm>
              <a:off x="2288704" y="1340768"/>
              <a:ext cx="1716907" cy="830997"/>
            </a:xfrm>
            <a:prstGeom prst="rect">
              <a:avLst/>
            </a:prstGeom>
            <a:solidFill>
              <a:schemeClr val="lt1">
                <a:alpha val="7098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1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P3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16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ESCALA INTERIOR</a:t>
              </a:r>
              <a:endParaRPr b="1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9" name="Google Shape;169;p4"/>
          <p:cNvCxnSpPr/>
          <p:nvPr/>
        </p:nvCxnSpPr>
        <p:spPr>
          <a:xfrm rot="10800000">
            <a:off x="3419872" y="6453336"/>
            <a:ext cx="1512168" cy="404664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dash"/>
            <a:round/>
            <a:headEnd len="sm" w="sm" type="none"/>
            <a:tailEnd len="med" w="med" type="stealth"/>
          </a:ln>
        </p:spPr>
      </p:cxnSp>
      <p:cxnSp>
        <p:nvCxnSpPr>
          <p:cNvPr id="170" name="Google Shape;170;p4"/>
          <p:cNvCxnSpPr/>
          <p:nvPr/>
        </p:nvCxnSpPr>
        <p:spPr>
          <a:xfrm rot="10800000">
            <a:off x="3275856" y="1772816"/>
            <a:ext cx="432048" cy="72008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dash"/>
            <a:round/>
            <a:headEnd len="sm" w="sm" type="none"/>
            <a:tailEnd len="med" w="med" type="stealth"/>
          </a:ln>
        </p:spPr>
      </p:cxnSp>
      <p:grpSp>
        <p:nvGrpSpPr>
          <p:cNvPr id="171" name="Google Shape;171;p4"/>
          <p:cNvGrpSpPr/>
          <p:nvPr/>
        </p:nvGrpSpPr>
        <p:grpSpPr>
          <a:xfrm>
            <a:off x="214282" y="571480"/>
            <a:ext cx="2100772" cy="2095642"/>
            <a:chOff x="5214942" y="2428868"/>
            <a:chExt cx="2100772" cy="2095642"/>
          </a:xfrm>
        </p:grpSpPr>
        <p:grpSp>
          <p:nvGrpSpPr>
            <p:cNvPr id="172" name="Google Shape;172;p4"/>
            <p:cNvGrpSpPr/>
            <p:nvPr/>
          </p:nvGrpSpPr>
          <p:grpSpPr>
            <a:xfrm>
              <a:off x="5214942" y="2428868"/>
              <a:ext cx="2100772" cy="2095642"/>
              <a:chOff x="3500430" y="642918"/>
              <a:chExt cx="2100772" cy="2095642"/>
            </a:xfrm>
          </p:grpSpPr>
          <p:sp>
            <p:nvSpPr>
              <p:cNvPr id="173" name="Google Shape;173;p4"/>
              <p:cNvSpPr/>
              <p:nvPr/>
            </p:nvSpPr>
            <p:spPr>
              <a:xfrm>
                <a:off x="3500430" y="642918"/>
                <a:ext cx="2100772" cy="209564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4"/>
              <p:cNvSpPr txBox="1"/>
              <p:nvPr/>
            </p:nvSpPr>
            <p:spPr>
              <a:xfrm>
                <a:off x="3786182" y="1000108"/>
                <a:ext cx="160070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5" name="Google Shape;175;p4"/>
            <p:cNvSpPr txBox="1"/>
            <p:nvPr/>
          </p:nvSpPr>
          <p:spPr>
            <a:xfrm>
              <a:off x="5500694" y="2928934"/>
              <a:ext cx="160070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CADA GRUP TÉ UN PUNT DE TROBADA.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4"/>
          <p:cNvGrpSpPr/>
          <p:nvPr/>
        </p:nvGrpSpPr>
        <p:grpSpPr>
          <a:xfrm>
            <a:off x="214282" y="2786034"/>
            <a:ext cx="2100772" cy="2095642"/>
            <a:chOff x="5214942" y="2428868"/>
            <a:chExt cx="2100772" cy="2095642"/>
          </a:xfrm>
        </p:grpSpPr>
        <p:grpSp>
          <p:nvGrpSpPr>
            <p:cNvPr id="177" name="Google Shape;177;p4"/>
            <p:cNvGrpSpPr/>
            <p:nvPr/>
          </p:nvGrpSpPr>
          <p:grpSpPr>
            <a:xfrm>
              <a:off x="5214942" y="2428868"/>
              <a:ext cx="2100772" cy="2095642"/>
              <a:chOff x="3500430" y="642918"/>
              <a:chExt cx="2100772" cy="2095642"/>
            </a:xfrm>
          </p:grpSpPr>
          <p:sp>
            <p:nvSpPr>
              <p:cNvPr id="178" name="Google Shape;178;p4"/>
              <p:cNvSpPr/>
              <p:nvPr/>
            </p:nvSpPr>
            <p:spPr>
              <a:xfrm>
                <a:off x="3500430" y="642918"/>
                <a:ext cx="2100772" cy="209564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4"/>
              <p:cNvSpPr txBox="1"/>
              <p:nvPr/>
            </p:nvSpPr>
            <p:spPr>
              <a:xfrm>
                <a:off x="3786182" y="1000108"/>
                <a:ext cx="160070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0" name="Google Shape;180;p4"/>
            <p:cNvSpPr txBox="1"/>
            <p:nvPr/>
          </p:nvSpPr>
          <p:spPr>
            <a:xfrm>
              <a:off x="5500694" y="2714644"/>
              <a:ext cx="1600706" cy="1631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ELS ALUMNES DE 4t, 5è i 6è, ENTREN SOLS.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t d'imatges de escola bellaterra" id="185" name="Google Shape;18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57200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escola bellaterra" id="186" name="Google Shape;18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0"/>
            <a:ext cx="45720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5"/>
          <p:cNvSpPr txBox="1"/>
          <p:nvPr/>
        </p:nvSpPr>
        <p:spPr>
          <a:xfrm>
            <a:off x="57150" y="873125"/>
            <a:ext cx="9029700" cy="1123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2147483600" y="2147483600"/>
            <a:ext cx="2147482727" cy="733366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verlock"/>
              <a:buNone/>
            </a:pPr>
            <a:r>
              <a:rPr b="0" i="0" lang="es-ES" sz="2400" u="none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Presentació mestres i personal de l’escola.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ultat d'imatges de escola bellaterra" id="189" name="Google Shape;18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7483600" y="2147483600"/>
            <a:ext cx="524192500" cy="50655063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5"/>
          <p:cNvSpPr txBox="1"/>
          <p:nvPr/>
        </p:nvSpPr>
        <p:spPr>
          <a:xfrm>
            <a:off x="0" y="1071546"/>
            <a:ext cx="9144000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ENTRATEM I SORTIREM DE L’ESCOLA?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-Les famílies que acompanyin varis fills, s’organitzaran per minimitzar el trànsit pels patis. Poden portar el gran primer i després el petit.</a:t>
            </a:r>
            <a:endParaRPr/>
          </a:p>
          <a:p>
            <a:pPr indent="-1270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Fora de l’horari habitual, haureu de trucar a la porta i el conserge acompanyarà els infants fins a la classe o us els portarà a la porta.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5"/>
          <p:cNvGrpSpPr/>
          <p:nvPr/>
        </p:nvGrpSpPr>
        <p:grpSpPr>
          <a:xfrm>
            <a:off x="2000232" y="1785926"/>
            <a:ext cx="2100772" cy="2095642"/>
            <a:chOff x="5214942" y="2428868"/>
            <a:chExt cx="2100772" cy="2095642"/>
          </a:xfrm>
        </p:grpSpPr>
        <p:grpSp>
          <p:nvGrpSpPr>
            <p:cNvPr id="192" name="Google Shape;192;p5"/>
            <p:cNvGrpSpPr/>
            <p:nvPr/>
          </p:nvGrpSpPr>
          <p:grpSpPr>
            <a:xfrm>
              <a:off x="5214942" y="2428868"/>
              <a:ext cx="2100772" cy="2095642"/>
              <a:chOff x="3500430" y="642918"/>
              <a:chExt cx="2100772" cy="2095642"/>
            </a:xfrm>
          </p:grpSpPr>
          <p:sp>
            <p:nvSpPr>
              <p:cNvPr id="193" name="Google Shape;193;p5"/>
              <p:cNvSpPr/>
              <p:nvPr/>
            </p:nvSpPr>
            <p:spPr>
              <a:xfrm>
                <a:off x="3500430" y="642918"/>
                <a:ext cx="2100772" cy="209564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5"/>
              <p:cNvSpPr txBox="1"/>
              <p:nvPr/>
            </p:nvSpPr>
            <p:spPr>
              <a:xfrm>
                <a:off x="3786182" y="1000108"/>
                <a:ext cx="160070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5" name="Google Shape;195;p5"/>
            <p:cNvSpPr txBox="1"/>
            <p:nvPr/>
          </p:nvSpPr>
          <p:spPr>
            <a:xfrm>
              <a:off x="5357818" y="2428868"/>
              <a:ext cx="1785950" cy="1938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 ACOMPANYEU MÉS D’UN INFANT, FEU-HO DE MANERA ÀGIL  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5"/>
          <p:cNvGrpSpPr/>
          <p:nvPr/>
        </p:nvGrpSpPr>
        <p:grpSpPr>
          <a:xfrm>
            <a:off x="5286380" y="1785926"/>
            <a:ext cx="2100772" cy="2095642"/>
            <a:chOff x="5214942" y="2428868"/>
            <a:chExt cx="2100772" cy="2095642"/>
          </a:xfrm>
        </p:grpSpPr>
        <p:grpSp>
          <p:nvGrpSpPr>
            <p:cNvPr id="197" name="Google Shape;197;p5"/>
            <p:cNvGrpSpPr/>
            <p:nvPr/>
          </p:nvGrpSpPr>
          <p:grpSpPr>
            <a:xfrm>
              <a:off x="5214942" y="2428868"/>
              <a:ext cx="2100772" cy="2095642"/>
              <a:chOff x="3500430" y="642918"/>
              <a:chExt cx="2100772" cy="2095642"/>
            </a:xfrm>
          </p:grpSpPr>
          <p:sp>
            <p:nvSpPr>
              <p:cNvPr id="198" name="Google Shape;198;p5"/>
              <p:cNvSpPr/>
              <p:nvPr/>
            </p:nvSpPr>
            <p:spPr>
              <a:xfrm>
                <a:off x="3500430" y="642918"/>
                <a:ext cx="2100772" cy="209564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5"/>
              <p:cNvSpPr txBox="1"/>
              <p:nvPr/>
            </p:nvSpPr>
            <p:spPr>
              <a:xfrm>
                <a:off x="3786182" y="1000108"/>
                <a:ext cx="160070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0" name="Google Shape;200;p5"/>
            <p:cNvSpPr txBox="1"/>
            <p:nvPr/>
          </p:nvSpPr>
          <p:spPr>
            <a:xfrm>
              <a:off x="5357818" y="2571744"/>
              <a:ext cx="1785950" cy="1938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FORA DE L’HORARI HABITUAL, TRUQUEU A LA PORTA I ESPEREU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t d'imatges de escola bellaterra" id="205" name="Google Shape;20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57200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escola bellaterra" id="206" name="Google Shape;20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0"/>
            <a:ext cx="45720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6"/>
          <p:cNvSpPr txBox="1"/>
          <p:nvPr/>
        </p:nvSpPr>
        <p:spPr>
          <a:xfrm>
            <a:off x="57150" y="873125"/>
            <a:ext cx="9029700" cy="1123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6"/>
          <p:cNvSpPr txBox="1"/>
          <p:nvPr/>
        </p:nvSpPr>
        <p:spPr>
          <a:xfrm>
            <a:off x="2147483600" y="2147483600"/>
            <a:ext cx="2147482727" cy="733366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verlock"/>
              <a:buNone/>
            </a:pPr>
            <a:r>
              <a:rPr b="0" i="0" lang="es-ES" sz="2400" u="none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Presentació mestres i personal de l’escola.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ultat d'imatges de escola bellaterra" id="209" name="Google Shape;20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7483600" y="2147483600"/>
            <a:ext cx="524192500" cy="50655063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6"/>
          <p:cNvSpPr txBox="1"/>
          <p:nvPr/>
        </p:nvSpPr>
        <p:spPr>
          <a:xfrm>
            <a:off x="0" y="1071546"/>
            <a:ext cx="9144000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SERÀ L’ESTONA DE PATI?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grup de convivència tindrà un espai per a ell delimitat.</a:t>
            </a:r>
            <a:endParaRPr/>
          </a:p>
          <a:p>
            <a:pPr indent="-1270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 haurà dos torns de pati: uns grups sortiran a les 10:30 i uns altres a les 11:00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" name="Google Shape;211;p6"/>
          <p:cNvGrpSpPr/>
          <p:nvPr/>
        </p:nvGrpSpPr>
        <p:grpSpPr>
          <a:xfrm>
            <a:off x="2000232" y="1785926"/>
            <a:ext cx="2100772" cy="2095642"/>
            <a:chOff x="5214942" y="2428868"/>
            <a:chExt cx="2100772" cy="2095642"/>
          </a:xfrm>
        </p:grpSpPr>
        <p:grpSp>
          <p:nvGrpSpPr>
            <p:cNvPr id="212" name="Google Shape;212;p6"/>
            <p:cNvGrpSpPr/>
            <p:nvPr/>
          </p:nvGrpSpPr>
          <p:grpSpPr>
            <a:xfrm>
              <a:off x="5214942" y="2428868"/>
              <a:ext cx="2100772" cy="2095642"/>
              <a:chOff x="3500430" y="642918"/>
              <a:chExt cx="2100772" cy="2095642"/>
            </a:xfrm>
          </p:grpSpPr>
          <p:sp>
            <p:nvSpPr>
              <p:cNvPr id="213" name="Google Shape;213;p6"/>
              <p:cNvSpPr/>
              <p:nvPr/>
            </p:nvSpPr>
            <p:spPr>
              <a:xfrm>
                <a:off x="3500430" y="642918"/>
                <a:ext cx="2100772" cy="209564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6"/>
              <p:cNvSpPr txBox="1"/>
              <p:nvPr/>
            </p:nvSpPr>
            <p:spPr>
              <a:xfrm>
                <a:off x="3786182" y="1000108"/>
                <a:ext cx="160070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6"/>
            <p:cNvSpPr txBox="1"/>
            <p:nvPr/>
          </p:nvSpPr>
          <p:spPr>
            <a:xfrm>
              <a:off x="5357818" y="2857496"/>
              <a:ext cx="178595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CADA GRUP TINDRÀ UN ESPAI DE PATI PRÒPI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6"/>
          <p:cNvGrpSpPr/>
          <p:nvPr/>
        </p:nvGrpSpPr>
        <p:grpSpPr>
          <a:xfrm>
            <a:off x="5286380" y="1785926"/>
            <a:ext cx="2100772" cy="2095642"/>
            <a:chOff x="5214942" y="2428868"/>
            <a:chExt cx="2100772" cy="2095642"/>
          </a:xfrm>
        </p:grpSpPr>
        <p:grpSp>
          <p:nvGrpSpPr>
            <p:cNvPr id="217" name="Google Shape;217;p6"/>
            <p:cNvGrpSpPr/>
            <p:nvPr/>
          </p:nvGrpSpPr>
          <p:grpSpPr>
            <a:xfrm>
              <a:off x="5214942" y="2428868"/>
              <a:ext cx="2100772" cy="2095642"/>
              <a:chOff x="3500430" y="642918"/>
              <a:chExt cx="2100772" cy="2095642"/>
            </a:xfrm>
          </p:grpSpPr>
          <p:sp>
            <p:nvSpPr>
              <p:cNvPr id="218" name="Google Shape;218;p6"/>
              <p:cNvSpPr/>
              <p:nvPr/>
            </p:nvSpPr>
            <p:spPr>
              <a:xfrm>
                <a:off x="3500430" y="642918"/>
                <a:ext cx="2100772" cy="209564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6"/>
              <p:cNvSpPr txBox="1"/>
              <p:nvPr/>
            </p:nvSpPr>
            <p:spPr>
              <a:xfrm>
                <a:off x="3786182" y="1000108"/>
                <a:ext cx="160070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0" name="Google Shape;220;p6"/>
            <p:cNvSpPr txBox="1"/>
            <p:nvPr/>
          </p:nvSpPr>
          <p:spPr>
            <a:xfrm>
              <a:off x="5357818" y="3143248"/>
              <a:ext cx="17859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 HAURÀ DOS TORNS DE PATI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t d'imatges de escola bellaterra" id="225" name="Google Shape;22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57200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escola bellaterra" id="226" name="Google Shape;22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0"/>
            <a:ext cx="45720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7"/>
          <p:cNvSpPr txBox="1"/>
          <p:nvPr/>
        </p:nvSpPr>
        <p:spPr>
          <a:xfrm>
            <a:off x="57150" y="873125"/>
            <a:ext cx="9029700" cy="1123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7"/>
          <p:cNvSpPr txBox="1"/>
          <p:nvPr/>
        </p:nvSpPr>
        <p:spPr>
          <a:xfrm>
            <a:off x="2147483600" y="2147483600"/>
            <a:ext cx="2147482727" cy="733366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verlock"/>
              <a:buNone/>
            </a:pPr>
            <a:r>
              <a:rPr b="0" i="0" lang="es-ES" sz="2400" u="none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Presentació mestres i personal de l’escola.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ultat d'imatges de escola bellaterra" id="229" name="Google Shape;22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7483600" y="2147483600"/>
            <a:ext cx="524192500" cy="50655063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7"/>
          <p:cNvSpPr txBox="1"/>
          <p:nvPr/>
        </p:nvSpPr>
        <p:spPr>
          <a:xfrm>
            <a:off x="0" y="1071546"/>
            <a:ext cx="9144000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SERÀ L’ESTONA DE MENJADOR?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grup de convivència tindrà un espai per a ell delimitat.</a:t>
            </a:r>
            <a:endParaRPr/>
          </a:p>
          <a:p>
            <a:pPr indent="-1270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 haurà dos torns de menjador.</a:t>
            </a:r>
            <a:endParaRPr/>
          </a:p>
          <a:p>
            <a:pPr indent="-1270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 grups sortiran a un espai propi del pati sense barrejar-se entre ells.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1" name="Google Shape;231;p7"/>
          <p:cNvGrpSpPr/>
          <p:nvPr/>
        </p:nvGrpSpPr>
        <p:grpSpPr>
          <a:xfrm>
            <a:off x="2000232" y="1785926"/>
            <a:ext cx="2100772" cy="2095642"/>
            <a:chOff x="5214942" y="2428868"/>
            <a:chExt cx="2100772" cy="2095642"/>
          </a:xfrm>
        </p:grpSpPr>
        <p:grpSp>
          <p:nvGrpSpPr>
            <p:cNvPr id="232" name="Google Shape;232;p7"/>
            <p:cNvGrpSpPr/>
            <p:nvPr/>
          </p:nvGrpSpPr>
          <p:grpSpPr>
            <a:xfrm>
              <a:off x="5214942" y="2428868"/>
              <a:ext cx="2100772" cy="2095642"/>
              <a:chOff x="3500430" y="642918"/>
              <a:chExt cx="2100772" cy="2095642"/>
            </a:xfrm>
          </p:grpSpPr>
          <p:sp>
            <p:nvSpPr>
              <p:cNvPr id="233" name="Google Shape;233;p7"/>
              <p:cNvSpPr/>
              <p:nvPr/>
            </p:nvSpPr>
            <p:spPr>
              <a:xfrm>
                <a:off x="3500430" y="642918"/>
                <a:ext cx="2100772" cy="209564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7"/>
              <p:cNvSpPr txBox="1"/>
              <p:nvPr/>
            </p:nvSpPr>
            <p:spPr>
              <a:xfrm>
                <a:off x="3786182" y="1000108"/>
                <a:ext cx="160070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5" name="Google Shape;235;p7"/>
            <p:cNvSpPr txBox="1"/>
            <p:nvPr/>
          </p:nvSpPr>
          <p:spPr>
            <a:xfrm>
              <a:off x="5357818" y="2857496"/>
              <a:ext cx="178595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CADA GRUP TINDRÀ UN ESPAI AL MENJADOR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p7"/>
          <p:cNvGrpSpPr/>
          <p:nvPr/>
        </p:nvGrpSpPr>
        <p:grpSpPr>
          <a:xfrm>
            <a:off x="5286380" y="1785926"/>
            <a:ext cx="2100772" cy="2095642"/>
            <a:chOff x="5214942" y="2428868"/>
            <a:chExt cx="2100772" cy="2095642"/>
          </a:xfrm>
        </p:grpSpPr>
        <p:grpSp>
          <p:nvGrpSpPr>
            <p:cNvPr id="237" name="Google Shape;237;p7"/>
            <p:cNvGrpSpPr/>
            <p:nvPr/>
          </p:nvGrpSpPr>
          <p:grpSpPr>
            <a:xfrm>
              <a:off x="5214942" y="2428868"/>
              <a:ext cx="2100772" cy="2095642"/>
              <a:chOff x="3500430" y="642918"/>
              <a:chExt cx="2100772" cy="2095642"/>
            </a:xfrm>
          </p:grpSpPr>
          <p:sp>
            <p:nvSpPr>
              <p:cNvPr id="238" name="Google Shape;238;p7"/>
              <p:cNvSpPr/>
              <p:nvPr/>
            </p:nvSpPr>
            <p:spPr>
              <a:xfrm>
                <a:off x="3500430" y="642918"/>
                <a:ext cx="2100772" cy="209564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7"/>
              <p:cNvSpPr txBox="1"/>
              <p:nvPr/>
            </p:nvSpPr>
            <p:spPr>
              <a:xfrm>
                <a:off x="3786182" y="1000108"/>
                <a:ext cx="160070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0" name="Google Shape;240;p7"/>
            <p:cNvSpPr txBox="1"/>
            <p:nvPr/>
          </p:nvSpPr>
          <p:spPr>
            <a:xfrm>
              <a:off x="5357818" y="3000372"/>
              <a:ext cx="178595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 HAURÀ 3 TORNS DE MENJADOR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t d'imatges de escola bellaterra" id="245" name="Google Shape;2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57200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escola bellaterra" id="246" name="Google Shape;2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0"/>
            <a:ext cx="45720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8"/>
          <p:cNvSpPr txBox="1"/>
          <p:nvPr/>
        </p:nvSpPr>
        <p:spPr>
          <a:xfrm>
            <a:off x="57150" y="873125"/>
            <a:ext cx="9029700" cy="1123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8"/>
          <p:cNvSpPr txBox="1"/>
          <p:nvPr/>
        </p:nvSpPr>
        <p:spPr>
          <a:xfrm>
            <a:off x="2147483600" y="2147483600"/>
            <a:ext cx="2147482727" cy="733366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verlock"/>
              <a:buNone/>
            </a:pPr>
            <a:r>
              <a:rPr b="0" i="0" lang="es-ES" sz="2400" u="none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Presentació mestres i personal de l’escola.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ultat d'imatges de escola bellaterra" id="249" name="Google Shape;24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7483600" y="2147483600"/>
            <a:ext cx="524192500" cy="50655063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8"/>
          <p:cNvSpPr txBox="1"/>
          <p:nvPr/>
        </p:nvSpPr>
        <p:spPr>
          <a:xfrm>
            <a:off x="0" y="1071546"/>
            <a:ext cx="9144000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ACTUAREM EN CAS DE SÍMPTOMES DE COVID-19?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Segons la normativa vigent, si una persona, adult o infant presenta símptomes, ha de marxar de l’escola i anar al seu CAP per a que personal mèdic determini si cal fer una PCR.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la prova surt negativa, la persona pot tornar quan els símptomes remetin.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1" name="Google Shape;251;p8"/>
          <p:cNvGrpSpPr/>
          <p:nvPr/>
        </p:nvGrpSpPr>
        <p:grpSpPr>
          <a:xfrm>
            <a:off x="2000232" y="1785926"/>
            <a:ext cx="2100772" cy="2095642"/>
            <a:chOff x="5214942" y="2428868"/>
            <a:chExt cx="2100772" cy="2095642"/>
          </a:xfrm>
        </p:grpSpPr>
        <p:grpSp>
          <p:nvGrpSpPr>
            <p:cNvPr id="252" name="Google Shape;252;p8"/>
            <p:cNvGrpSpPr/>
            <p:nvPr/>
          </p:nvGrpSpPr>
          <p:grpSpPr>
            <a:xfrm>
              <a:off x="5214942" y="2428868"/>
              <a:ext cx="2100772" cy="2095642"/>
              <a:chOff x="3500430" y="642918"/>
              <a:chExt cx="2100772" cy="2095642"/>
            </a:xfrm>
          </p:grpSpPr>
          <p:sp>
            <p:nvSpPr>
              <p:cNvPr id="253" name="Google Shape;253;p8"/>
              <p:cNvSpPr/>
              <p:nvPr/>
            </p:nvSpPr>
            <p:spPr>
              <a:xfrm>
                <a:off x="3500430" y="642918"/>
                <a:ext cx="2100772" cy="209564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8"/>
              <p:cNvSpPr txBox="1"/>
              <p:nvPr/>
            </p:nvSpPr>
            <p:spPr>
              <a:xfrm>
                <a:off x="3786182" y="1000108"/>
                <a:ext cx="160070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5" name="Google Shape;255;p8"/>
            <p:cNvSpPr txBox="1"/>
            <p:nvPr/>
          </p:nvSpPr>
          <p:spPr>
            <a:xfrm>
              <a:off x="5357818" y="2857496"/>
              <a:ext cx="178595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AÏLLAREM LA PERSONA DEL SEU GRUP DE CONVIVÈNCIA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8"/>
          <p:cNvGrpSpPr/>
          <p:nvPr/>
        </p:nvGrpSpPr>
        <p:grpSpPr>
          <a:xfrm>
            <a:off x="5286380" y="1785926"/>
            <a:ext cx="2100772" cy="2095642"/>
            <a:chOff x="5214942" y="2428868"/>
            <a:chExt cx="2100772" cy="2095642"/>
          </a:xfrm>
        </p:grpSpPr>
        <p:grpSp>
          <p:nvGrpSpPr>
            <p:cNvPr id="257" name="Google Shape;257;p8"/>
            <p:cNvGrpSpPr/>
            <p:nvPr/>
          </p:nvGrpSpPr>
          <p:grpSpPr>
            <a:xfrm>
              <a:off x="5214942" y="2428868"/>
              <a:ext cx="2100772" cy="2095642"/>
              <a:chOff x="3500430" y="642918"/>
              <a:chExt cx="2100772" cy="2095642"/>
            </a:xfrm>
          </p:grpSpPr>
          <p:sp>
            <p:nvSpPr>
              <p:cNvPr id="258" name="Google Shape;258;p8"/>
              <p:cNvSpPr/>
              <p:nvPr/>
            </p:nvSpPr>
            <p:spPr>
              <a:xfrm>
                <a:off x="3500430" y="642918"/>
                <a:ext cx="2100772" cy="209564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8"/>
              <p:cNvSpPr txBox="1"/>
              <p:nvPr/>
            </p:nvSpPr>
            <p:spPr>
              <a:xfrm>
                <a:off x="3786182" y="1000108"/>
                <a:ext cx="160070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0" name="Google Shape;260;p8"/>
            <p:cNvSpPr txBox="1"/>
            <p:nvPr/>
          </p:nvSpPr>
          <p:spPr>
            <a:xfrm>
              <a:off x="5357818" y="3143248"/>
              <a:ext cx="17859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TRUCAREM A LA FAMÍLIA 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t d'imatges de escola bellaterra" id="265" name="Google Shape;26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57200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escola bellaterra" id="266" name="Google Shape;26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0"/>
            <a:ext cx="4572000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9"/>
          <p:cNvSpPr txBox="1"/>
          <p:nvPr/>
        </p:nvSpPr>
        <p:spPr>
          <a:xfrm>
            <a:off x="57150" y="873125"/>
            <a:ext cx="9029700" cy="1123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9"/>
          <p:cNvSpPr txBox="1"/>
          <p:nvPr/>
        </p:nvSpPr>
        <p:spPr>
          <a:xfrm>
            <a:off x="2147483600" y="2147483600"/>
            <a:ext cx="2147482727" cy="733366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verlock"/>
              <a:buNone/>
            </a:pPr>
            <a:r>
              <a:rPr b="0" i="0" lang="es-ES" sz="2400" u="none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Presentació mestres i personal de l’escola.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ultat d'imatges de escola bellaterra" id="269" name="Google Shape;26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7483600" y="2147483600"/>
            <a:ext cx="524192500" cy="50655063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9"/>
          <p:cNvSpPr txBox="1"/>
          <p:nvPr/>
        </p:nvSpPr>
        <p:spPr>
          <a:xfrm>
            <a:off x="0" y="1071546"/>
            <a:ext cx="9144000" cy="4955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ACTUAREM EN CAS DE TENIR UNA CAS DE COVID-19?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un infant o adult del grup dóna positiu per COVID-19, s’activa el protocol. El grup queda confinat a casa durant 10 dies. El nostre gestor COVID del CAP ens donarà dia i hora per a que vingui un equip mèdic a l’escola per a fer les proves PCR a aquell grup. Aleshores informarem a les famílies dels infants confinats quan han de venir.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1" name="Google Shape;271;p9"/>
          <p:cNvGrpSpPr/>
          <p:nvPr/>
        </p:nvGrpSpPr>
        <p:grpSpPr>
          <a:xfrm>
            <a:off x="2471218" y="1927077"/>
            <a:ext cx="2100772" cy="2095642"/>
            <a:chOff x="5214942" y="2428868"/>
            <a:chExt cx="2100772" cy="2095642"/>
          </a:xfrm>
        </p:grpSpPr>
        <p:grpSp>
          <p:nvGrpSpPr>
            <p:cNvPr id="272" name="Google Shape;272;p9"/>
            <p:cNvGrpSpPr/>
            <p:nvPr/>
          </p:nvGrpSpPr>
          <p:grpSpPr>
            <a:xfrm>
              <a:off x="5214942" y="2428868"/>
              <a:ext cx="2100772" cy="2095642"/>
              <a:chOff x="3500430" y="642918"/>
              <a:chExt cx="2100772" cy="2095642"/>
            </a:xfrm>
          </p:grpSpPr>
          <p:sp>
            <p:nvSpPr>
              <p:cNvPr id="273" name="Google Shape;273;p9"/>
              <p:cNvSpPr/>
              <p:nvPr/>
            </p:nvSpPr>
            <p:spPr>
              <a:xfrm>
                <a:off x="3500430" y="642918"/>
                <a:ext cx="2100772" cy="209564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9"/>
              <p:cNvSpPr txBox="1"/>
              <p:nvPr/>
            </p:nvSpPr>
            <p:spPr>
              <a:xfrm>
                <a:off x="3786182" y="1000108"/>
                <a:ext cx="160070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5" name="Google Shape;275;p9"/>
            <p:cNvSpPr txBox="1"/>
            <p:nvPr/>
          </p:nvSpPr>
          <p:spPr>
            <a:xfrm>
              <a:off x="5286380" y="2714620"/>
              <a:ext cx="2000264" cy="1631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 GRUP DE CONVIVÈNCIA HA DE FER QUARANTENA DE 10 DIES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" name="Google Shape;276;p9"/>
          <p:cNvGrpSpPr/>
          <p:nvPr/>
        </p:nvGrpSpPr>
        <p:grpSpPr>
          <a:xfrm>
            <a:off x="5277643" y="1927139"/>
            <a:ext cx="2100900" cy="2095500"/>
            <a:chOff x="5214942" y="2428868"/>
            <a:chExt cx="2100900" cy="2095500"/>
          </a:xfrm>
        </p:grpSpPr>
        <p:grpSp>
          <p:nvGrpSpPr>
            <p:cNvPr id="277" name="Google Shape;277;p9"/>
            <p:cNvGrpSpPr/>
            <p:nvPr/>
          </p:nvGrpSpPr>
          <p:grpSpPr>
            <a:xfrm>
              <a:off x="5214942" y="2428868"/>
              <a:ext cx="2100900" cy="2095500"/>
              <a:chOff x="3500430" y="642918"/>
              <a:chExt cx="2100900" cy="2095500"/>
            </a:xfrm>
          </p:grpSpPr>
          <p:sp>
            <p:nvSpPr>
              <p:cNvPr id="278" name="Google Shape;278;p9"/>
              <p:cNvSpPr/>
              <p:nvPr/>
            </p:nvSpPr>
            <p:spPr>
              <a:xfrm>
                <a:off x="3500430" y="642918"/>
                <a:ext cx="2100900" cy="2095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9"/>
              <p:cNvSpPr txBox="1"/>
              <p:nvPr/>
            </p:nvSpPr>
            <p:spPr>
              <a:xfrm>
                <a:off x="3786182" y="1000108"/>
                <a:ext cx="1600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0" name="Google Shape;280;p9"/>
            <p:cNvSpPr txBox="1"/>
            <p:nvPr/>
          </p:nvSpPr>
          <p:spPr>
            <a:xfrm>
              <a:off x="5214955" y="2661070"/>
              <a:ext cx="2000400" cy="16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VINDRÀ UN EQUIP MÈDIC A FER LES PCR AL GRUP DE CONVIVÈNCIA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2020-09-07T08:56:21Z</dcterms:created>
  <dc:creator>Prof</dc:creator>
</cp:coreProperties>
</file>