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Comfortaa Light"/>
      <p:regular r:id="rId22"/>
      <p:bold r:id="rId23"/>
    </p:embeddedFont>
    <p:embeddedFont>
      <p:font typeface="Amatic SC"/>
      <p:regular r:id="rId24"/>
      <p:bold r:id="rId25"/>
    </p:embeddedFont>
    <p:embeddedFont>
      <p:font typeface="Comforta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gRxNJP6jNR+J4kE1ANPGOUOShu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omfortaaLight-regular.fntdata"/><Relationship Id="rId21" Type="http://schemas.openxmlformats.org/officeDocument/2006/relationships/slide" Target="slides/slide16.xml"/><Relationship Id="rId24" Type="http://schemas.openxmlformats.org/officeDocument/2006/relationships/font" Target="fonts/AmaticSC-regular.fntdata"/><Relationship Id="rId23" Type="http://schemas.openxmlformats.org/officeDocument/2006/relationships/font" Target="fonts/Comfortaa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mfortaa-regular.fntdata"/><Relationship Id="rId25" Type="http://schemas.openxmlformats.org/officeDocument/2006/relationships/font" Target="fonts/AmaticSC-bold.fntdata"/><Relationship Id="rId28" Type="http://customschemas.google.com/relationships/presentationmetadata" Target="metadata"/><Relationship Id="rId27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6944fddd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g136944fddd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3d8b892c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g13d8b892cf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3d8b892cf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g13d8b892cf4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d8b892cf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9" name="Google Shape;319;g13d8b892cf4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6944fddd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136944fddd8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6944fddd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136944fddd8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c7c7485e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g13c7c7485e9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c7c7485e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g13c7c7485e9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4754e452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g14754e452e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3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Relationship Id="rId5" Type="http://schemas.openxmlformats.org/officeDocument/2006/relationships/hyperlink" Target="mailto:balmes2@ibalmes.org" TargetMode="External"/><Relationship Id="rId6" Type="http://schemas.openxmlformats.org/officeDocument/2006/relationships/hyperlink" Target="http://www.agora.xtec.cat/ceebalmes2/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9.png"/><Relationship Id="rId7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9.png"/><Relationship Id="rId6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9.png"/><Relationship Id="rId6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1.png"/><Relationship Id="rId6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4.png"/><Relationship Id="rId6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6.png"/><Relationship Id="rId5" Type="http://schemas.openxmlformats.org/officeDocument/2006/relationships/image" Target="../media/image34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8.pn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hyperlink" Target="https://docs.google.com/document/d/1OVG3dt3FJ1dchSpzg1y_gRkNbCVMOutl/edi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jVrvGCyBJdKaeL41He8US5vNd-NPJi6517JaTrKsDRH2Kb0PM0cLicj39YRp32-7bG4lVPhylmncNKG7YY5ZKKi1tMKvyL85_oybBASW7PzbHoOJqTpJB4ZMYHNqeCLKo46LD3iBT2Iai-eBdRfu" id="84" name="Google Shape;84;p1"/>
          <p:cNvPicPr preferRelativeResize="0"/>
          <p:nvPr/>
        </p:nvPicPr>
        <p:blipFill rotWithShape="1">
          <a:blip r:embed="rId3">
            <a:alphaModFix/>
          </a:blip>
          <a:srcRect b="33798" l="0" r="0" t="0"/>
          <a:stretch/>
        </p:blipFill>
        <p:spPr>
          <a:xfrm>
            <a:off x="113832" y="1625572"/>
            <a:ext cx="8643998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2313838" y="2855359"/>
            <a:ext cx="4640400" cy="21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a-ES" sz="40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DOSSIER </a:t>
            </a:r>
            <a:endParaRPr b="1" i="0" sz="4000" u="none" cap="none" strike="noStrike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a-ES" sz="40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INFORMATIU</a:t>
            </a:r>
            <a:endParaRPr b="1" i="0" sz="4000" u="none" cap="none" strike="noStrike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a-ES" sz="40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CURS 202</a:t>
            </a:r>
            <a:r>
              <a:rPr b="1" lang="ca-ES" sz="4000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3-’24</a:t>
            </a:r>
            <a:endParaRPr b="1" i="0" sz="4000" u="none" cap="none" strike="noStrike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675" y="199775"/>
            <a:ext cx="1611645" cy="89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"/>
          <p:cNvCxnSpPr/>
          <p:nvPr/>
        </p:nvCxnSpPr>
        <p:spPr>
          <a:xfrm>
            <a:off x="361225" y="1309300"/>
            <a:ext cx="8149200" cy="150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1"/>
          <p:cNvSpPr txBox="1"/>
          <p:nvPr/>
        </p:nvSpPr>
        <p:spPr>
          <a:xfrm>
            <a:off x="5757825" y="16910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a-ES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EUCALIPTUS, 33</a:t>
            </a:r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a-ES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08830 Sant Boi de Llobregat</a:t>
            </a:r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Telf: (0034) 936400420  Fax: (0034) 936306597</a:t>
            </a:r>
            <a:endParaRPr b="1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b="1" i="0" lang="ca-ES" sz="1000" u="sng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balmes2@ibalmes.org</a:t>
            </a:r>
            <a:endParaRPr b="1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Web: </a:t>
            </a:r>
            <a:r>
              <a:rPr b="1" i="0" lang="ca-ES" sz="1000" u="sng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www.agora.xtec.cat/ceebalmes2/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lendari.png" id="89" name="Google Shape;8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01704">
            <a:off x="7376151" y="3526411"/>
            <a:ext cx="1445400" cy="144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cretària.png" id="90" name="Google Shape;9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92121">
            <a:off x="6137620" y="5270702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fermera.png" id="91" name="Google Shape;9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609044">
            <a:off x="91495" y="255734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815584">
            <a:off x="1690625" y="1546513"/>
            <a:ext cx="1438148" cy="143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593403">
            <a:off x="43466" y="4507065"/>
            <a:ext cx="1536041" cy="153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876021">
            <a:off x="6998425" y="1673300"/>
            <a:ext cx="1484274" cy="148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560903">
            <a:off x="4085175" y="5459888"/>
            <a:ext cx="1394701" cy="139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990426">
            <a:off x="2081550" y="5271638"/>
            <a:ext cx="1438150" cy="1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jVrvGCyBJdKaeL41He8US5vNd-NPJi6517JaTrKsDRH2Kb0PM0cLicj39YRp32-7bG4lVPhylmncNKG7YY5ZKKi1tMKvyL85_oybBASW7PzbHoOJqTpJB4ZMYHNqeCLKo46LD3iBT2Iai-eBdRfu" id="214" name="Google Shape;214;g136944fddd8_0_13"/>
          <p:cNvPicPr preferRelativeResize="0"/>
          <p:nvPr/>
        </p:nvPicPr>
        <p:blipFill rotWithShape="1">
          <a:blip r:embed="rId3">
            <a:alphaModFix/>
          </a:blip>
          <a:srcRect b="33796" l="30577" r="30578" t="0"/>
          <a:stretch/>
        </p:blipFill>
        <p:spPr>
          <a:xfrm>
            <a:off x="0" y="214290"/>
            <a:ext cx="3357586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136944fddd8_0_13"/>
          <p:cNvSpPr txBox="1"/>
          <p:nvPr/>
        </p:nvSpPr>
        <p:spPr>
          <a:xfrm rot="342262">
            <a:off x="1777063" y="1764891"/>
            <a:ext cx="2474956" cy="461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    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136944fddd8_0_13"/>
          <p:cNvSpPr/>
          <p:nvPr/>
        </p:nvSpPr>
        <p:spPr>
          <a:xfrm>
            <a:off x="2417035" y="92103"/>
            <a:ext cx="464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ca-ES" sz="46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QUOTES</a:t>
            </a:r>
            <a:endParaRPr b="1" i="0" sz="4600" u="none" cap="none" strike="noStrike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7" name="Google Shape;217;g136944fddd8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675" y="199775"/>
            <a:ext cx="1223153" cy="677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g136944fddd8_0_13"/>
          <p:cNvCxnSpPr>
            <a:stCxn id="217" idx="2"/>
          </p:cNvCxnSpPr>
          <p:nvPr/>
        </p:nvCxnSpPr>
        <p:spPr>
          <a:xfrm>
            <a:off x="788251" y="877468"/>
            <a:ext cx="6431400" cy="531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g136944fddd8_0_13"/>
          <p:cNvSpPr txBox="1"/>
          <p:nvPr/>
        </p:nvSpPr>
        <p:spPr>
          <a:xfrm rot="489369">
            <a:off x="2065152" y="1846852"/>
            <a:ext cx="2239351" cy="831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136944fddd8_0_13"/>
          <p:cNvSpPr/>
          <p:nvPr/>
        </p:nvSpPr>
        <p:spPr>
          <a:xfrm rot="385">
            <a:off x="329232" y="5168027"/>
            <a:ext cx="2679300" cy="14736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-ES" sz="2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secretaria</a:t>
            </a:r>
            <a:endParaRPr i="0" sz="20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Marta Lainez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HORA D’ATENCIÓ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Dilluns a divendres de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9’15 a 13’15h   i   15 a 17h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1" name="Google Shape;221;g136944fddd8_0_13"/>
          <p:cNvSpPr/>
          <p:nvPr/>
        </p:nvSpPr>
        <p:spPr>
          <a:xfrm rot="359">
            <a:off x="215309" y="1306075"/>
            <a:ext cx="2876100" cy="35625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cretària.png" id="222" name="Google Shape;222;g136944fddd8_0_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0774" y="168300"/>
            <a:ext cx="1019700" cy="10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36944fddd8_0_13"/>
          <p:cNvSpPr txBox="1"/>
          <p:nvPr/>
        </p:nvSpPr>
        <p:spPr>
          <a:xfrm rot="359">
            <a:off x="291350" y="2030500"/>
            <a:ext cx="2876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L’escola disposa de transport escolar subvencionat per la Generalitat. 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136944fddd8_0_13"/>
          <p:cNvSpPr txBox="1"/>
          <p:nvPr/>
        </p:nvSpPr>
        <p:spPr>
          <a:xfrm>
            <a:off x="296821" y="2823495"/>
            <a:ext cx="26997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 </a:t>
            </a:r>
            <a:r>
              <a:rPr b="1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Els recordem que els alumnes residents a Sant Boi amb un grau de discapacitat inferior al 60% no poden ser proposats per a sol·licitar la gratuïtat del transport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136944fddd8_0_13"/>
          <p:cNvSpPr/>
          <p:nvPr/>
        </p:nvSpPr>
        <p:spPr>
          <a:xfrm rot="437">
            <a:off x="6501649" y="1304850"/>
            <a:ext cx="2362200" cy="50916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136944fddd8_0_13"/>
          <p:cNvSpPr txBox="1"/>
          <p:nvPr/>
        </p:nvSpPr>
        <p:spPr>
          <a:xfrm rot="-405">
            <a:off x="6272125" y="2331416"/>
            <a:ext cx="25440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l’octubre reprendrem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les activitats d’hìpica 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 Teràpia</a:t>
            </a:r>
            <a:r>
              <a:rPr b="1" lang="ca-E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amb gossos</a:t>
            </a:r>
            <a:r>
              <a:rPr b="1" lang="ca-E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ca-E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 piscina??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Recordem que tenen un cost específic.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Donat que els cost 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anual es</a:t>
            </a:r>
            <a:r>
              <a:rPr b="1" lang="ca-E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reparteix 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 quotes mensuals.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 NO participació,  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b="1" lang="ca-E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 </a:t>
            </a: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exclourà el</a:t>
            </a:r>
            <a:r>
              <a:rPr b="1" lang="ca-E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pagament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mensual.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7" name="Google Shape;227;g136944fddd8_0_13"/>
          <p:cNvSpPr txBox="1"/>
          <p:nvPr/>
        </p:nvSpPr>
        <p:spPr>
          <a:xfrm rot="442">
            <a:off x="6442804" y="1390163"/>
            <a:ext cx="233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i="0" lang="ca-ES" sz="18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</a:t>
            </a:r>
            <a:r>
              <a:rPr i="0" lang="ca-ES" sz="18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activitats </a:t>
            </a:r>
            <a:endParaRPr i="0" sz="18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-ES" sz="18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complementàries</a:t>
            </a:r>
            <a:endParaRPr i="0" sz="18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228" name="Google Shape;228;g136944fddd8_0_13"/>
          <p:cNvSpPr/>
          <p:nvPr/>
        </p:nvSpPr>
        <p:spPr>
          <a:xfrm rot="343">
            <a:off x="3262371" y="1306075"/>
            <a:ext cx="3009600" cy="38676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136944fddd8_0_13"/>
          <p:cNvSpPr txBox="1"/>
          <p:nvPr/>
        </p:nvSpPr>
        <p:spPr>
          <a:xfrm>
            <a:off x="3388928" y="2502532"/>
            <a:ext cx="30612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 cada curs,, a mesura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 lo posible, realizarem activitats personalitzades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  cada grup per tal de gaudir de diferents experiències formatives en entorns exteriors a l’escola.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Caldrà l’autorització per 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escrit dels pares o tutors abans de realitzar l’activitat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0" name="Google Shape;230;g136944fddd8_0_13"/>
          <p:cNvSpPr txBox="1"/>
          <p:nvPr/>
        </p:nvSpPr>
        <p:spPr>
          <a:xfrm rot="428">
            <a:off x="3630864" y="1456747"/>
            <a:ext cx="2409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  </a:t>
            </a:r>
            <a:r>
              <a:rPr lang="ca-ES" sz="20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sortides pedagogiques</a:t>
            </a:r>
            <a:endParaRPr i="0" sz="20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231" name="Google Shape;231;g136944fddd8_0_13"/>
          <p:cNvSpPr txBox="1"/>
          <p:nvPr/>
        </p:nvSpPr>
        <p:spPr>
          <a:xfrm rot="428">
            <a:off x="405264" y="1382347"/>
            <a:ext cx="2409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  </a:t>
            </a:r>
            <a:r>
              <a:rPr lang="ca-ES" sz="20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transport escolar</a:t>
            </a:r>
            <a:endParaRPr i="0" sz="20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jVrvGCyBJdKaeL41He8US5vNd-NPJi6517JaTrKsDRH2Kb0PM0cLicj39YRp32-7bG4lVPhylmncNKG7YY5ZKKi1tMKvyL85_oybBASW7PzbHoOJqTpJB4ZMYHNqeCLKo46LD3iBT2Iai-eBdRfu" id="236" name="Google Shape;236;p8"/>
          <p:cNvPicPr preferRelativeResize="0"/>
          <p:nvPr/>
        </p:nvPicPr>
        <p:blipFill rotWithShape="1">
          <a:blip r:embed="rId3">
            <a:alphaModFix/>
          </a:blip>
          <a:srcRect b="33798" l="30577" r="30578" t="0"/>
          <a:stretch/>
        </p:blipFill>
        <p:spPr>
          <a:xfrm>
            <a:off x="0" y="214290"/>
            <a:ext cx="3357586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fermera.png" id="237" name="Google Shape;23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2424" y="214301"/>
            <a:ext cx="923400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8"/>
          <p:cNvSpPr/>
          <p:nvPr/>
        </p:nvSpPr>
        <p:spPr>
          <a:xfrm>
            <a:off x="2417035" y="3"/>
            <a:ext cx="464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ca-ES" sz="42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MEDICACIÓ I SALUT</a:t>
            </a:r>
            <a:endParaRPr b="1" i="0" sz="42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675" y="122850"/>
            <a:ext cx="1223153" cy="67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9825" y="-89350"/>
            <a:ext cx="1102100" cy="110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8"/>
          <p:cNvCxnSpPr/>
          <p:nvPr/>
        </p:nvCxnSpPr>
        <p:spPr>
          <a:xfrm flipH="1" rot="10800000">
            <a:off x="493700" y="731625"/>
            <a:ext cx="6686700" cy="87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14324e5a2d28c88ba7c34f45be7acf2a-removebg-preview.png" id="242" name="Google Shape;242;p8"/>
          <p:cNvPicPr preferRelativeResize="0"/>
          <p:nvPr/>
        </p:nvPicPr>
        <p:blipFill rotWithShape="1">
          <a:blip r:embed="rId7">
            <a:alphaModFix/>
          </a:blip>
          <a:srcRect b="10660" l="0" r="0" t="20383"/>
          <a:stretch/>
        </p:blipFill>
        <p:spPr>
          <a:xfrm>
            <a:off x="827350" y="1348525"/>
            <a:ext cx="7489300" cy="51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"/>
          <p:cNvSpPr txBox="1"/>
          <p:nvPr/>
        </p:nvSpPr>
        <p:spPr>
          <a:xfrm>
            <a:off x="2216600" y="2240825"/>
            <a:ext cx="50064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ca-ES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Funcions de l’equip de salut:</a:t>
            </a:r>
            <a:endParaRPr b="0" i="0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-"/>
            </a:pPr>
            <a:r>
              <a:rPr b="0" i="0" lang="ca-ES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Administració de medicació i nebulitzacions.</a:t>
            </a:r>
            <a:endParaRPr b="0" i="0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-"/>
            </a:pPr>
            <a:r>
              <a:rPr b="0" i="0" lang="ca-ES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Canvi de botó gàstric i control mensual d’aigua.</a:t>
            </a:r>
            <a:endParaRPr b="0" i="0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-"/>
            </a:pPr>
            <a:r>
              <a:rPr b="0" i="0" lang="ca-ES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Maneig dels dispositius: alimentació, colostomia, traqueo…</a:t>
            </a:r>
            <a:endParaRPr b="0" i="0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-"/>
            </a:pPr>
            <a:r>
              <a:rPr b="0" i="0" lang="ca-ES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Posarem més èmfasi en la formació al personal educatiu en el maneig de dispositius.</a:t>
            </a:r>
            <a:endParaRPr b="0" i="0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-"/>
            </a:pPr>
            <a:r>
              <a:rPr b="0" i="0" lang="ca-ES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Coordinació amb els centres sanitaris i professionals de referència en salut, quan es requereixi.</a:t>
            </a:r>
            <a:endParaRPr b="0" i="0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4" name="Google Shape;244;p8"/>
          <p:cNvSpPr/>
          <p:nvPr/>
        </p:nvSpPr>
        <p:spPr>
          <a:xfrm rot="307">
            <a:off x="5660575" y="5682350"/>
            <a:ext cx="3357600" cy="1020300"/>
          </a:xfrm>
          <a:prstGeom prst="roundRect">
            <a:avLst>
              <a:gd fmla="val 50000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-ES" sz="2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INFERMERIA</a:t>
            </a:r>
            <a:endParaRPr i="0" sz="20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ca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equipsalut@ibalmes.org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jVrvGCyBJdKaeL41He8US5vNd-NPJi6517JaTrKsDRH2Kb0PM0cLicj39YRp32-7bG4lVPhylmncNKG7YY5ZKKi1tMKvyL85_oybBASW7PzbHoOJqTpJB4ZMYHNqeCLKo46LD3iBT2Iai-eBdRfu" id="249" name="Google Shape;249;g13d8b892cf4_0_0"/>
          <p:cNvPicPr preferRelativeResize="0"/>
          <p:nvPr/>
        </p:nvPicPr>
        <p:blipFill rotWithShape="1">
          <a:blip r:embed="rId3">
            <a:alphaModFix/>
          </a:blip>
          <a:srcRect b="33796" l="30577" r="30578" t="0"/>
          <a:stretch/>
        </p:blipFill>
        <p:spPr>
          <a:xfrm>
            <a:off x="0" y="214290"/>
            <a:ext cx="3357586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13d8b892cf4_0_0"/>
          <p:cNvSpPr/>
          <p:nvPr/>
        </p:nvSpPr>
        <p:spPr>
          <a:xfrm>
            <a:off x="2417035" y="152403"/>
            <a:ext cx="464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ca-ES" sz="42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MEDICACIÓ I SALUT</a:t>
            </a:r>
            <a:endParaRPr b="1" i="0" sz="42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g13d8b892cf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675" y="199050"/>
            <a:ext cx="1223153" cy="67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13d8b892cf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9825" y="63050"/>
            <a:ext cx="1102100" cy="110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g13d8b892cf4_0_0"/>
          <p:cNvCxnSpPr/>
          <p:nvPr/>
        </p:nvCxnSpPr>
        <p:spPr>
          <a:xfrm flipH="1" rot="10800000">
            <a:off x="493700" y="960225"/>
            <a:ext cx="6686700" cy="87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g13d8b892cf4_0_0"/>
          <p:cNvSpPr/>
          <p:nvPr/>
        </p:nvSpPr>
        <p:spPr>
          <a:xfrm rot="268">
            <a:off x="4996699" y="1740875"/>
            <a:ext cx="3848400" cy="48855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3d8b892cf4_0_0"/>
          <p:cNvSpPr/>
          <p:nvPr/>
        </p:nvSpPr>
        <p:spPr>
          <a:xfrm rot="231">
            <a:off x="310252" y="1331675"/>
            <a:ext cx="4457700" cy="53526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13d8b892cf4_0_0"/>
          <p:cNvSpPr txBox="1"/>
          <p:nvPr/>
        </p:nvSpPr>
        <p:spPr>
          <a:xfrm>
            <a:off x="5156425" y="2233800"/>
            <a:ext cx="37476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Per minimitzar el risc de contagi entre l’alumnat és important seguir les normes higièniques habituals. Per aquest motiu no podrà assistir a l’escola si té: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-"/>
            </a:pPr>
            <a:r>
              <a:rPr b="0" i="0" lang="ca-E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Febre, vòmits, diarrees.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-"/>
            </a:pPr>
            <a:r>
              <a:rPr b="0" i="0" lang="ca-E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Malalties contagioses (virus, bactèries, fongs)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-"/>
            </a:pPr>
            <a:r>
              <a:rPr b="0" i="0" lang="ca-E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Ferides i/o dolors importants (que el seu fill/a no pugui dur a terme les seves activitats amb normalitat).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13d8b892cf4_0_0"/>
          <p:cNvSpPr txBox="1"/>
          <p:nvPr/>
        </p:nvSpPr>
        <p:spPr>
          <a:xfrm>
            <a:off x="644000" y="1363950"/>
            <a:ext cx="38487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ca-E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La medicació que s’ha d’administrar a l’Escola ha d’estar dins l’envàs original.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ca-E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Imprescindible notificar qualsevol canvi de medicació adjuntat la recepta electrònica actualitzada. En el cas que sigui medicació que no aparegui a la recepta electrònica caldrà aportar informe mèdic.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 horari lectiu,no s'administrarà cap medicació ni cremes (per la nova normativa) que no estigui autoritzat i prescrit pel metge/ssa.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infermera.png" id="258" name="Google Shape;258;g13d8b892cf4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42424" y="214301"/>
            <a:ext cx="923400" cy="9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jVrvGCyBJdKaeL41He8US5vNd-NPJi6517JaTrKsDRH2Kb0PM0cLicj39YRp32-7bG4lVPhylmncNKG7YY5ZKKi1tMKvyL85_oybBASW7PzbHoOJqTpJB4ZMYHNqeCLKo46LD3iBT2Iai-eBdRfu" id="263" name="Google Shape;263;g13d8b892cf4_0_19"/>
          <p:cNvPicPr preferRelativeResize="0"/>
          <p:nvPr/>
        </p:nvPicPr>
        <p:blipFill rotWithShape="1">
          <a:blip r:embed="rId3">
            <a:alphaModFix/>
          </a:blip>
          <a:srcRect b="33796" l="30577" r="30578" t="0"/>
          <a:stretch/>
        </p:blipFill>
        <p:spPr>
          <a:xfrm>
            <a:off x="0" y="214290"/>
            <a:ext cx="3357586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13d8b892cf4_0_19"/>
          <p:cNvSpPr/>
          <p:nvPr/>
        </p:nvSpPr>
        <p:spPr>
          <a:xfrm>
            <a:off x="2417035" y="3"/>
            <a:ext cx="464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ca-ES" sz="42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MEDICACIÓ I SALUT</a:t>
            </a:r>
            <a:endParaRPr b="1" i="0" sz="42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13d8b892cf4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675" y="199050"/>
            <a:ext cx="1223153" cy="67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13d8b892cf4_0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9825" y="-13150"/>
            <a:ext cx="1102100" cy="110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g13d8b892cf4_0_19"/>
          <p:cNvCxnSpPr/>
          <p:nvPr/>
        </p:nvCxnSpPr>
        <p:spPr>
          <a:xfrm flipH="1" rot="10800000">
            <a:off x="493700" y="884025"/>
            <a:ext cx="6686700" cy="87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8" name="Google Shape;268;g13d8b892cf4_0_19"/>
          <p:cNvSpPr/>
          <p:nvPr/>
        </p:nvSpPr>
        <p:spPr>
          <a:xfrm rot="-369">
            <a:off x="3415700" y="4958073"/>
            <a:ext cx="5584500" cy="16746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ca-E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DOCUMENTACIÓ</a:t>
            </a:r>
            <a:endParaRPr b="1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ca-E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-Recepta electrònica inclosas medicació de rescat i dosis de analgèsics.</a:t>
            </a:r>
            <a:endParaRPr b="1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ca-E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-Fotocopia tarja sanitaria</a:t>
            </a:r>
            <a:endParaRPr b="1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ca-E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-Carnet de vacunació</a:t>
            </a:r>
            <a:endParaRPr b="1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ca-E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-Informe mèdic</a:t>
            </a:r>
            <a:endParaRPr b="1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infermera.png" id="269" name="Google Shape;269;g13d8b892cf4_0_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42424" y="214301"/>
            <a:ext cx="923400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13d8b892cf4_0_19"/>
          <p:cNvSpPr/>
          <p:nvPr/>
        </p:nvSpPr>
        <p:spPr>
          <a:xfrm rot="147">
            <a:off x="310242" y="1331675"/>
            <a:ext cx="7010700" cy="33786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13d8b892cf4_0_19"/>
          <p:cNvSpPr txBox="1"/>
          <p:nvPr/>
        </p:nvSpPr>
        <p:spPr>
          <a:xfrm>
            <a:off x="864525" y="1605150"/>
            <a:ext cx="60180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 cas que algun alumne no es trobi bé o tingui algun dels punts esmentats, es procedirà a trucar a la familia/tutor per a que el/la vingui a buscar. Si és necessari  es trucarà al 112.</a:t>
            </a:r>
            <a:endParaRPr b="0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ca-ES" sz="18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Imprescindible la recepta electrònica per l’administració de qualsevol analgèsic, medicació de rescat o antibiotic.</a:t>
            </a:r>
            <a:endParaRPr b="0" i="0" sz="18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jVrvGCyBJdKaeL41He8US5vNd-NPJi6517JaTrKsDRH2Kb0PM0cLicj39YRp32-7bG4lVPhylmncNKG7YY5ZKKi1tMKvyL85_oybBASW7PzbHoOJqTpJB4ZMYHNqeCLKo46LD3iBT2Iai-eBdRfu" id="276" name="Google Shape;276;p9"/>
          <p:cNvPicPr preferRelativeResize="0"/>
          <p:nvPr/>
        </p:nvPicPr>
        <p:blipFill rotWithShape="1">
          <a:blip r:embed="rId3">
            <a:alphaModFix/>
          </a:blip>
          <a:srcRect b="33798" l="30577" r="30578" t="0"/>
          <a:stretch/>
        </p:blipFill>
        <p:spPr>
          <a:xfrm>
            <a:off x="0" y="214290"/>
            <a:ext cx="3357586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erial escolar.png" id="277" name="Google Shape;27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17549" y="142850"/>
            <a:ext cx="923400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9"/>
          <p:cNvSpPr/>
          <p:nvPr/>
        </p:nvSpPr>
        <p:spPr>
          <a:xfrm>
            <a:off x="1399825" y="92100"/>
            <a:ext cx="589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a-ES" sz="30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NORMATIVA DEL CENTRE</a:t>
            </a:r>
            <a:endParaRPr b="1" i="0" sz="3000" u="none" cap="none" strike="noStrike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79" name="Google Shape;27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675" y="199775"/>
            <a:ext cx="1223153" cy="677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9"/>
          <p:cNvCxnSpPr/>
          <p:nvPr/>
        </p:nvCxnSpPr>
        <p:spPr>
          <a:xfrm>
            <a:off x="302350" y="1085038"/>
            <a:ext cx="7304100" cy="306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baixa-removebg-preview (1).png" id="281" name="Google Shape;28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817444">
            <a:off x="1471296" y="3293599"/>
            <a:ext cx="4304359" cy="430437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9"/>
          <p:cNvSpPr/>
          <p:nvPr/>
        </p:nvSpPr>
        <p:spPr>
          <a:xfrm rot="352">
            <a:off x="6063339" y="1687350"/>
            <a:ext cx="2934000" cy="36384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9"/>
          <p:cNvSpPr txBox="1"/>
          <p:nvPr/>
        </p:nvSpPr>
        <p:spPr>
          <a:xfrm>
            <a:off x="6192925" y="1735250"/>
            <a:ext cx="27102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a-ES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En cas de malaltia de l’alumne, s’ha de quedar a casa mentre es mantingui la febre i únicament pot tornar a l’escola quan hagi passat un mínim de 24h. sense febre ni medicació antitèrmica.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a-ES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És necessària l'autorització o alta del metge abans d'incorporar-se a l’escola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4" name="Google Shape;284;p9"/>
          <p:cNvSpPr/>
          <p:nvPr/>
        </p:nvSpPr>
        <p:spPr>
          <a:xfrm rot="395">
            <a:off x="3243956" y="1687350"/>
            <a:ext cx="2610000" cy="22287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9"/>
          <p:cNvSpPr txBox="1"/>
          <p:nvPr/>
        </p:nvSpPr>
        <p:spPr>
          <a:xfrm>
            <a:off x="3366725" y="1764700"/>
            <a:ext cx="23064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a-ES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Respectar les prescripcions mèdiques, especialment pel que fa referència a les medicacions indicades.</a:t>
            </a:r>
            <a:endParaRPr b="0" i="0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6" name="Google Shape;286;p9"/>
          <p:cNvSpPr/>
          <p:nvPr/>
        </p:nvSpPr>
        <p:spPr>
          <a:xfrm rot="358">
            <a:off x="176896" y="1649250"/>
            <a:ext cx="2880300" cy="30669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9"/>
          <p:cNvSpPr txBox="1"/>
          <p:nvPr/>
        </p:nvSpPr>
        <p:spPr>
          <a:xfrm rot="-440474">
            <a:off x="2054765" y="4723386"/>
            <a:ext cx="2662425" cy="16624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a-ES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Per facilitar l’adequat funcionament del Centre, és fonamental respectar els horaris, avisar i justificar faltes d’assistència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8" name="Google Shape;288;p9"/>
          <p:cNvSpPr txBox="1"/>
          <p:nvPr/>
        </p:nvSpPr>
        <p:spPr>
          <a:xfrm>
            <a:off x="62751" y="1892275"/>
            <a:ext cx="2844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a-ES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Durant l’horari, quan un alumne arriba fora de l’horari d’entrada, es prega que es dirigeixi a la Marta (secretària), que serà  la responsable d’acompanyar als alumnes a l’aula. 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a-ES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És important respectar el treball dels grups.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9" name="Google Shape;289;p9"/>
          <p:cNvSpPr/>
          <p:nvPr/>
        </p:nvSpPr>
        <p:spPr>
          <a:xfrm rot="277">
            <a:off x="5145173" y="5489475"/>
            <a:ext cx="3727500" cy="11976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sng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ca-ES" sz="19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	</a:t>
            </a:r>
            <a:r>
              <a:rPr lang="ca-ES" sz="1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EQUIP</a:t>
            </a:r>
            <a:r>
              <a:rPr i="0" lang="ca-ES" sz="19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DIRECTIU</a:t>
            </a:r>
            <a:endParaRPr i="0" sz="19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DIRECTORA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balmes2@ibalmes.org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CAP D’ESTUDIS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capestudisb2@ibalmes.org)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jVrvGCyBJdKaeL41He8US5vNd-NPJi6517JaTrKsDRH2Kb0PM0cLicj39YRp32-7bG4lVPhylmncNKG7YY5ZKKi1tMKvyL85_oybBASW7PzbHoOJqTpJB4ZMYHNqeCLKo46LD3iBT2Iai-eBdRfu" id="294" name="Google Shape;294;p10"/>
          <p:cNvPicPr preferRelativeResize="0"/>
          <p:nvPr/>
        </p:nvPicPr>
        <p:blipFill rotWithShape="1">
          <a:blip r:embed="rId3">
            <a:alphaModFix/>
          </a:blip>
          <a:srcRect b="33798" l="30577" r="30578" t="0"/>
          <a:stretch/>
        </p:blipFill>
        <p:spPr>
          <a:xfrm>
            <a:off x="2019475" y="1015505"/>
            <a:ext cx="5105050" cy="52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0"/>
          <p:cNvSpPr/>
          <p:nvPr/>
        </p:nvSpPr>
        <p:spPr>
          <a:xfrm>
            <a:off x="2417035" y="92103"/>
            <a:ext cx="464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ca-ES" sz="46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CAL PORTAR</a:t>
            </a:r>
            <a:endParaRPr b="1" i="0" sz="4600" u="none" cap="none" strike="noStrike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96" name="Google Shape;29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300" y="214950"/>
            <a:ext cx="1223153" cy="677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10"/>
          <p:cNvCxnSpPr/>
          <p:nvPr/>
        </p:nvCxnSpPr>
        <p:spPr>
          <a:xfrm>
            <a:off x="533000" y="939225"/>
            <a:ext cx="7296900" cy="561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baixa-removebg-preview (1).png" id="298" name="Google Shape;29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48300" y="2860023"/>
            <a:ext cx="4516250" cy="45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0"/>
          <p:cNvSpPr txBox="1"/>
          <p:nvPr/>
        </p:nvSpPr>
        <p:spPr>
          <a:xfrm>
            <a:off x="845725" y="3656575"/>
            <a:ext cx="2095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-E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Es recomana que els alumnes portin roba còmoda.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-E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Per evitar pèrdua de roba cal que tot estigui marcat.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-E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Les bates i abrics han de portar beta per penjar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0" name="Google Shape;300;p10"/>
          <p:cNvSpPr/>
          <p:nvPr/>
        </p:nvSpPr>
        <p:spPr>
          <a:xfrm rot="531">
            <a:off x="461026" y="1306350"/>
            <a:ext cx="1941300" cy="16242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0"/>
          <p:cNvSpPr txBox="1"/>
          <p:nvPr/>
        </p:nvSpPr>
        <p:spPr>
          <a:xfrm>
            <a:off x="321138" y="1627413"/>
            <a:ext cx="2148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-ES" sz="22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capsa de</a:t>
            </a:r>
            <a:endParaRPr sz="22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-ES" sz="22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mocadors</a:t>
            </a:r>
            <a:endParaRPr sz="22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302" name="Google Shape;302;p10"/>
          <p:cNvSpPr/>
          <p:nvPr/>
        </p:nvSpPr>
        <p:spPr>
          <a:xfrm rot="531">
            <a:off x="2607297" y="1306350"/>
            <a:ext cx="1941300" cy="16242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0"/>
          <p:cNvSpPr txBox="1"/>
          <p:nvPr/>
        </p:nvSpPr>
        <p:spPr>
          <a:xfrm>
            <a:off x="2692381" y="1394988"/>
            <a:ext cx="18567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ca-ES" sz="22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bossa </a:t>
            </a:r>
            <a:endParaRPr i="0" sz="22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ca-ES" sz="22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o </a:t>
            </a:r>
            <a:endParaRPr i="0" sz="22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ca-ES" sz="22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cartera adequada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0"/>
          <p:cNvSpPr/>
          <p:nvPr/>
        </p:nvSpPr>
        <p:spPr>
          <a:xfrm rot="531">
            <a:off x="4772447" y="1353962"/>
            <a:ext cx="1941300" cy="16242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0"/>
          <p:cNvSpPr txBox="1"/>
          <p:nvPr/>
        </p:nvSpPr>
        <p:spPr>
          <a:xfrm rot="1920">
            <a:off x="4614015" y="1412529"/>
            <a:ext cx="21483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-ES" sz="22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Bossa</a:t>
            </a:r>
            <a:endParaRPr i="0" sz="22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-ES" sz="22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de </a:t>
            </a:r>
            <a:endParaRPr i="0" sz="22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-ES" sz="22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bolquers (si cal)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0"/>
          <p:cNvSpPr/>
          <p:nvPr/>
        </p:nvSpPr>
        <p:spPr>
          <a:xfrm rot="531">
            <a:off x="6977747" y="1382550"/>
            <a:ext cx="1941300" cy="16242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0"/>
          <p:cNvSpPr txBox="1"/>
          <p:nvPr/>
        </p:nvSpPr>
        <p:spPr>
          <a:xfrm rot="960">
            <a:off x="6920375" y="1640555"/>
            <a:ext cx="2148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ca-ES" sz="2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tovallola pel canvi del nen</a:t>
            </a:r>
            <a:endParaRPr i="0" sz="23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308" name="Google Shape;308;p10"/>
          <p:cNvSpPr/>
          <p:nvPr/>
        </p:nvSpPr>
        <p:spPr>
          <a:xfrm rot="443">
            <a:off x="5903876" y="3200500"/>
            <a:ext cx="2329500" cy="16242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0"/>
          <p:cNvSpPr txBox="1"/>
          <p:nvPr/>
        </p:nvSpPr>
        <p:spPr>
          <a:xfrm>
            <a:off x="6032300" y="3354250"/>
            <a:ext cx="21483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ca-ES" sz="23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</a:t>
            </a:r>
            <a:r>
              <a:rPr i="0" lang="ca-ES" sz="22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material</a:t>
            </a:r>
            <a:r>
              <a:rPr lang="ca-ES" sz="22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</a:t>
            </a:r>
            <a:r>
              <a:rPr i="0" lang="ca-ES" sz="22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que </a:t>
            </a:r>
            <a:endParaRPr i="0" sz="22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ca-ES" sz="22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demani el</a:t>
            </a:r>
            <a:endParaRPr i="0" sz="22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ca-ES" sz="22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tutor</a:t>
            </a:r>
            <a:endParaRPr i="0" sz="22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310" name="Google Shape;310;p10"/>
          <p:cNvSpPr/>
          <p:nvPr/>
        </p:nvSpPr>
        <p:spPr>
          <a:xfrm rot="531">
            <a:off x="6825397" y="5069350"/>
            <a:ext cx="1941300" cy="16242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6713694" y="5149234"/>
            <a:ext cx="21483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ca-ES" sz="23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joc de roba</a:t>
            </a:r>
            <a:endParaRPr i="0" sz="23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ca-ES" sz="23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de </a:t>
            </a:r>
            <a:endParaRPr i="0" sz="23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ca-ES" sz="23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recanvi complet</a:t>
            </a:r>
            <a:endParaRPr i="0" sz="18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312" name="Google Shape;312;p10"/>
          <p:cNvSpPr/>
          <p:nvPr/>
        </p:nvSpPr>
        <p:spPr>
          <a:xfrm rot="531">
            <a:off x="3601349" y="3160600"/>
            <a:ext cx="1941300" cy="16242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0"/>
          <p:cNvSpPr txBox="1"/>
          <p:nvPr/>
        </p:nvSpPr>
        <p:spPr>
          <a:xfrm rot="-714">
            <a:off x="3849445" y="3249240"/>
            <a:ext cx="14451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a-ES" sz="22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bossa de roba de recanvi</a:t>
            </a:r>
            <a:endParaRPr i="0" sz="2200" u="none" cap="none" strike="noStrike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314" name="Google Shape;314;p10"/>
          <p:cNvSpPr/>
          <p:nvPr/>
        </p:nvSpPr>
        <p:spPr>
          <a:xfrm rot="531">
            <a:off x="4565122" y="5043425"/>
            <a:ext cx="1941300" cy="16242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0"/>
          <p:cNvSpPr txBox="1"/>
          <p:nvPr/>
        </p:nvSpPr>
        <p:spPr>
          <a:xfrm>
            <a:off x="4630734" y="5470737"/>
            <a:ext cx="1809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ca-ES" sz="22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ampolla</a:t>
            </a:r>
            <a:endParaRPr i="0" sz="22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ca-ES" sz="22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d’aigua</a:t>
            </a:r>
            <a:endParaRPr i="0" sz="22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pic>
        <p:nvPicPr>
          <p:cNvPr descr="material escolar.png" id="316" name="Google Shape;31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7549" y="142850"/>
            <a:ext cx="923400" cy="9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jVrvGCyBJdKaeL41He8US5vNd-NPJi6517JaTrKsDRH2Kb0PM0cLicj39YRp32-7bG4lVPhylmncNKG7YY5ZKKi1tMKvyL85_oybBASW7PzbHoOJqTpJB4ZMYHNqeCLKo46LD3iBT2Iai-eBdRfu" id="321" name="Google Shape;321;g13d8b892cf4_0_39"/>
          <p:cNvPicPr preferRelativeResize="0"/>
          <p:nvPr/>
        </p:nvPicPr>
        <p:blipFill rotWithShape="1">
          <a:blip r:embed="rId3">
            <a:alphaModFix/>
          </a:blip>
          <a:srcRect b="33796" l="30577" r="30578" t="0"/>
          <a:stretch/>
        </p:blipFill>
        <p:spPr>
          <a:xfrm>
            <a:off x="1981200" y="1052505"/>
            <a:ext cx="5105050" cy="52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13d8b892cf4_0_39"/>
          <p:cNvSpPr/>
          <p:nvPr/>
        </p:nvSpPr>
        <p:spPr>
          <a:xfrm>
            <a:off x="1782388" y="92100"/>
            <a:ext cx="527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ca-ES" sz="39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COL·LABORADORS</a:t>
            </a:r>
            <a:endParaRPr b="1" i="0" sz="3700" u="none" cap="none" strike="noStrike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23" name="Google Shape;323;g13d8b892cf4_0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300" y="214950"/>
            <a:ext cx="1223153" cy="677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g13d8b892cf4_0_39"/>
          <p:cNvCxnSpPr/>
          <p:nvPr/>
        </p:nvCxnSpPr>
        <p:spPr>
          <a:xfrm>
            <a:off x="533000" y="1015425"/>
            <a:ext cx="7096200" cy="345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5" name="Google Shape;325;g13d8b892cf4_0_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1800" y="152400"/>
            <a:ext cx="1089800" cy="10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13d8b892cf4_0_39"/>
          <p:cNvSpPr/>
          <p:nvPr/>
        </p:nvSpPr>
        <p:spPr>
          <a:xfrm rot="358">
            <a:off x="606451" y="4559250"/>
            <a:ext cx="2880300" cy="15432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13d8b892cf4_0_39"/>
          <p:cNvSpPr/>
          <p:nvPr/>
        </p:nvSpPr>
        <p:spPr>
          <a:xfrm rot="427">
            <a:off x="1172710" y="1595600"/>
            <a:ext cx="2417400" cy="26646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13d8b892cf4_0_39"/>
          <p:cNvSpPr/>
          <p:nvPr/>
        </p:nvSpPr>
        <p:spPr>
          <a:xfrm rot="384">
            <a:off x="3822601" y="4624900"/>
            <a:ext cx="2683500" cy="14775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13d8b892cf4_0_39"/>
          <p:cNvSpPr/>
          <p:nvPr/>
        </p:nvSpPr>
        <p:spPr>
          <a:xfrm rot="425">
            <a:off x="3926851" y="1649300"/>
            <a:ext cx="2427000" cy="25746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13d8b892cf4_0_39"/>
          <p:cNvSpPr/>
          <p:nvPr/>
        </p:nvSpPr>
        <p:spPr>
          <a:xfrm rot="479">
            <a:off x="6618056" y="1690950"/>
            <a:ext cx="2154000" cy="23739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13d8b892cf4_0_39"/>
          <p:cNvSpPr/>
          <p:nvPr/>
        </p:nvSpPr>
        <p:spPr>
          <a:xfrm rot="463">
            <a:off x="6662672" y="4570175"/>
            <a:ext cx="2226900" cy="15321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g13d8b892cf4_0_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">
            <a:off x="6795001" y="4814997"/>
            <a:ext cx="1945725" cy="94068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13d8b892cf4_0_39"/>
          <p:cNvSpPr txBox="1"/>
          <p:nvPr/>
        </p:nvSpPr>
        <p:spPr>
          <a:xfrm rot="-497">
            <a:off x="6658319" y="2106769"/>
            <a:ext cx="2073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E.A.P Sant Boi del LLobregrat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Serveis Territorials del Baix Llobregat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34" name="Google Shape;334;g13d8b892cf4_0_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63874" y="2001428"/>
            <a:ext cx="1752951" cy="1752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13d8b892cf4_0_39"/>
          <p:cNvSpPr txBox="1"/>
          <p:nvPr/>
        </p:nvSpPr>
        <p:spPr>
          <a:xfrm>
            <a:off x="4565411" y="5050423"/>
            <a:ext cx="1197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ca-E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A.F.A</a:t>
            </a:r>
            <a:endParaRPr b="1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g13d8b892cf4_0_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07513" y="2082038"/>
            <a:ext cx="1709100" cy="17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13d8b892cf4_0_3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37771">
            <a:off x="902635" y="4988305"/>
            <a:ext cx="2020638" cy="60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jVrvGCyBJdKaeL41He8US5vNd-NPJi6517JaTrKsDRH2Kb0PM0cLicj39YRp32-7bG4lVPhylmncNKG7YY5ZKKi1tMKvyL85_oybBASW7PzbHoOJqTpJB4ZMYHNqeCLKo46LD3iBT2Iai-eBdRfu" id="101" name="Google Shape;101;g136944fddd8_0_64"/>
          <p:cNvPicPr preferRelativeResize="0"/>
          <p:nvPr/>
        </p:nvPicPr>
        <p:blipFill rotWithShape="1">
          <a:blip r:embed="rId3">
            <a:alphaModFix/>
          </a:blip>
          <a:srcRect b="33796" l="0" r="0" t="0"/>
          <a:stretch/>
        </p:blipFill>
        <p:spPr>
          <a:xfrm>
            <a:off x="214282" y="1214422"/>
            <a:ext cx="8643998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36944fddd8_0_64"/>
          <p:cNvSpPr/>
          <p:nvPr/>
        </p:nvSpPr>
        <p:spPr>
          <a:xfrm>
            <a:off x="428600" y="1345074"/>
            <a:ext cx="8072400" cy="4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ca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a-ES" sz="1200">
                <a:solidFill>
                  <a:schemeClr val="dk1"/>
                </a:solidFill>
              </a:rPr>
              <a:t>Obrim les portes i engeguem l'escola!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Donem la benvinguda a un nou curs amb tots els professionals que venen amb les energies carregades per despertar noves inquietuds, plens d'il·lusions per emprendre nous reptes i amb ganes de descobrir el món amb els vostres fills.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Donem la benvinguda a les famílies i als alumnes que dia a dia ens acompanyen, ens donen suport i ens deixen formar part de les seves vides.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Donem la benvinguda a totes les persones i empreses que ens recolzen, cooperen i confien en nosaltres per poder tirar endavant la nostra escola.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A continuació us donem us presentem el dossier informatiu d'inici de curs. Aquest dossier està dividit en quatre blocs: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- Calendari i horaris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- Organització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- Quotes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– Normativa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136944fddd8_0_64"/>
          <p:cNvSpPr/>
          <p:nvPr/>
        </p:nvSpPr>
        <p:spPr>
          <a:xfrm>
            <a:off x="2381485" y="76928"/>
            <a:ext cx="464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a-ES" sz="40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PRESENTACIÓ</a:t>
            </a:r>
            <a:endParaRPr b="1" i="0" sz="4000" u="none" cap="none" strike="noStrike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4" name="Google Shape;104;g136944fddd8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675" y="199775"/>
            <a:ext cx="1223153" cy="677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g136944fddd8_0_64"/>
          <p:cNvCxnSpPr/>
          <p:nvPr/>
        </p:nvCxnSpPr>
        <p:spPr>
          <a:xfrm>
            <a:off x="533000" y="1015425"/>
            <a:ext cx="8149200" cy="150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jVrvGCyBJdKaeL41He8US5vNd-NPJi6517JaTrKsDRH2Kb0PM0cLicj39YRp32-7bG4lVPhylmncNKG7YY5ZKKi1tMKvyL85_oybBASW7PzbHoOJqTpJB4ZMYHNqeCLKo46LD3iBT2Iai-eBdRfu" id="110" name="Google Shape;110;p2"/>
          <p:cNvPicPr preferRelativeResize="0"/>
          <p:nvPr/>
        </p:nvPicPr>
        <p:blipFill rotWithShape="1">
          <a:blip r:embed="rId3">
            <a:alphaModFix/>
          </a:blip>
          <a:srcRect b="33798" l="30577" r="30578" t="0"/>
          <a:stretch/>
        </p:blipFill>
        <p:spPr>
          <a:xfrm>
            <a:off x="0" y="214290"/>
            <a:ext cx="3357586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324e5a2d28c88ba7c34f45be7acf2a-removebg-preview.png" id="111" name="Google Shape;111;p2"/>
          <p:cNvPicPr preferRelativeResize="0"/>
          <p:nvPr/>
        </p:nvPicPr>
        <p:blipFill rotWithShape="1">
          <a:blip r:embed="rId4">
            <a:alphaModFix/>
          </a:blip>
          <a:srcRect b="6236" l="0" r="0" t="15627"/>
          <a:stretch/>
        </p:blipFill>
        <p:spPr>
          <a:xfrm>
            <a:off x="303775" y="977800"/>
            <a:ext cx="7450800" cy="58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1207370" y="2272387"/>
            <a:ext cx="5643600" cy="3432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500" u="none" cap="none" strike="noStrike">
                <a:solidFill>
                  <a:srgbClr val="FF00F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INICI DE CURS</a:t>
            </a:r>
            <a:r>
              <a:rPr b="1" i="0" lang="ca-ES" sz="2400" u="none" cap="none" strike="noStrike">
                <a:solidFill>
                  <a:srgbClr val="FF00F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400" u="none" cap="none" strike="noStrike">
              <a:solidFill>
                <a:srgbClr val="FF00F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DIMECRES 6 DE SETEMBRE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ca-ES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JORNADA ESCOLAR </a:t>
            </a:r>
            <a:r>
              <a:rPr lang="ca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9’30 a 16’30    </a:t>
            </a:r>
            <a:endParaRPr b="1" sz="24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JORNADA INTENSIVA </a:t>
            </a:r>
            <a:endParaRPr b="0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				del 5 al 21 de juny 9’30 a 14’30</a:t>
            </a:r>
            <a:r>
              <a:rPr b="0" i="0" lang="ca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endParaRPr b="1" i="0" sz="24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ÚLTIM DIA DE DESEMBRE</a:t>
            </a:r>
            <a:endParaRPr b="1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Dimecres 20</a:t>
            </a:r>
            <a:r>
              <a:rPr b="0" i="0" lang="ca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desembre 13’30</a:t>
            </a:r>
            <a:endParaRPr b="1" i="0" sz="24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ÚLTIM DIA DE JUNY</a:t>
            </a:r>
            <a:r>
              <a:rPr b="1" i="0" lang="ca-ES" sz="2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b="1" i="0" sz="24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21 JUNY 14’30</a:t>
            </a:r>
            <a:endParaRPr b="1"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calendari.png" id="113" name="Google Shape;11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4577" y="214296"/>
            <a:ext cx="1117751" cy="11177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/>
          <p:nvPr/>
        </p:nvSpPr>
        <p:spPr>
          <a:xfrm>
            <a:off x="1583800" y="92100"/>
            <a:ext cx="5473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a-ES" sz="36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CALENDARI I HORARI</a:t>
            </a:r>
            <a:endParaRPr b="1" i="0" sz="3600" u="none" cap="none" strike="noStrike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6675" y="199775"/>
            <a:ext cx="1223153" cy="677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"/>
          <p:cNvCxnSpPr/>
          <p:nvPr/>
        </p:nvCxnSpPr>
        <p:spPr>
          <a:xfrm>
            <a:off x="533000" y="1015425"/>
            <a:ext cx="6883200" cy="177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jVrvGCyBJdKaeL41He8US5vNd-NPJi6517JaTrKsDRH2Kb0PM0cLicj39YRp32-7bG4lVPhylmncNKG7YY5ZKKi1tMKvyL85_oybBASW7PzbHoOJqTpJB4ZMYHNqeCLKo46LD3iBT2Iai-eBdRfu" id="121" name="Google Shape;121;g136944fddd8_0_38"/>
          <p:cNvPicPr preferRelativeResize="0"/>
          <p:nvPr/>
        </p:nvPicPr>
        <p:blipFill rotWithShape="1">
          <a:blip r:embed="rId3">
            <a:alphaModFix/>
          </a:blip>
          <a:srcRect b="33796" l="30577" r="30578" t="0"/>
          <a:stretch/>
        </p:blipFill>
        <p:spPr>
          <a:xfrm>
            <a:off x="0" y="214290"/>
            <a:ext cx="3357586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324e5a2d28c88ba7c34f45be7acf2a-removebg-preview.png" id="122" name="Google Shape;122;g136944fddd8_0_38"/>
          <p:cNvPicPr preferRelativeResize="0"/>
          <p:nvPr/>
        </p:nvPicPr>
        <p:blipFill rotWithShape="1">
          <a:blip r:embed="rId4">
            <a:alphaModFix/>
          </a:blip>
          <a:srcRect b="6234" l="0" r="0" t="15627"/>
          <a:stretch/>
        </p:blipFill>
        <p:spPr>
          <a:xfrm>
            <a:off x="303775" y="901600"/>
            <a:ext cx="7450800" cy="58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36944fddd8_0_38"/>
          <p:cNvSpPr txBox="1"/>
          <p:nvPr/>
        </p:nvSpPr>
        <p:spPr>
          <a:xfrm>
            <a:off x="1259170" y="2274849"/>
            <a:ext cx="5643600" cy="3201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highlight>
                <a:schemeClr val="lt1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-ES" sz="2400" u="none" cap="none" strike="noStrike">
                <a:solidFill>
                  <a:srgbClr val="FF00F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entrades  amb famílies, </a:t>
            </a:r>
            <a:r>
              <a:rPr i="0" lang="ca-ES" sz="24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amb autocars, amb ambulàncies</a:t>
            </a:r>
            <a:r>
              <a:rPr i="0" lang="ca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9’30 </a:t>
            </a:r>
            <a:endParaRPr b="0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-ES" sz="24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sortida </a:t>
            </a:r>
            <a:r>
              <a:rPr i="0" lang="ca-ES" sz="2400" u="none" cap="none" strike="noStrike">
                <a:solidFill>
                  <a:srgbClr val="FF00F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amb famílies, </a:t>
            </a:r>
            <a:r>
              <a:rPr i="0" lang="ca-ES" sz="24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amb autocars, amb ambulàncies</a:t>
            </a:r>
            <a:endParaRPr i="0" sz="18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16’30      </a:t>
            </a:r>
            <a:r>
              <a:rPr b="0" i="0" lang="ca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endParaRPr b="1" i="0" sz="24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Els alumnes que necessitin absentar-se durant el matí i vulguin utilizar el servei de menjador de l’escola, hauran </a:t>
            </a:r>
            <a:r>
              <a:rPr b="0" i="0" lang="ca-ES" sz="14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d’entrar a l’escola abans de les 13:30h.</a:t>
            </a:r>
            <a:endParaRPr b="1" i="0" sz="24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g136944fddd8_0_38"/>
          <p:cNvSpPr/>
          <p:nvPr/>
        </p:nvSpPr>
        <p:spPr>
          <a:xfrm>
            <a:off x="1583800" y="92100"/>
            <a:ext cx="5473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a-ES" sz="36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CALENDARI I HORARI</a:t>
            </a:r>
            <a:endParaRPr b="1" i="0" sz="3600" u="none" cap="none" strike="noStrike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5" name="Google Shape;125;g136944fddd8_0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675" y="199775"/>
            <a:ext cx="1223153" cy="677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g136944fddd8_0_38"/>
          <p:cNvCxnSpPr/>
          <p:nvPr/>
        </p:nvCxnSpPr>
        <p:spPr>
          <a:xfrm>
            <a:off x="533000" y="1015425"/>
            <a:ext cx="6864000" cy="369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alendari.png" id="127" name="Google Shape;127;g136944fddd8_0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54577" y="214296"/>
            <a:ext cx="1117751" cy="111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jVrvGCyBJdKaeL41He8US5vNd-NPJi6517JaTrKsDRH2Kb0PM0cLicj39YRp32-7bG4lVPhylmncNKG7YY5ZKKi1tMKvyL85_oybBASW7PzbHoOJqTpJB4ZMYHNqeCLKo46LD3iBT2Iai-eBdRfu" id="132" name="Google Shape;132;g13c7c7485e9_0_66"/>
          <p:cNvPicPr preferRelativeResize="0"/>
          <p:nvPr/>
        </p:nvPicPr>
        <p:blipFill rotWithShape="1">
          <a:blip r:embed="rId3">
            <a:alphaModFix/>
          </a:blip>
          <a:srcRect b="33796" l="30577" r="30578" t="0"/>
          <a:stretch/>
        </p:blipFill>
        <p:spPr>
          <a:xfrm>
            <a:off x="1066800" y="442907"/>
            <a:ext cx="5674675" cy="57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3c7c7485e9_0_66"/>
          <p:cNvSpPr/>
          <p:nvPr/>
        </p:nvSpPr>
        <p:spPr>
          <a:xfrm rot="-323">
            <a:off x="4555850" y="1781038"/>
            <a:ext cx="3192600" cy="18486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PERÍODE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SETMANA 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SANTA DEL 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ca-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 /</a:t>
            </a:r>
            <a:r>
              <a:rPr b="1" lang="ca-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</a:t>
            </a: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al 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 /4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(inclusiu)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g13c7c7485e9_0_66"/>
          <p:cNvSpPr/>
          <p:nvPr/>
        </p:nvSpPr>
        <p:spPr>
          <a:xfrm rot="-323">
            <a:off x="680874" y="1805801"/>
            <a:ext cx="3192600" cy="17991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PERÍODE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NADAL 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del 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ca-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21</a:t>
            </a: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/12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ca-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7</a:t>
            </a: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/ 1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ca-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(inclusiu)</a:t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13c7c7485e9_0_66"/>
          <p:cNvSpPr/>
          <p:nvPr/>
        </p:nvSpPr>
        <p:spPr>
          <a:xfrm rot="-307">
            <a:off x="4555825" y="4019892"/>
            <a:ext cx="3357600" cy="17991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DIES DE LLIURE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DISPOSICIÓ: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ca-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13</a:t>
            </a: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OCTUBRE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ca-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12 FEBRER</a:t>
            </a:r>
            <a:endParaRPr b="1"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ca-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 MARÇ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21 MAIG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g13c7c7485e9_0_66"/>
          <p:cNvSpPr/>
          <p:nvPr/>
        </p:nvSpPr>
        <p:spPr>
          <a:xfrm rot="-388">
            <a:off x="1362325" y="6118988"/>
            <a:ext cx="5318400" cy="5514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ca-E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FESTES LOCALS DE SANT BOI 7/12 i 2</a:t>
            </a:r>
            <a:r>
              <a:rPr b="1" lang="ca-ES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0</a:t>
            </a:r>
            <a:r>
              <a:rPr b="1" i="0" lang="ca-E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/5 </a:t>
            </a:r>
            <a:endParaRPr b="1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g13c7c7485e9_0_66"/>
          <p:cNvSpPr/>
          <p:nvPr/>
        </p:nvSpPr>
        <p:spPr>
          <a:xfrm rot="-323">
            <a:off x="680753" y="4006683"/>
            <a:ext cx="3192900" cy="17991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FESTIUS: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12 OCTUBRE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 NOVEMBRE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ca-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6 i 8 </a:t>
            </a:r>
            <a:r>
              <a:rPr b="1" i="0" lang="ca-ES" sz="1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DESEMBRE</a:t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g13c7c7485e9_0_66"/>
          <p:cNvSpPr/>
          <p:nvPr/>
        </p:nvSpPr>
        <p:spPr>
          <a:xfrm>
            <a:off x="2010599" y="76925"/>
            <a:ext cx="5122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a-ES" sz="40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DIES FESTIUS</a:t>
            </a:r>
            <a:endParaRPr b="1" i="0" sz="4000" u="none" cap="none" strike="noStrike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9" name="Google Shape;139;g13c7c7485e9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675" y="199775"/>
            <a:ext cx="1223153" cy="677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g13c7c7485e9_0_66"/>
          <p:cNvCxnSpPr/>
          <p:nvPr/>
        </p:nvCxnSpPr>
        <p:spPr>
          <a:xfrm flipH="1" rot="10800000">
            <a:off x="533000" y="976125"/>
            <a:ext cx="6825900" cy="393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alendari.png" id="141" name="Google Shape;141;g13c7c7485e9_0_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4577" y="214296"/>
            <a:ext cx="1117751" cy="111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3c7c7485e9_0_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0600" y="1998013"/>
            <a:ext cx="1543350" cy="15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3c7c7485e9_0_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18900" y="20497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3c7c7485e9_0_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16450" y="422675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3c7c7485e9_0_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13550" y="4226750"/>
            <a:ext cx="1306450" cy="13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4"/>
          <p:cNvCxnSpPr/>
          <p:nvPr/>
        </p:nvCxnSpPr>
        <p:spPr>
          <a:xfrm>
            <a:off x="533000" y="1015425"/>
            <a:ext cx="7261500" cy="165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4"/>
          <p:cNvSpPr/>
          <p:nvPr/>
        </p:nvSpPr>
        <p:spPr>
          <a:xfrm>
            <a:off x="1714500" y="92100"/>
            <a:ext cx="5769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a-ES" sz="36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CALENDARI ESCOLAR</a:t>
            </a:r>
            <a:endParaRPr b="1" i="0" sz="3600" u="none" cap="none" strike="noStrike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675" y="199775"/>
            <a:ext cx="1223153" cy="677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endari.png" id="153" name="Google Shape;15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1250" y="92101"/>
            <a:ext cx="1066775" cy="10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027" y="1479147"/>
            <a:ext cx="7946250" cy="48779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" name="Google Shape;155;p4"/>
          <p:cNvSpPr txBox="1"/>
          <p:nvPr/>
        </p:nvSpPr>
        <p:spPr>
          <a:xfrm>
            <a:off x="6463400" y="5560900"/>
            <a:ext cx="1331100" cy="42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lang="ca-ES" sz="1100">
                <a:latin typeface="Calibri"/>
                <a:ea typeface="Calibri"/>
                <a:cs typeface="Calibri"/>
                <a:sym typeface="Calibri"/>
              </a:rPr>
              <a:t>ins a  les 13.30h</a:t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1100">
                <a:latin typeface="Calibri"/>
                <a:ea typeface="Calibri"/>
                <a:cs typeface="Calibri"/>
                <a:sym typeface="Calibri"/>
              </a:rPr>
              <a:t>9.30 a 14.30h</a:t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7575125" y="4973615"/>
            <a:ext cx="88200" cy="128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jVrvGCyBJdKaeL41He8US5vNd-NPJi6517JaTrKsDRH2Kb0PM0cLicj39YRp32-7bG4lVPhylmncNKG7YY5ZKKi1tMKvyL85_oybBASW7PzbHoOJqTpJB4ZMYHNqeCLKo46LD3iBT2Iai-eBdRfu" id="161" name="Google Shape;161;p5"/>
          <p:cNvPicPr preferRelativeResize="0"/>
          <p:nvPr/>
        </p:nvPicPr>
        <p:blipFill rotWithShape="1">
          <a:blip r:embed="rId3">
            <a:alphaModFix/>
          </a:blip>
          <a:srcRect b="33798" l="30577" r="30578" t="0"/>
          <a:stretch/>
        </p:blipFill>
        <p:spPr>
          <a:xfrm>
            <a:off x="1527953" y="1209049"/>
            <a:ext cx="6045200" cy="61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/>
          <p:nvPr/>
        </p:nvSpPr>
        <p:spPr>
          <a:xfrm>
            <a:off x="2417035" y="92103"/>
            <a:ext cx="464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ca-ES" sz="46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ORGANITZACIÓ</a:t>
            </a:r>
            <a:endParaRPr b="1" i="0" sz="46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 rot="-358">
            <a:off x="176675" y="1995586"/>
            <a:ext cx="2883000" cy="17475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ca-ES" sz="1900" u="sng">
                <a:latin typeface="Comfortaa"/>
                <a:ea typeface="Comfortaa"/>
                <a:cs typeface="Comfortaa"/>
                <a:sym typeface="Comfortaa"/>
              </a:rPr>
              <a:t>Aula Neptú/Júpiter</a:t>
            </a:r>
            <a:endParaRPr b="1" i="0" sz="1900" u="sng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TUTORES</a:t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a-ES" sz="1500">
                <a:latin typeface="Comfortaa"/>
                <a:ea typeface="Comfortaa"/>
                <a:cs typeface="Comfortaa"/>
                <a:sym typeface="Comfortaa"/>
              </a:rPr>
              <a:t>Lídia Sánchez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a-ES" sz="1500">
                <a:latin typeface="Comfortaa"/>
                <a:ea typeface="Comfortaa"/>
                <a:cs typeface="Comfortaa"/>
                <a:sym typeface="Comfortaa"/>
              </a:rPr>
              <a:t>Naroa Padilla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EDUCADORES</a:t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Pili Díaz </a:t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Flori Díaz</a:t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4" name="Google Shape;164;p5"/>
          <p:cNvSpPr/>
          <p:nvPr/>
        </p:nvSpPr>
        <p:spPr>
          <a:xfrm rot="-377">
            <a:off x="3202501" y="1972332"/>
            <a:ext cx="2739000" cy="17940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-E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Aula Urà/Saturn</a:t>
            </a:r>
            <a:endParaRPr b="1" i="0" sz="20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TUTORES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Ester Sellés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Marta Rojals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EDUCADORES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MªCarmen Corbalan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Pepa Galindo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 rot="-358">
            <a:off x="6090075" y="1972489"/>
            <a:ext cx="2883000" cy="17937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-E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Aula Mart</a:t>
            </a:r>
            <a:endParaRPr b="1" i="0" sz="20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TUTORES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MSol Díaz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EDUCADORES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Alba Cerezo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quip d'orientació.png" id="166" name="Google Shape;16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6199" y="168300"/>
            <a:ext cx="1040750" cy="104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/>
          <p:nvPr/>
        </p:nvSpPr>
        <p:spPr>
          <a:xfrm rot="367">
            <a:off x="3145299" y="4015276"/>
            <a:ext cx="2810400" cy="17478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ca-E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Aula Venus</a:t>
            </a:r>
            <a:endParaRPr b="1" i="0" sz="2400" u="sng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TUTORES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Montserrat Roses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EDUCADORES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Lourdes Sánchez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 rot="367">
            <a:off x="176681" y="4016051"/>
            <a:ext cx="2810400" cy="17478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-E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Aula Mercuri	</a:t>
            </a:r>
            <a:endParaRPr b="1" i="0" sz="20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TUTORES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Ana Ayuso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EDUCADORES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Rosa Picas	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/>
          <p:nvPr/>
        </p:nvSpPr>
        <p:spPr>
          <a:xfrm rot="367">
            <a:off x="6114031" y="4015276"/>
            <a:ext cx="2810400" cy="17478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-E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Aula Lluna</a:t>
            </a:r>
            <a:r>
              <a:rPr b="1" lang="ca-E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i="0" sz="2400" u="sng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TUTORES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Victoria Pachón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EDUCADORES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Cristina Rodríguez 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675" y="199775"/>
            <a:ext cx="1223153" cy="677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5"/>
          <p:cNvCxnSpPr/>
          <p:nvPr/>
        </p:nvCxnSpPr>
        <p:spPr>
          <a:xfrm flipH="1" rot="10800000">
            <a:off x="533000" y="991425"/>
            <a:ext cx="6997500" cy="240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" name="Google Shape;172;p5"/>
          <p:cNvSpPr/>
          <p:nvPr/>
        </p:nvSpPr>
        <p:spPr>
          <a:xfrm rot="-409">
            <a:off x="676547" y="6299003"/>
            <a:ext cx="7565400" cy="4644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a-ES" u="sng">
                <a:solidFill>
                  <a:schemeClr val="hlink"/>
                </a:solidFill>
                <a:hlinkClick r:id="rId6"/>
              </a:rPr>
              <a:t>https://docs.google.com/document/d/1OVG3dt3FJ1dchSpzg1y_gRkNbCVMOutl/edit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jVrvGCyBJdKaeL41He8US5vNd-NPJi6517JaTrKsDRH2Kb0PM0cLicj39YRp32-7bG4lVPhylmncNKG7YY5ZKKi1tMKvyL85_oybBASW7PzbHoOJqTpJB4ZMYHNqeCLKo46LD3iBT2Iai-eBdRfu" id="177" name="Google Shape;177;g13c7c7485e9_0_96"/>
          <p:cNvPicPr preferRelativeResize="0"/>
          <p:nvPr/>
        </p:nvPicPr>
        <p:blipFill rotWithShape="1">
          <a:blip r:embed="rId3">
            <a:alphaModFix/>
          </a:blip>
          <a:srcRect b="33796" l="30577" r="30578" t="0"/>
          <a:stretch/>
        </p:blipFill>
        <p:spPr>
          <a:xfrm>
            <a:off x="1399828" y="1224424"/>
            <a:ext cx="6045200" cy="61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3c7c7485e9_0_96"/>
          <p:cNvSpPr/>
          <p:nvPr/>
        </p:nvSpPr>
        <p:spPr>
          <a:xfrm>
            <a:off x="2417035" y="92103"/>
            <a:ext cx="464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ca-ES" sz="46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ORGANITZACIÓ</a:t>
            </a:r>
            <a:endParaRPr b="1" i="0" sz="46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3c7c7485e9_0_96"/>
          <p:cNvSpPr/>
          <p:nvPr/>
        </p:nvSpPr>
        <p:spPr>
          <a:xfrm rot="-367">
            <a:off x="176683" y="1995577"/>
            <a:ext cx="2810400" cy="17475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i="0" lang="ca-ES" sz="2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quip logopèdia</a:t>
            </a:r>
            <a:endParaRPr i="0" sz="20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Gemma Salas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Mercè Serra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</a:t>
            </a:r>
            <a:r>
              <a:rPr i="0" lang="ca-ES" sz="2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sicopedagog</a:t>
            </a:r>
            <a:endParaRPr i="0" sz="20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Samuel Rodríguez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3c7c7485e9_0_96"/>
          <p:cNvSpPr/>
          <p:nvPr/>
        </p:nvSpPr>
        <p:spPr>
          <a:xfrm rot="-377">
            <a:off x="3202501" y="1972332"/>
            <a:ext cx="2739000" cy="17940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sng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i="0" lang="ca-ES" sz="2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quip fisioteràpia</a:t>
            </a:r>
            <a:endParaRPr i="0" sz="20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Jessica Arroyo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Alba Egido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3c7c7485e9_0_96"/>
          <p:cNvSpPr/>
          <p:nvPr/>
        </p:nvSpPr>
        <p:spPr>
          <a:xfrm rot="-377">
            <a:off x="3277345" y="4177617"/>
            <a:ext cx="2739000" cy="17937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</a:t>
            </a:r>
            <a:r>
              <a:rPr i="0" lang="ca-ES" sz="2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ípica</a:t>
            </a:r>
            <a:endParaRPr i="0" sz="20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3c7c7485e9_0_96"/>
          <p:cNvSpPr/>
          <p:nvPr/>
        </p:nvSpPr>
        <p:spPr>
          <a:xfrm rot="367">
            <a:off x="6156931" y="1972326"/>
            <a:ext cx="2810400" cy="17478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i="0" lang="ca-ES" sz="2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quip salut</a:t>
            </a:r>
            <a:endParaRPr i="0" sz="20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INFERMERES</a:t>
            </a:r>
            <a:endParaRPr b="0" i="0" sz="15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MJosé Membribe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Núria Marsal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TCAI</a:t>
            </a:r>
            <a:endParaRPr b="0" i="0" sz="15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Víctor Morejón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3c7c7485e9_0_96"/>
          <p:cNvSpPr/>
          <p:nvPr/>
        </p:nvSpPr>
        <p:spPr>
          <a:xfrm rot="367">
            <a:off x="249231" y="4200576"/>
            <a:ext cx="2810400" cy="17478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i="0" lang="ca-ES" sz="19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erapia de gossos</a:t>
            </a:r>
            <a:endParaRPr i="0" sz="19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3c7c7485e9_0_96"/>
          <p:cNvSpPr/>
          <p:nvPr/>
        </p:nvSpPr>
        <p:spPr>
          <a:xfrm rot="367">
            <a:off x="6156931" y="4185951"/>
            <a:ext cx="2810400" cy="17478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i="0" lang="ca-ES" sz="2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quip DIRECTIU</a:t>
            </a:r>
            <a:endParaRPr i="0" sz="20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DIRECTORA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Mercè Ulldemolins</a:t>
            </a:r>
            <a:endParaRPr b="0"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CAP D’ESTUDIS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Ester Sellés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13c7c7485e9_0_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675" y="199775"/>
            <a:ext cx="1223153" cy="677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g13c7c7485e9_0_96"/>
          <p:cNvCxnSpPr/>
          <p:nvPr/>
        </p:nvCxnSpPr>
        <p:spPr>
          <a:xfrm flipH="1" rot="10800000">
            <a:off x="533000" y="983025"/>
            <a:ext cx="6763200" cy="324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7" name="Google Shape;187;g13c7c7485e9_0_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5425" y="4937375"/>
            <a:ext cx="2632902" cy="768069"/>
          </a:xfrm>
          <a:prstGeom prst="rect">
            <a:avLst/>
          </a:prstGeom>
          <a:noFill/>
          <a:ln cap="flat" cmpd="sng" w="76200">
            <a:solidFill>
              <a:srgbClr val="00BB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8" name="Google Shape;188;g13c7c7485e9_0_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94700" y="4859450"/>
            <a:ext cx="2549100" cy="768075"/>
          </a:xfrm>
          <a:prstGeom prst="rect">
            <a:avLst/>
          </a:prstGeom>
          <a:noFill/>
          <a:ln cap="flat" cmpd="sng" w="76200">
            <a:solidFill>
              <a:srgbClr val="00BB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equip d'orientació.png" id="189" name="Google Shape;189;g13c7c7485e9_0_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96199" y="168300"/>
            <a:ext cx="1040750" cy="104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4754e452e3_0_0"/>
          <p:cNvSpPr/>
          <p:nvPr/>
        </p:nvSpPr>
        <p:spPr>
          <a:xfrm rot="-287">
            <a:off x="2005389" y="5702857"/>
            <a:ext cx="3595500" cy="10194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https://lh5.googleusercontent.com/jVrvGCyBJdKaeL41He8US5vNd-NPJi6517JaTrKsDRH2Kb0PM0cLicj39YRp32-7bG4lVPhylmncNKG7YY5ZKKi1tMKvyL85_oybBASW7PzbHoOJqTpJB4ZMYHNqeCLKo46LD3iBT2Iai-eBdRfu" id="195" name="Google Shape;195;g14754e452e3_0_0"/>
          <p:cNvPicPr preferRelativeResize="0"/>
          <p:nvPr/>
        </p:nvPicPr>
        <p:blipFill rotWithShape="1">
          <a:blip r:embed="rId3">
            <a:alphaModFix/>
          </a:blip>
          <a:srcRect b="33796" l="30579" r="30575" t="0"/>
          <a:stretch/>
        </p:blipFill>
        <p:spPr>
          <a:xfrm>
            <a:off x="0" y="214290"/>
            <a:ext cx="3357586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4754e452e3_0_0"/>
          <p:cNvSpPr txBox="1"/>
          <p:nvPr/>
        </p:nvSpPr>
        <p:spPr>
          <a:xfrm>
            <a:off x="2233399" y="5800275"/>
            <a:ext cx="3357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TOTAL REBUT MENSUAL: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r>
              <a:rPr lang="ca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63,56</a:t>
            </a:r>
            <a:r>
              <a:rPr b="0" i="0" lang="ca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+ 4</a:t>
            </a:r>
            <a:r>
              <a:rPr lang="ca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6</a:t>
            </a:r>
            <a:r>
              <a:rPr b="0" i="0" lang="ca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+ 2’86 = </a:t>
            </a:r>
            <a:r>
              <a:rPr lang="ca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212,42</a:t>
            </a:r>
            <a:r>
              <a:rPr b="0" i="0" lang="ca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€</a:t>
            </a:r>
            <a:endParaRPr b="0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Despeses bancàries 0’9</a:t>
            </a:r>
            <a:r>
              <a:rPr lang="ca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5</a:t>
            </a:r>
            <a:endParaRPr b="0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secretària.png" id="197" name="Google Shape;197;g14754e452e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0774" y="168300"/>
            <a:ext cx="1019700" cy="10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14754e452e3_0_0"/>
          <p:cNvSpPr/>
          <p:nvPr/>
        </p:nvSpPr>
        <p:spPr>
          <a:xfrm>
            <a:off x="2417035" y="92103"/>
            <a:ext cx="464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ca-ES" sz="46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QUOTES</a:t>
            </a:r>
            <a:endParaRPr b="1" i="0" sz="4600" u="none" cap="none" strike="noStrike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9" name="Google Shape;199;g14754e452e3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675" y="199775"/>
            <a:ext cx="1223153" cy="677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g14754e452e3_0_0"/>
          <p:cNvCxnSpPr>
            <a:stCxn id="199" idx="2"/>
          </p:cNvCxnSpPr>
          <p:nvPr/>
        </p:nvCxnSpPr>
        <p:spPr>
          <a:xfrm>
            <a:off x="788251" y="877468"/>
            <a:ext cx="6431400" cy="531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baixa-removebg-preview (1).png" id="201" name="Google Shape;201;g14754e452e3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148650" y="102150"/>
            <a:ext cx="6315450" cy="631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14754e452e3_0_0"/>
          <p:cNvSpPr txBox="1"/>
          <p:nvPr/>
        </p:nvSpPr>
        <p:spPr>
          <a:xfrm>
            <a:off x="863074" y="1430240"/>
            <a:ext cx="247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        </a:t>
            </a:r>
            <a:r>
              <a:rPr i="0" lang="ca-ES" sz="20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MENJADOR</a:t>
            </a:r>
            <a:endParaRPr i="0" sz="20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4754e452e3_0_0"/>
          <p:cNvSpPr txBox="1"/>
          <p:nvPr/>
        </p:nvSpPr>
        <p:spPr>
          <a:xfrm>
            <a:off x="329075" y="3528450"/>
            <a:ext cx="32031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ca-E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b="1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 cost total del menjador es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r>
              <a:rPr b="1" lang="ca-ES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63,56</a:t>
            </a:r>
            <a:r>
              <a:rPr b="1" i="0" lang="ca-ES" sz="14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€ mensual</a:t>
            </a:r>
            <a:r>
              <a:rPr b="1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desglossat en: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Menjador</a:t>
            </a:r>
            <a:r>
              <a:rPr b="1" i="0" lang="ca-ES" sz="14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ca-ES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93,1</a:t>
            </a:r>
            <a:r>
              <a:rPr b="1" i="0" lang="ca-ES" sz="14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€</a:t>
            </a:r>
            <a:r>
              <a:rPr b="1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Manteniment espai menjador i esbarjo </a:t>
            </a:r>
            <a:r>
              <a:rPr b="1" lang="ca-ES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70,46</a:t>
            </a:r>
            <a:r>
              <a:rPr b="1" i="0" lang="ca-ES" sz="14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€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preu 1 dia de menjador</a:t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(menú + manteniment) </a:t>
            </a:r>
            <a:r>
              <a:rPr b="1" lang="ca-ES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9,2</a:t>
            </a:r>
            <a:r>
              <a:rPr b="1" i="0" lang="ca-ES" sz="14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€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14754e452e3_0_0"/>
          <p:cNvSpPr/>
          <p:nvPr/>
        </p:nvSpPr>
        <p:spPr>
          <a:xfrm rot="367">
            <a:off x="4116200" y="1167513"/>
            <a:ext cx="2810400" cy="31050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14754e452e3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700" y="1961550"/>
            <a:ext cx="3280500" cy="13262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4754e452e3_0_0"/>
          <p:cNvSpPr/>
          <p:nvPr/>
        </p:nvSpPr>
        <p:spPr>
          <a:xfrm rot="342">
            <a:off x="5910962" y="3377876"/>
            <a:ext cx="3015300" cy="3232500"/>
          </a:xfrm>
          <a:prstGeom prst="roundRect">
            <a:avLst>
              <a:gd fmla="val 16667" name="adj"/>
            </a:avLst>
          </a:prstGeom>
          <a:solidFill>
            <a:srgbClr val="F6E5EC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14754e452e3_0_0"/>
          <p:cNvSpPr txBox="1"/>
          <p:nvPr/>
        </p:nvSpPr>
        <p:spPr>
          <a:xfrm>
            <a:off x="5443963" y="3251512"/>
            <a:ext cx="32805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ca-ES" sz="19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</a:t>
            </a:r>
            <a:r>
              <a:rPr lang="ca-ES" sz="19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port</a:t>
            </a:r>
            <a:r>
              <a:rPr i="0" lang="ca-ES" sz="19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ació</a:t>
            </a:r>
            <a:endParaRPr i="0" sz="19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ca-ES" sz="19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voluntària</a:t>
            </a:r>
            <a:endParaRPr i="0" sz="19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6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25€ </a:t>
            </a:r>
            <a:r>
              <a:rPr b="1" i="0" lang="ca-E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mensual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Aquesta aportació va 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destinada a les millores d'infraestructures que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cal realitzar periòdicament 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 tal de mantenir, millorar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 garantir les condicions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dels espais a les normatives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vigents de prevenció de 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riscos, sanitat i accessibilitat</a:t>
            </a:r>
            <a:endParaRPr b="1" i="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8" name="Google Shape;208;g14754e452e3_0_0"/>
          <p:cNvSpPr txBox="1"/>
          <p:nvPr/>
        </p:nvSpPr>
        <p:spPr>
          <a:xfrm rot="417">
            <a:off x="4206582" y="1402396"/>
            <a:ext cx="24750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    </a:t>
            </a:r>
            <a:r>
              <a:rPr i="0" lang="ca-ES" sz="20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   </a:t>
            </a:r>
            <a:r>
              <a:rPr lang="ca-ES" sz="20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M</a:t>
            </a:r>
            <a:r>
              <a:rPr i="0" lang="ca-ES" sz="2000" u="none" cap="none" strike="noStrik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aterial</a:t>
            </a:r>
            <a:endParaRPr i="0" sz="2000" u="none" cap="none" strike="noStrike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b="1" i="0" lang="ca-E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quota de material serà de </a:t>
            </a:r>
            <a:endParaRPr b="1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-ES" sz="17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r>
              <a:rPr b="1" lang="ca-ES" sz="17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6</a:t>
            </a:r>
            <a:r>
              <a:rPr b="1" i="0" lang="ca-ES" sz="17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€ mensual</a:t>
            </a:r>
            <a:r>
              <a:rPr b="1" i="0" lang="ca-E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4754e452e3_0_0"/>
          <p:cNvSpPr txBox="1"/>
          <p:nvPr/>
        </p:nvSpPr>
        <p:spPr>
          <a:xfrm>
            <a:off x="4249571" y="3051816"/>
            <a:ext cx="208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ca-E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L’assegurança </a:t>
            </a:r>
            <a:endParaRPr b="1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ca-ES" sz="16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2’86 €</a:t>
            </a:r>
            <a:endParaRPr b="0" i="0" sz="20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2022-07-10T16:35:09Z</dcterms:created>
  <dc:creator>Alba</dc:creator>
</cp:coreProperties>
</file>