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ol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TitleHD.png" id="12" name="Google Shape;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type="ctrTitle"/>
          </p:nvPr>
        </p:nvSpPr>
        <p:spPr>
          <a:xfrm>
            <a:off x="3962399" y="1964267"/>
            <a:ext cx="7197726" cy="24214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3962399" y="4385732"/>
            <a:ext cx="7197726" cy="1405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8932558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3962399" y="5870575"/>
            <a:ext cx="4893958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10608958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oto panoràmica amb llegenda">
  <p:cSld name="Foto panoràmica amb llegenda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77" name="Google Shape;77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1"/>
          <p:cNvSpPr txBox="1"/>
          <p:nvPr>
            <p:ph type="title"/>
          </p:nvPr>
        </p:nvSpPr>
        <p:spPr>
          <a:xfrm>
            <a:off x="685800" y="4732865"/>
            <a:ext cx="1013142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9" name="Google Shape;79;p11"/>
          <p:cNvSpPr/>
          <p:nvPr>
            <p:ph idx="2" type="pic"/>
          </p:nvPr>
        </p:nvSpPr>
        <p:spPr>
          <a:xfrm>
            <a:off x="1371600" y="932112"/>
            <a:ext cx="8759827" cy="3164976"/>
          </a:xfrm>
          <a:prstGeom prst="roundRect">
            <a:avLst>
              <a:gd fmla="val 4380" name="adj"/>
            </a:avLst>
          </a:prstGeom>
          <a:noFill/>
          <a:ln cap="sq" cmpd="dbl" w="508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254000" rotWithShape="0" algn="tl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11"/>
          <p:cNvSpPr txBox="1"/>
          <p:nvPr>
            <p:ph idx="1" type="body"/>
          </p:nvPr>
        </p:nvSpPr>
        <p:spPr>
          <a:xfrm>
            <a:off x="685800" y="5299603"/>
            <a:ext cx="10131427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1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1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1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ol i llegenda">
  <p:cSld name="Títol i llegenda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85" name="Google Shape;85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2"/>
          <p:cNvSpPr txBox="1"/>
          <p:nvPr>
            <p:ph type="title"/>
          </p:nvPr>
        </p:nvSpPr>
        <p:spPr>
          <a:xfrm>
            <a:off x="685801" y="609601"/>
            <a:ext cx="10131427" cy="3124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7" name="Google Shape;87;p12"/>
          <p:cNvSpPr txBox="1"/>
          <p:nvPr>
            <p:ph idx="1" type="body"/>
          </p:nvPr>
        </p:nvSpPr>
        <p:spPr>
          <a:xfrm>
            <a:off x="685800" y="4343400"/>
            <a:ext cx="10131428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2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ferta amb llegenda">
  <p:cSld name="Oferta amb llegenda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92" name="Google Shape;92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3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b="0" i="0" lang="ca-ES" sz="8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/>
          </a:p>
        </p:txBody>
      </p:sp>
      <p:sp>
        <p:nvSpPr>
          <p:cNvPr id="94" name="Google Shape;94;p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b="0" i="0" lang="ca-ES" sz="8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endParaRPr/>
          </a:p>
        </p:txBody>
      </p:sp>
      <p:sp>
        <p:nvSpPr>
          <p:cNvPr id="95" name="Google Shape;95;p13"/>
          <p:cNvSpPr txBox="1"/>
          <p:nvPr>
            <p:ph type="title"/>
          </p:nvPr>
        </p:nvSpPr>
        <p:spPr>
          <a:xfrm>
            <a:off x="992267" y="609601"/>
            <a:ext cx="9550399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>
            <a:off x="1097875" y="3352800"/>
            <a:ext cx="933918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Google Shape;97;p13"/>
          <p:cNvSpPr txBox="1"/>
          <p:nvPr>
            <p:ph idx="2" type="body"/>
          </p:nvPr>
        </p:nvSpPr>
        <p:spPr>
          <a:xfrm>
            <a:off x="687465" y="4343400"/>
            <a:ext cx="10152367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Google Shape;98;p13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Google Shape;99;p13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Google Shape;100;p13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argeta de nom">
  <p:cSld name="Targeta de nom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102" name="Google Shape;102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4"/>
          <p:cNvSpPr txBox="1"/>
          <p:nvPr>
            <p:ph type="title"/>
          </p:nvPr>
        </p:nvSpPr>
        <p:spPr>
          <a:xfrm>
            <a:off x="685802" y="3308581"/>
            <a:ext cx="10131425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4" name="Google Shape;104;p14"/>
          <p:cNvSpPr txBox="1"/>
          <p:nvPr>
            <p:ph idx="1" type="body"/>
          </p:nvPr>
        </p:nvSpPr>
        <p:spPr>
          <a:xfrm>
            <a:off x="685801" y="4777381"/>
            <a:ext cx="10131426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Google Shape;105;p14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Google Shape;106;p14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7" name="Google Shape;107;p14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argeta de nom d'oferta">
  <p:cSld name="Targeta de nom d'oferta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109" name="Google Shape;109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5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b="0" i="0" lang="ca-ES" sz="8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/>
          </a:p>
        </p:txBody>
      </p:sp>
      <p:sp>
        <p:nvSpPr>
          <p:cNvPr id="111" name="Google Shape;111;p15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b="0" i="0" lang="ca-ES" sz="8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endParaRPr/>
          </a:p>
        </p:txBody>
      </p:sp>
      <p:sp>
        <p:nvSpPr>
          <p:cNvPr id="112" name="Google Shape;112;p15"/>
          <p:cNvSpPr txBox="1"/>
          <p:nvPr>
            <p:ph type="title"/>
          </p:nvPr>
        </p:nvSpPr>
        <p:spPr>
          <a:xfrm>
            <a:off x="992267" y="609601"/>
            <a:ext cx="9550399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13" name="Google Shape;113;p15"/>
          <p:cNvSpPr txBox="1"/>
          <p:nvPr>
            <p:ph idx="1" type="body"/>
          </p:nvPr>
        </p:nvSpPr>
        <p:spPr>
          <a:xfrm>
            <a:off x="685800" y="3886200"/>
            <a:ext cx="10135436" cy="88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4" name="Google Shape;114;p15"/>
          <p:cNvSpPr txBox="1"/>
          <p:nvPr>
            <p:ph idx="2" type="body"/>
          </p:nvPr>
        </p:nvSpPr>
        <p:spPr>
          <a:xfrm>
            <a:off x="685799" y="4775200"/>
            <a:ext cx="10135436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5" name="Google Shape;115;p15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6" name="Google Shape;116;p15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Google Shape;117;p15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ader o fals">
  <p:cSld name="Vertader o fals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119" name="Google Shape;119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6"/>
          <p:cNvSpPr txBox="1"/>
          <p:nvPr>
            <p:ph type="title"/>
          </p:nvPr>
        </p:nvSpPr>
        <p:spPr>
          <a:xfrm>
            <a:off x="685801" y="609601"/>
            <a:ext cx="10131427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21" name="Google Shape;121;p16"/>
          <p:cNvSpPr txBox="1"/>
          <p:nvPr>
            <p:ph idx="1" type="body"/>
          </p:nvPr>
        </p:nvSpPr>
        <p:spPr>
          <a:xfrm>
            <a:off x="685801" y="3505200"/>
            <a:ext cx="10131428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Google Shape;122;p16"/>
          <p:cNvSpPr txBox="1"/>
          <p:nvPr>
            <p:ph idx="2" type="body"/>
          </p:nvPr>
        </p:nvSpPr>
        <p:spPr>
          <a:xfrm>
            <a:off x="685800" y="4343400"/>
            <a:ext cx="10131428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Google Shape;123;p16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Google Shape;124;p16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5" name="Google Shape;125;p16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ol i text vertical" type="vertTx">
  <p:cSld name="VERTICAL_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127" name="Google Shape;12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7"/>
          <p:cNvSpPr txBox="1"/>
          <p:nvPr>
            <p:ph idx="1" type="body"/>
          </p:nvPr>
        </p:nvSpPr>
        <p:spPr>
          <a:xfrm rot="5400000">
            <a:off x="3926947" y="-1099079"/>
            <a:ext cx="3649133" cy="10131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Google Shape;129;p17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0" name="Google Shape;130;p17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1" name="Google Shape;131;p17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132" name="Google Shape;132;p17"/>
          <p:cNvSpPr txBox="1"/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ol vertical i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134" name="Google Shape;134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8"/>
          <p:cNvSpPr txBox="1"/>
          <p:nvPr>
            <p:ph type="title"/>
          </p:nvPr>
        </p:nvSpPr>
        <p:spPr>
          <a:xfrm rot="5400000">
            <a:off x="7147151" y="2121124"/>
            <a:ext cx="5181601" cy="21585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6" name="Google Shape;136;p18"/>
          <p:cNvSpPr txBox="1"/>
          <p:nvPr>
            <p:ph idx="1" type="body"/>
          </p:nvPr>
        </p:nvSpPr>
        <p:spPr>
          <a:xfrm rot="5400000">
            <a:off x="2011058" y="-715658"/>
            <a:ext cx="5181600" cy="783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7" name="Google Shape;137;p18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8" name="Google Shape;138;p18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9" name="Google Shape;139;p18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ol i objectes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19" name="Google Shape;1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"/>
          <p:cNvSpPr txBox="1"/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çalera de la secció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26" name="Google Shape;26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4"/>
          <p:cNvSpPr txBox="1"/>
          <p:nvPr>
            <p:ph type="title"/>
          </p:nvPr>
        </p:nvSpPr>
        <p:spPr>
          <a:xfrm>
            <a:off x="685800" y="3308581"/>
            <a:ext cx="10131427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b="0" i="0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685799" y="4777381"/>
            <a:ext cx="1013142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ctes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33" name="Google Shape;3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5"/>
          <p:cNvSpPr txBox="1"/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685802" y="2142067"/>
            <a:ext cx="4995334" cy="36491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5821895" y="2142067"/>
            <a:ext cx="4995332" cy="36491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973670" y="2218267"/>
            <a:ext cx="4709054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685801" y="2870201"/>
            <a:ext cx="4996923" cy="2920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096003" y="2226734"/>
            <a:ext cx="472281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5823483" y="2870201"/>
            <a:ext cx="4995334" cy="2920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omés títol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50" name="Google Shape;5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7"/>
          <p:cNvSpPr txBox="1"/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56" name="Google Shape;56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8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ingut amb llegenda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61" name="Google Shape;6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9"/>
          <p:cNvSpPr txBox="1"/>
          <p:nvPr>
            <p:ph type="title"/>
          </p:nvPr>
        </p:nvSpPr>
        <p:spPr>
          <a:xfrm>
            <a:off x="685800" y="2074333"/>
            <a:ext cx="3680885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4648201" y="609601"/>
            <a:ext cx="6169026" cy="518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685800" y="3445933"/>
            <a:ext cx="3680885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9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tge amb llegenda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HD.png" id="69" name="Google Shape;69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0"/>
          <p:cNvSpPr txBox="1"/>
          <p:nvPr>
            <p:ph type="title"/>
          </p:nvPr>
        </p:nvSpPr>
        <p:spPr>
          <a:xfrm>
            <a:off x="685800" y="1600200"/>
            <a:ext cx="6164653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1" name="Google Shape;71;p10"/>
          <p:cNvSpPr/>
          <p:nvPr>
            <p:ph idx="2" type="pic"/>
          </p:nvPr>
        </p:nvSpPr>
        <p:spPr>
          <a:xfrm>
            <a:off x="7536253" y="914400"/>
            <a:ext cx="3280974" cy="4572000"/>
          </a:xfrm>
          <a:prstGeom prst="roundRect">
            <a:avLst>
              <a:gd fmla="val 4280" name="adj"/>
            </a:avLst>
          </a:prstGeom>
          <a:noFill/>
          <a:ln cap="sq" cmpd="dbl" w="508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254000" rotWithShape="0" algn="tl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0"/>
          <p:cNvSpPr txBox="1"/>
          <p:nvPr>
            <p:ph idx="1" type="body"/>
          </p:nvPr>
        </p:nvSpPr>
        <p:spPr>
          <a:xfrm>
            <a:off x="685800" y="2971800"/>
            <a:ext cx="6164653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0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/>
          <p:nvPr>
            <p:ph type="ctrTitle"/>
          </p:nvPr>
        </p:nvSpPr>
        <p:spPr>
          <a:xfrm>
            <a:off x="2634018" y="1964268"/>
            <a:ext cx="8171265" cy="24214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b="0" i="0" lang="ca-ES" sz="4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DIA EUROPEU </a:t>
            </a:r>
            <a:endParaRPr b="0" i="0" sz="4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b="0" i="0" lang="ca-ES" sz="4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 LES LLENGÜES</a:t>
            </a:r>
            <a:endParaRPr b="0" i="0" sz="4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9"/>
          <p:cNvSpPr txBox="1"/>
          <p:nvPr>
            <p:ph idx="1" type="subTitle"/>
          </p:nvPr>
        </p:nvSpPr>
        <p:spPr>
          <a:xfrm>
            <a:off x="3607557" y="4385732"/>
            <a:ext cx="7197726" cy="1405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b="0" i="0" lang="ca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JOSEP BORRÀS BORRÀS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0"/>
          <p:cNvSpPr txBox="1"/>
          <p:nvPr>
            <p:ph type="title"/>
          </p:nvPr>
        </p:nvSpPr>
        <p:spPr>
          <a:xfrm>
            <a:off x="685800" y="541361"/>
            <a:ext cx="11215047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0" i="0" lang="ca-E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 QUÈ ÉS IMPORTANT I ÚTIL </a:t>
            </a:r>
            <a:br>
              <a:rPr b="0" i="0" lang="ca-E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ca-E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APRENDRE LLENGÜES?</a:t>
            </a:r>
            <a:endParaRPr/>
          </a:p>
        </p:txBody>
      </p:sp>
      <p:sp>
        <p:nvSpPr>
          <p:cNvPr id="151" name="Google Shape;151;p20"/>
          <p:cNvSpPr txBox="1"/>
          <p:nvPr>
            <p:ph idx="1" type="body"/>
          </p:nvPr>
        </p:nvSpPr>
        <p:spPr>
          <a:xfrm>
            <a:off x="835926" y="2591306"/>
            <a:ext cx="10131425" cy="4171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60"/>
              <a:buFont typeface="Arial"/>
              <a:buNone/>
            </a:pPr>
            <a:r>
              <a:rPr b="0" i="0" lang="ca-ES" sz="296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</a:t>
            </a:r>
            <a:r>
              <a:rPr b="0" i="0" lang="ca-ES" sz="2775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Motius</a:t>
            </a:r>
            <a:r>
              <a:rPr b="0" i="0" lang="ca-ES" sz="296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90"/>
              <a:buFont typeface="Arial"/>
              <a:buNone/>
            </a:pPr>
            <a:r>
              <a:rPr b="0" i="0" lang="ca-ES" sz="25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· Si tothom aprengués més llengües de les que sap, tindríem un món més connectat.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90"/>
              <a:buFont typeface="Arial"/>
              <a:buNone/>
            </a:pPr>
            <a:r>
              <a:rPr b="0" i="0" lang="ca-ES" sz="25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· Les llengües reflecteixen cultura, quan aprenem una llengua ens enriquim de cultura.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960"/>
              <a:buFont typeface="Arial"/>
              <a:buNone/>
            </a:pPr>
            <a:r>
              <a:rPr b="0" i="0" lang="ca-ES" sz="296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· </a:t>
            </a:r>
            <a:r>
              <a:rPr b="0" i="0" lang="ca-ES" sz="25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És molt més fàcil aconseguir feina, fa goig tenir llengües en el currículum.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90"/>
              <a:buFont typeface="Arial"/>
              <a:buNone/>
            </a:pPr>
            <a:r>
              <a:rPr b="0" i="0" lang="ca-ES" sz="25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· Et permet comunicar-te amb gent quan viatges a l’estranger.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590"/>
              <a:buFont typeface="Arial"/>
              <a:buNone/>
            </a:pPr>
            <a:r>
              <a:rPr b="0" i="0" lang="ca-ES" sz="25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· Quan estudies una nova llengua entrenes el teu cervell.</a:t>
            </a:r>
            <a:endParaRPr b="0" i="0" sz="259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960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960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65"/>
              <a:buFont typeface="Arial"/>
              <a:buNone/>
            </a:pPr>
            <a:r>
              <a:t/>
            </a:r>
            <a:endParaRPr b="0" i="0" sz="166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/>
          <p:nvPr>
            <p:ph type="title"/>
          </p:nvPr>
        </p:nvSpPr>
        <p:spPr>
          <a:xfrm>
            <a:off x="685800" y="541361"/>
            <a:ext cx="11215047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0" i="0" lang="ca-E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 QUÈ ÉS NECESSARI RESPECTAR LES LLENGÜES DELS ALTRES?</a:t>
            </a:r>
            <a:endParaRPr b="0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1"/>
          <p:cNvSpPr txBox="1"/>
          <p:nvPr>
            <p:ph idx="1" type="body"/>
          </p:nvPr>
        </p:nvSpPr>
        <p:spPr>
          <a:xfrm>
            <a:off x="835926" y="2591306"/>
            <a:ext cx="10131425" cy="4171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0" i="0" lang="ca-E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</a:t>
            </a:r>
            <a:r>
              <a:rPr b="0" i="0" lang="ca-ES" sz="3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Motius</a:t>
            </a:r>
            <a:r>
              <a:rPr b="0" i="0" lang="ca-E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0" i="0" lang="ca-E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· Si creus que la diversitat de cultures aporta riquesa i per tant les llengües també, és necessari.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0" i="0" lang="ca-E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· Perquè podem aprendre coses noves i útils de les altres llengües.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0" i="0" lang="ca-E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· </a:t>
            </a:r>
            <a:r>
              <a:rPr b="0" i="0" lang="ca-E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Perquè nosaltres també volem que respectin la nostra.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0" i="0" lang="ca-E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· És necessari per ser una persona més  oberta de ment.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0" i="0" lang="ca-E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· Per fer la Terra un món millor.</a:t>
            </a:r>
            <a:endParaRPr b="0" i="0" sz="2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2"/>
          <p:cNvSpPr txBox="1"/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0" i="0" lang="ca-E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LLENGUA MINORITÀRIA D'EUROPA: L'ARAGON</a:t>
            </a:r>
            <a:r>
              <a:rPr lang="ca-ES">
                <a:latin typeface="Arial"/>
                <a:ea typeface="Arial"/>
                <a:cs typeface="Arial"/>
                <a:sym typeface="Arial"/>
              </a:rPr>
              <a:t>È</a:t>
            </a:r>
            <a:r>
              <a:rPr b="0" i="0" lang="ca-E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2"/>
          <p:cNvSpPr txBox="1"/>
          <p:nvPr>
            <p:ph idx="1" type="body"/>
          </p:nvPr>
        </p:nvSpPr>
        <p:spPr>
          <a:xfrm>
            <a:off x="685802" y="1571134"/>
            <a:ext cx="7721220" cy="5157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ca-E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L’ aragonès és una llengua romànica parlada en diverses valls del Pirineu aragonès.</a:t>
            </a:r>
            <a:endParaRPr/>
          </a:p>
          <a:p>
            <a:pPr indent="-2857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ca-E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Té 10.000 parlants nadius.</a:t>
            </a:r>
            <a:endParaRPr/>
          </a:p>
          <a:p>
            <a:pPr indent="-285750" lvl="0" marL="28575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ca-E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Té com a origen el dialecte 	llatí que es va formar a les valls pirinenques aragoneses durant els segles VII i VIII. Van ser els segles XIII i XIV quan la llengua va tenir la màxima extensió.</a:t>
            </a:r>
            <a:endParaRPr/>
          </a:p>
        </p:txBody>
      </p:sp>
      <p:pic>
        <p:nvPicPr>
          <p:cNvPr id="164" name="Google Shape;164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07022" y="2754257"/>
            <a:ext cx="3396887" cy="30798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